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9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7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9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6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2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8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2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8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0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9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9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CBD3C-FCA7-4C9F-B4FE-C7DAACC62C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3DB1-914C-460F-97E8-E8EF22D08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mc.ncbi.nlm.nih.gov/articles/PMC10145769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3392" y="193373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Inflammation</a:t>
            </a:r>
            <a:r>
              <a:rPr lang="en-US" dirty="0" smtClean="0"/>
              <a:t>: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double edge sword in wound healing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31782"/>
            <a:ext cx="5464935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Prepared by</a:t>
            </a:r>
          </a:p>
          <a:p>
            <a:r>
              <a:rPr lang="en-US" dirty="0" smtClean="0"/>
              <a:t>PH.D. student </a:t>
            </a:r>
            <a:r>
              <a:rPr lang="en-US" dirty="0" err="1" smtClean="0"/>
              <a:t>israa</a:t>
            </a:r>
            <a:r>
              <a:rPr lang="en-US" dirty="0" smtClean="0"/>
              <a:t> </a:t>
            </a:r>
            <a:r>
              <a:rPr lang="en-US" dirty="0" err="1" smtClean="0"/>
              <a:t>falah</a:t>
            </a:r>
            <a:r>
              <a:rPr lang="en-US" dirty="0" smtClean="0"/>
              <a:t> Hassan</a:t>
            </a:r>
          </a:p>
          <a:p>
            <a:r>
              <a:rPr lang="en-US" dirty="0"/>
              <a:t>Supervised by</a:t>
            </a:r>
            <a:endParaRPr lang="en-US" b="1" dirty="0"/>
          </a:p>
          <a:p>
            <a:r>
              <a:rPr lang="en-US" dirty="0"/>
              <a:t>prof. Dr. </a:t>
            </a:r>
            <a:r>
              <a:rPr lang="en-US" dirty="0" err="1"/>
              <a:t>Sarmed</a:t>
            </a:r>
            <a:r>
              <a:rPr lang="en-US" dirty="0"/>
              <a:t> </a:t>
            </a:r>
            <a:r>
              <a:rPr lang="en-US" dirty="0" err="1"/>
              <a:t>Hashim</a:t>
            </a:r>
            <a:r>
              <a:rPr lang="en-US" dirty="0"/>
              <a:t> </a:t>
            </a:r>
            <a:r>
              <a:rPr lang="en-US" dirty="0" err="1"/>
              <a:t>Kathem</a:t>
            </a:r>
            <a:endParaRPr lang="en-US" b="1" dirty="0"/>
          </a:p>
        </p:txBody>
      </p:sp>
      <p:pic>
        <p:nvPicPr>
          <p:cNvPr id="4" name="الصور 4"/>
          <p:cNvPicPr/>
          <p:nvPr/>
        </p:nvPicPr>
        <p:blipFill>
          <a:blip r:embed="rId2"/>
          <a:stretch>
            <a:fillRect/>
          </a:stretch>
        </p:blipFill>
        <p:spPr>
          <a:xfrm>
            <a:off x="9697792" y="671987"/>
            <a:ext cx="2012252" cy="1865151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pic>
        <p:nvPicPr>
          <p:cNvPr id="5" name="الصور 1"/>
          <p:cNvPicPr/>
          <p:nvPr/>
        </p:nvPicPr>
        <p:blipFill>
          <a:blip r:embed="rId3"/>
          <a:stretch>
            <a:fillRect/>
          </a:stretch>
        </p:blipFill>
        <p:spPr>
          <a:xfrm>
            <a:off x="432586" y="671987"/>
            <a:ext cx="2299881" cy="145216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6" name="AutoShape 2" descr="data:image/png;base64,iVBORw0KGgoAAAANSUhEUgAAAvUAAAGdCAYAAACSDYwnAAAQAElEQVR4AezW224ru44F0Eb//0d3NtJIsAI7KZclipdxkJXjuFQiObgf5v/+j/8RIECAAAECBAgQIFBaQKgvvT7NE4gSUIcAAQIECBDILCDUZ96O3ggQIECAQCUBvRIgcExAqD9GrzABAgQIECBAgACBNQKVQv2aid1CgAABAgQIECBAoJmAUN9socYhQIAAAQIECBCYJyDUz9u5iQkQIECAAAECBJoJCPXNFmocAgQIECBAgACBeQJC/Z6du5UAAQIECBAgQIBAmIBQH0atEAECBH4K+JsAAQIECKwREOrXOLqFAAECBAgQILBHwK0ELggI9ReQHCFAgAABAgQIECCQWUCoz7ydmN5UIUCAAAECBAgQKC4g1BdfoPYJECAQI6AKAQIECGQWEOozb0dvBAgQIECAAIFKAno9JiDUH6NXmAABAgQIECBAgMAaAaF+jaNbYgRUIUCAAAECBAgQeCAg1D9A8RUBAgQIVBbQOwECBOYJCPXzdm5iAgQIECBAgACBZgJCfbOFGocAAQIECBAgQGCegFA/b+cmjhFQhQABAgQIECAQJiDUh1ErRIAAAQIEfgr4mwABAmsEhPo1jm4hQIAAAQIECBAgsEfgwq1C/QUkRwgQIECAAAECBAhkFhDqM29HbwRiBFQhQIAAAQIEigsI9cUXqH0CBAgQIBAjoAoBApkFhPrM29EbAQIECBAgQIAAgQsCaUL9hV4dIUCAAAECBAgQIEDggYBQ/wDFVwQIpBXQGAECBAgQIPBAQKh/gOIrAgQIECBAoLKA3gnMExDq5+3cxAQIECBAgAABAs0EhPobC/UKAQIECBAgQIAAgUwCQn2mbeiFAIFOAmYhQIAAAQJhAkJ9GLVCBAgQIECAAIGfAv4msEZAqF/j6BYCBAgQIECAAAECxwSE+mP0MYVVIUCAAAECBAgQ6C8g1PffsQkJECDwl4DnBAgQIFBcQKgvvkDtEyBAgAABAgRiBFTJLCDUZ96O3ggQIECAAAECBAhcEBDqLyA5EiOgCgECBAgQIECAwD0Bof6em7cIECBA4IyAqgQIECDwQECof4DiKwIECBAgQIAAgcoC83oX6uft3MQECBAgQIAAAQLNBIT6Zgs1ToyAKgQIECBAgACBTAJCfaZt6IUAAQIEOgmYhQABAmECQn0YtUIECBAgQIAAAQIEfgqs+VuoX+PoFgIECBAgQIAAAQLHBIT6Y/QKE4gRUIUAAQIECBDoLyDU99+xCQkQIECAwF8CnhMgUFxAqC++QO0TIECAAAECBAgQiAn1nAkQIECAAAECBAgQ2CYg1G+jdTEBAq8KOE+AAAECBAjcExDq77l5iwABAgQIEDgjoCoBAg8EhPoHKL4iQIAAAQIECBAgUElAqP+5LX8TIECAAAECBAgQKCYg1BdbmHYJEMghoAsCBAgQIJBJQKjPtA29ECBAgAABAp0EzEIgTECoD6NWiAABAgQIECBAgMAeAaF+j2vMraoQIECAAAECBAgQ+BAQ6j8Q/BAgQKCzgNkIECBAoL+AUN9/xyYkQIAAAQIECPwl4HlxAaG++AK1T4AAAQIECBAgQECo999AjIAqBAgQIECAAAEC2wSE+m20LiZAgACBVwWcJ0CAAIF7AkL9PTdvESBAgAABAgQInBFQ9YGAUP8AxVcECBAgQIAAAQIEKgkI9ZW2pdcYAVUIECBAgAABAsUEhPpiC9MuAQIECOQQ0AUBAgQyCQj1mbahFwIECBAgQIAAgU4CYbMI9WHUChEgQIAAAQIECBDYIyDU73F1K4EYAVUIECBAgAABAh8CQv0Hgh8CBAgQINBZwGwECPQXEOr779iEBAgQIECAAAECzQUWhPrmQsYjQIAAAQIECBAgkFxAqE++IO0RaCNgEAIECBAgQGCbgFC/jdbFBAgQIECAwKsCzhMgcE9AqL/n5i0CBAgQIECAAAECaQSGhfo07hohQIAAAQIECBAgsExAqF9G6SICBNoIGIQAAQIECBQTEOqLLUy7BAgQIECAQA4BXRDIJCDUZ9qGXggQIECAAAECBAjcEBDqb6DFvKIKAQIECBAgQIAAgWsCQv01J6cIECCQU0BXBAgQIEDgQ0Co/0DwQ4AAAQIECBDoLGC2/gJCff8dm5AAAQIECBAgQKC5gFDffMEx46lCgAABAgQIECBwUkCoP6mvNgECBCYJmJUAAQIEtgkI9dtoXUyAAAECBAgQIPCqgPP3BIT6e27eIkCAAAECBAgQIJBGQKhPswqNxAioQoAAAQIECBDoJyDU99upiQgQIEDgXQHvEyBAoJiAUF9sYdolQIAAAQIECBDIIZCpC6E+0zb0QoAAAQIECBAgQOCGgFB/A80rBGIEVCFAgAABAgQIXBMQ6q85OUWAAAECBHIK6IoAAQIfAkL9B4IfAgQIECBAgAABApUF/gr1lWfTOwECBAgQIECAAIERAkL9iDUbksBuAfcTIECAAAECJwWE+pP6ahMgQIAAgUkCZiVAYJuAUL+N1sUECBAgQIAAAQIEYgQ6hfoYMVUIECBAgAABAgQIJBMQ6pMtRDsECOwWcD8BAgQIEOgnINT326mJCBAgQIAAgXcFvE+gmIBQX2xh2iVAgAABAgQIECDwU0Co/ykS87cqBAgQIECAAAECBJYJCPXLKF1EgACB1QLuI0CAAAEC1wSE+mtOThEgQIAAAQIEcgroisCHgFD/geCHAAECBAgQIECAQGUBob7y9mJ6V4UAAQIECBAgQCC5gFCffEHaI0CAQA0BXRIgQIDASQGh/qS+2gQIECBAgACBSQJm3SYg1G+jdTEBAgQIECBAgACBGAGhPsZZlRgBVQgQIECAAAECIwWE+pFrNzQBAgQmC5idAAEC/QSE+n47NREBAgQIECBAgMC7AsXeF+qLLUy7BAgQIECAAAECBH4KCPU/RfxNIEZAFQIECBAgQIDAMgGhfhmliwgQIECAwGoB9xEgQOCagFB/zckpAgQIECBAgAABAjkFProS6j8Q/BAgQIAAAQIECBCoLCDUV96e3gnECKhCgAABAgQIJBcQ6pMvSHsECBAgQKCGgC4JEDgpINSf1FebAAECBAgQIECAwAKBMqF+wayuIECAAAECBAgQINBSQKhvuVZDERgrYHACBAgQIDBSQKgfuXZDEyBAgACByQJmJ9BPQKjvt1MTESBAgAABAgQIDBMQ6jcs3JUECBAgQIAAAQIEIgWE+khttQgQIPAt4BMBAgQIEFgmINQvo3QRAQIECBAgQGC1gPsIXBMQ6q85OUWAAAECBAgQIEAgrYBQn3Y1MY2pQoAAAQIECBAgUF9AqK+/QxMQIEBgt4D7CRAgQCC5gFCffEHaI0CAAAECBAjUENDlSQGh/qS+2gQIECBAgAABAgQWCAj1CxBdESOgCgECBAgQIECAwGMBof6xi28JECBAoKaArgkQIDBSQKgfuXZDEyBAgAABAgQmC/SbXajvt1MTESBAgAABAgQIDBMQ6oct3LgxAqoQIECAAAECBCIFhPpIbbUIECBAgMC3gE8ECBBYJiDUL6N0EQECBAgQIECAAIHVAtfuE+qvOTlFgAABAgQIECBAIK2AUJ92NRojECOgCgECBAgQIFBfQKivv0MTECBAgACB3QLuJ0AguYBQn3xB2iNAgAABAgQIECDwl0COUP9Xl54TIECAAAECBAgQIPBUQKh/SuMBAQLZBPRDgAABAgQIPBYQ6h+7+JYAAQIECBCoKaBrAiMFhPqRazc0AQIECBAgQIBAJwGh/tVtOk+AAAECBAgQIEAgmYBQn2wh2iFAoIeAKQgQIECAQKSAUB+prRYBAgQIECBA4FvAJwLLBIT6ZZQuIkCAAAECBAgQIHBGQKg/4x5TVRUCBAgQIECAAIERAkL9iDUbkgABAs8FPCFAgACB+gJCff0dmoAAAQIECBAgsFvA/ckFhPrkC9IeAQIECBAgQIAAgb8EhPq/hDyPEVCFAAECBAgQIEDgtoBQf5vOiwQIECAQLaAeAQIECDwWEOofu/iWAAECBAgQIECgpsDIroX6kWs3NAECBAgQIECAQCcBob7TNs0SI6AKAQIECBAgQCCZgFCfbCHaIUCAAIEeAqYgQIBApIBQH6mtFgECBAgQIECAAIFvgWWfhPpllC4iQIAAAQIECBAgcEZAqD/jriqBGAFVCBAgQIAAgRECQv2INRuSAAECBAg8F/CEAIH6AkJ9/R2agAABAgQIECBAYLhAQKgfLmx8AgQIECBAgAABApsFhPrNwK4nQOCigGMECBAgQIDAbQGh/jadFwkQIECAAIFoAfUIEHgsINQ/dvEtAQIECBAgQIAAgTICQv0/q/IHAQIECBAgQIAAgXoCQn29nemYAIHTAuoTIECAAIFkAkJ9soVohwABAgQIEOghYAoCkQJCfaS2WgQIECBAgAABAgQ2CAj1G1BjrlSFAAECBAgQIECAwKeAUP/p4DcBAgR6CpiKAAECBEYICPUj1mxIAgQIECBAgMBzAU/qCwj19XdoAgIECBAgQIAAgeECQv3w/wBixleFAAECBAgQIEBgp4BQv1PX3QQIECBwXcBJAgQIELgtINTfpvMiAQIECBAgQIBAtIB6jwWE+scuviVAgAABAgQIECBQRkCoL7MqjcYIqEKAAAECBAgQqCcg1NfbmY4JECBA4LSA+gQIEEgmINQnW4h2CBAgQIAAAQIEeghETiHUR2qrRYAAAQIECBAgQGCDgFC/AdWVBGIEVCFAgAABAgQIfAoI9Z8OfhMgQIAAgZ4CpiJAYISAUD9izYYkQIAAAQIECBDoLPBuqO9sYzYCBAgQIECAAAECJQSE+hJr0iSB6gL6J0CAAAECBHYKCPU7dd1NgAABAgQIXBdwkgCB2wJC/W06LxIgQIAAAQIECBDIITAp1OcQ1wUBAgQIECBAgACBxQJC/WJQ1xEgUF1A/wQIECBAoJ6AUF9vZzomQIAAAQIETguoTyCZgFCfbCHaIUCAAAECBAgQIPCqgFD/qljMeVUIECBAgAABAgQIXBYQ6i9TOUiAAIFsAvohQIAAAQKfAkL9p4PfBAgQIECAAIGeAqYaISDUj1izIQkQIECAAAECBDoLCPWdtxszmyoECBAgQIAAAQKHBYT6wwtQngABAjMETEmAAAECOwWE+p267iZAgAABAgQIELgu4ORtAaH+Np0XCRAgQIAAAQIECOQQEOpz7EEXMQKqECBAgAABAgRaCgj1LddqKAIECBC4L+BNAgQI1BMQ6uvtTMcECBAgQIAAAQKnBZLVF+qTLUQ7BAgQIECAAAECBF4VEOpfFXOeQIyAKgQIECBAgACBywJC/WUqBwkQIECAQDYB/RAgQOBTQKj/dPCbAAECBAgQIECAQFmBX0N92ak0ToAAAQIECBAgQGCQgFA/aNlGJbBJwLUECBAgQIDAYQGh/vAClCdAgAABAjMETEmAwE4BoX6nrrsJECBAgAABubtclQAADidJREFUAgQIBAi0CfUBVkoQIECAAAECBAgQSCkg1Kdci6YIENgk4FoCBAgQINBSQKhvuVZDESBAgAABAvcFvEmgnoBQX29nOiZAgAABAgQIECDwj4BQ/w9HzB+qECBAgAABAgQIEFgpINSv1HQXAQIE1gm4iQABAgQIXBYQ6i9TOUiAAAECBAgQyCagHwKfAkL9p4PfBAgQIECAAAECBMoKCPVlVxfTuCoECBAgQIAAAQL5BYT6/DvSIQECBLIL6I8AAQIEDgsI9YcXoDwBAgQIECBAYIaAKXcKCPU7dd1NgAABAgQIECBAIEBAqA9AViJGQBUCBAgQIECAwFQBoX7q5s1NgACBmQKmJkCAQEsBob7lWg1FgAABAgQIECBwX6Dem0J9vZ3pmAABAgQIECBAgMA/AkL9Pxz+IBAjoAoBAgQIECBAYKWAUL9S010ECBAgQGCdgJsIECBwWUCov0zlIAECBAgQIECAAIFsAp/9CPWfDn4TIECAAAECBAgQKCsg1JddncYJxAioQoAAAQIECOQXEOrz70iHBAgQIEAgu4D+CBA4LCDUH16A8gQIECBAgAABAgTeFagR6t+d0vsECBAgQIAAAQIEGgsI9Y2XazQC0wTMS4AAAQIEpgoI9VM3b24CBAgQIDBTwNQEWgoI9S3XaigCBAgQIECAAIFJAkL96m27jwABAgQIECBAgECwgFAfDK4cAQIE/hPwjwABAgQIrBQQ6ldquosAAQIECBAgsE7ATQQuCwj1l6kcJECAAAECBAgQIJBTQKjPuZeYrlQhQIAAAQIECBBoISDUt1ijIQgQILBPwM0ECBAgkF9AqM+/Ix0SIECAAAECBLIL6O+wgFB/eAHKEyBAgAABAgQIEHhXQKh/V9D7MQKqECBAgAABAgQIPBUQ6p/SeECAAAEC1QT0S4AAgakCQv3UzZubAAECBAgQIDBToOXUQn3LtRqKAAECBAgQIEBgkoBQP2nbZo0RUIUAAQIECBAgECwg1AeDK0eAAAECBP4T8I8AAQIrBYT6lZruIkCAAAECBAgQILBO4PJNQv1lKgcJECBAgAABAgQI5BQQ6nPuRVcEYgRUIUCAAAECBFoICPUt1mgIAgQIECCwT8DNBAjkFxDq8+9IhwQIECBAgAABAgR+FUgQ6n/tz0MCBAgQIECAAAECBP4QEOr/APKYAIEkAtogQIAAAQIEngoI9U9pPCBAgAABAgSqCeiXwFQBoX7q5s1NgAABAgQIECDQRkCof2mVDhMgQIAAAQIECBDIJyDU59uJjggQqC6gfwIECBAgECwg1AeDK0eAAAECBAgQ+E/APwIrBYT6lZruIkCAAAECBAgQIHBAQKg/gB5TUhUCBAgQIECAAIEpAkL9lE2bkwABAo8EfEeAAAECLQSE+hZrNAQBAgQIECBAYJ+Am/MLCPX5d6RDAgQIECBAgAABAr8KCPW/8ngYI6AKAQIECBAgQIDAOwJC/Tt63iVAgACBOAGVCBAgQOCpgFD/lMYDAgQIECBAgACBagJT+xXqp27e3AQIECBAgAABAm0EhPo2qzRIjIAqBAgQIECAAIF8AkJ9vp3oiAABAgSqC+ifAAECwQJCfTC4cgQIECBAgAABAgT+E1j5T6hfqekuAgQIECBAgAABAgcEhPoD6EoSiBFQhQABAgQIEJgiINRP2bQ5CRAgQIDAIwHfESDQQkCob7FGQxAgQIAAAQIECEwW2B3qJ9uanQABAgQIECBAgECIgFAfwqwIAQK/C3hKgAABAgQIvCMg1L+j510CBAgQIEAgTkAlAgSeCgj1T2k8IECAAAECBAgQIFBDQKj/3pNPBAgQIECAAAECBEoKCPUl16ZpAgTOCahMgAABAgTyCQj1+XaiIwIECBAgQKC6gP4JBAsI9cHgyhEgQIAAAQIECBBYLSDUrxaNuU8VAgQIECBAgAABAl8CQv0XhQ8ECBDoJmAeAgQIEJgiINRP2bQ5CRAgQIAAAQKPBHzXQkCob7FGQxAgQIAAAQIECEwWEOonbz9mdlUIECBAgAABAgQ2Cwj1m4FdT4AAAQJXBJwhQIAAgXcEhPp39LxLgAABAgQIECAQJ6DSUwGh/imNBwQIECBAgAABAgRqCAj1NfakyxgBVQgQIECAAAECJQWE+pJr0zQBAgQInBNQmQABAvkEhPp8O9ERAQIECBAgQIBAdYHg/oX6YHDlCBAgQIAAAQIECKwWEOpXi7qPQIyAKgQIECBAgACBLwGh/ovCBwIECBAg0E3APAQITBEQ6qds2pwECBAgQIAAAQJtBd4K9W1VDEaAAAECBAgQIECgkIBQX2hZWiVQVEDbBAgQIECAwGYBoX4zsOsJECBAgACBKwLOECDwjoBQ/46edwkQIECAAAECBAgkEBgT6hNYa4EAAQIECBAgQIDAFgGhfgurSwkQKCqgbQIECBAgUFJAqC+5Nk0TIECAAAEC5wRUJpBPQKjPtxMdESBAgAABAgQIEHhJQKh/iSvmsCoECBAgQIAAAQIEXhEQ6l/RcpYAAQJ5BHRCgAABAgS+BIT6LwofCBAgQIAAAQLdBMwzRUCon7JpcxIgQIAAAQIECLQVEOrbrjZmMFUIECBAgAABAgTOCwj153egAwIECHQXMB8BAgQIbBYQ6jcDu54AAQIECBAgQOCKgDPvCAj17+h5lwABAgQIECBAgEACAaE+wRK0ECOgCgECBAgQIECgq4BQ33Wz5iJAgACBOwLeIUCAQEkBob7k2jRNgAABAgQIECBwTiBfZaE+3050RIAAAQIECBAgQOAlAaH+JS6HCcQIqEKAAAECBAgQeEVAqH9Fy1kCBAgQIJBHQCcECBD4EhDqvyh8IECAAAECBAgQIFBT4HmorzmPrgkQIECAAAECBAiMExDqx63cwATWCriNAAECBAgQOC8g1J/fgQ4IECBAgEB3AfMRILBZQKjfDOx6AgQIECBAgAABArsFeoT63UruJ0CAAAECBAgQIJBYQKhPvBytESCwVsBtBAgQIECgq4BQ33Wz5iJAgAABAgTuCHiHQEkBob7k2jRNgAABAgQIECBA4FtAqP+2iPmkCgECBAgQIECAAIHFAkL9YlDXESBAYIWAOwgQIECAwCsCQv0rWs4SIECAAAECBPII6ITAl4BQ/0XhAwECBAgQIECAAIGaAkJ9zb3FdK0KAQIECBAgQIBACQGhvsSaNEmAAIG8AjojQIAAgfMCQv35HeiAAAECBAgQINBdwHybBYT6zcCuJ0CAAAECBAgQILBbQKjfLez+GAFVCBAgQIAAAQKDBYT6wcs3OgECBKYJmJcAAQJdBYT6rps1FwECBAgQIECAwB2Bku8I9SXXpmkCBAgQIECAAAEC3wJC/beFTwRiBFQhQIAAAQIECCwWEOoXg7qOAAECBAisEHAHAQIEXhEQ6l/RcpYAAQIECBAgQIBAHoGvToT6LwofCBAgQIAAAQIECNQUEOpr7k3XBGIEVCFAgAABAgRKCAj1JdakSQIECBAgkFdAZwQInBcQ6s/vQAcECBAgQIAAAQIE3hIoEOrfms/LBAgQIECAAAECBNoLCPXtV2xAAkMEjEmAAAECBAYLCPWDl290AgQIECAwTcC8BLoKCPVdN2suAgQIECBAgACBMQJC/dJVu4wAAQIECBAgQIBAvIBQH2+uIgEC0wXMT4AAAQIEFgsI9YtBXUeAAAECBAgQWCHgDgKvCAj1r2g5S4AAAQIECBAgQCChgFCfcCkxLalCgAABAgQIECDQRUCo77JJcxAgQGCHgDsJECBAoISAUF9iTZokQIAAAQIECOQV0Nl5AaH+/A50QIAAAQIECBAgQOAtAaH+LT4vxwioQoAAAQIECBAg8JuAUP+bjmcECBAgUEdApwQIEBgsINQPXr7RCRAgQIAAAQLTBLrOK9R33ay5CBAgQIAAAQIExggI9WNWbdAYAVUIECBAgAABAvECQn28uYoECBAgMF3A/AQIEFgsINQvBnUdAQIECBAgQIAAgRUCr9wh1L+i5SwBAgQIECBAgACBhAJCfcKlaIlAjIAqBAgQIECAQBcBob7LJs1BgAABAgR2CLiTAIESAkJ9iTVpkgABAgQIECBAgMBzgdOh/nlnnhAgQIAAAQIECBAgcElAqL/E5BABAmcFVCdAgAABAgR+ExDqf9PxjAABAgQIEKgjoFMCgwWE+sHLNzoBAgQIECBAgEAPAaH++h6dJECAAAECBAgQIJBSQKhPuRZNESBQV0DnBAgQIEAgXkCojzdXkQABAgQIEJguYH4CiwWE+sWgriNAgAABAgQIECAQLSDUR4vH1FOFAAECBAgQIEBgkIBQP2jZRiVAgMC/Av4iQIAAgS4CQn2XTZqDAAECBAgQILBDwJ0lBIT6EmvSJAECBAgQIECAAIHnAkL9cxtPYgRUIUCAAAECBAgQeFNAqH8T0OsECBAgECGgBgECBAj8JiDU/6bjGQECBAgQIECAQB2BwZ0K9YOXb3QCBAgQIECAAIEeAkJ9jz2aIkZAFQIECBAgQIBASgGhPuVaNEWAAAECdQV0ToAAgXgBoT7eXEUCBAgQIECAAIHpAovnF+oXg7qOAAECBAgQIECAQLSAUB8trh6BGAFVCBAgQIAAgUECQv2gZRuVAAECBAj8K+AvAgS6CAj1XTZpDgIECBAgQIAAgbECW0P9WFWDEyBAgAABAgQIEAgUEOoDsZUiQOChgC8JECBAgACBNwWE+jcBvU6AAAECBAhECKhBgMBvAkL9bzqeESBAgAABAgQIECggINT//5L8HwECBAgQIECAAIGqAkJ91c3pmwCBEwJqEiBAgACBlAL/BwAA//9SlcHsAAAABklEQVQDAH88AzsyaX23AAAAAElFTkSuQmCC"/>
          <p:cNvSpPr>
            <a:spLocks noChangeAspect="1" noChangeArrowheads="1"/>
          </p:cNvSpPr>
          <p:nvPr/>
        </p:nvSpPr>
        <p:spPr bwMode="auto">
          <a:xfrm>
            <a:off x="7445017" y="447415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4" descr="data:image/png;base64,iVBORw0KGgoAAAANSUhEUgAAAvUAAAGdCAYAAACSDYwnAAAQAElEQVR4AezWYXbrxg0G0Cb7aveQLDTZQ7uvpH5xjhz7SDJFzmAAzM2xHUokB8DF+/H9/C//ESBAgAABAgQIECBQWkCoL70+zROIElCHAAECBAgQyCwg1Gfejt4IECBAgEAlAb0SILBMQKhfRq8wAQIECBAgQIAAgTEClUL9mImdQoAAAQIECBAgQKCZgFDfbKHGIUCAAAECBAgQ2E9AqN9v5yYmQIAAAQIECBBoJiDUN1uocQgQIECAAAECBPYTEOrn7NypBAgQIECAAAECBMIEhPowaoUIECDwVcBnAgQIECAwRkCoH+PoFAIECBAgQIDAHAGnEjggINQfQPIIAQIECBAgQIAAgcwCQn3m7cT0pgoBAgQIECBAgEBxAaG++AK1T4AAgRgBVQgQIEAgs4BQn3k7eiNAgAABAgQIVBLQ6zIBoX4ZvcIECBAgQIAAAQIExggI9WMcnRIjoAoBAgQIECBAgMAdAaH+DoqvCBAgQKCygN4JECCwn4BQv9/OTUyAAAECBAgQINBMQKhvtlDjECBAgAABAgQI7Ccg1O+3cxPHCKhCgAABAgQIEAgTEOrDqBUiQIAAAQJfBXwmQIDAGAGhfoyjUwgQIECAAAECBAjMEThwqlB/AMkjBAgQIECAAAECBDILCPWZt6M3AjECqhAgQIAAAQLFBYT64gvUPgECBAgQiBFQhQCBzAJCfebt6I0AAQIECBAgQIDAAYE0of5Arx4hQIAAAQIECBAgQOCOgFB/B8VXBAikFdAYAQIECBAgcEdAqL+D4isCBAgQIECgsoDeCewnINTvt3MTEyBAgAABAgQINBMQ6k8s1CsECBAgQIAAAQIEMgkI9Zm2oRcCBDoJmIUAAQIECIQJCPVh1AoRIECAAAECBL4K+ExgjIBQP8bRKQQIECBAgAABAgSWCQj1y+hjCqtCgAABAgQIECDQX0Co779jExIgQOA7AfcJECBAoLiAUF98gdonQIAAAQIECMQIqJJZQKjPvB29ESBAgAABAgQIEDggINQfQPJIjIAqBAgQIECAAAEC5wSE+nNu3iJAgACBNQKqEiBAgMAdAaH+DoqvCBAgQIAAAQIEKgvs17tQv9/OTUyAAAECBAgQINBMQKhvtlDjxAioQoAAAQIECBDIJCDUZ9qGXggQIECgk4BZCBAgECYg1IdRK0SAAAECBAgQIEDgq8CYz0L9GEenECBAgAABAgQIEFgmINQvo1eYQIyAKgQIECBAgEB/AaG+/45NSIAAAQIEvhNwnwCB4gJCffEFap8AAQIECBAgQIBATKjnTIAAAQIECBAgQIDANAGhfhqtgwkQeFXA8wQIECBAgMA5AaH+nJu3CBAgQIAAgTUCqhIgcEdAqL+D4isCBAgQIECAAAEClQSE+q/b8pkAAQIECBAgQIBAMQGhvtjCtEuAQA4BXRAgQIAAgUwCQn2mbeiFAAECBAgQ6CRgFgJhAkJ9GLVCBAgQIECAAAECBOYICPVzXGNOVYUAAQIECBAgQIDAm4BQ/4bghwABAp0FzEaAAAEC/QWE+v47NiEBAgQIECBA4DsB94sLCPXFF6h9AgQIECBAgAABAkK9fwMxAqoQIECAAAECBAhMExDqp9E6mAABAgReFfA8AQIECJwTEOrPuXmLAAECBAgQIEBgjYCqdwSE+jsoviJAgAABAgQIECBQSUCor7QtvcYIqEKAAAECBAgQKCYg1BdbmHYJECBAIIeALggQIJBJQKjPtA29ECBAgAABAgQIdBIIm0WoD6NWiAABAgQIECBAgMAcAaF+jqtTCcQIqEKAAAECBAgQeBMQ6t8Q/BAgQIAAgc4CZiNAoL+AUN9/xyYkQIAAAQIECBBoLjAg1DcXMh4BAgQIECBAgACB5AJCffIFaY9AGwGDECBAgAABAtMEhPpptA4mQIAAAQIEXhXwPAEC5wSE+nNu3iJAgAABAgQIECCQRmCzUJ/GXSMECBAgQIAAAQIEhgkI9cMoHUSAQBsBgxAgQIAAgWICQn2xhWmXAAECBAgQyCGgCwKZBIT6TNvQCwECBAgQIECAAIETAkL9CbSYV1QhQIAAAQIECBAgcExAqD/m5CkCBAjkFNAVAQIECBB4ExDq3xD8ECBAgAABAgQ6C5itv4BQ33/HJiRAgAABAgQIEGguINQ3X3DMeKoQIECAAAECBAisFBDqV+qrTYAAgZ0EzEqAAAEC0wSE+mm0DiZAgAABAgQIEHhVwPPnBIT6c27eIkCAAAECBAgQIJBGQKhPswqNxAioQoAAAQIECBDoJyDU99upiQgQIEDgqoD3CRAgUExAqC+2MO0SIECAAAECBAjkEMjUhVCfaRt6IUCAAAECBAgQIHBCQKg/geYVAjECqhAgQIAAAQIEjgkI9cecPEWAAAECBHIK6IoAAQJvAkL9G4IfAgQIECBAgAABApUFvgv1lWfTOwECBAgQIECAAIEtBIT6LdZsSAKzBZxPgAABAgQIrBQQ6lfqq02AAAECBHYSMCsBAtMEhPpptA4mQIAAAQIECBAgECPQKdTHiKlCgAABAgQIECBAIJmAUJ9sIdohQGC2gPMJECBAgEA/AaG+305NRIAAAQIECFwV8D6BYgJCfbGFaZcAAQIECBAgQIDAVwGh/qtIzGdVCBAgQIAAAQIECAwTEOqHUTqIAAECowWcR4AAAQIEjgkI9cecPEWAAAECBAgQyCmgKwJvAkL9G4IfAgQIECBAgAABApUFhPrK24vpXRUCBAgQIECAAIHkAkJ98gVpjwABAjUEdEmAAAECKwWE+pX6ahMgQIAAAQIEdhIw6zQBoX4arYMJECBAgAABAgQIxAgI9THOqsQIqEKAAAECBAgQ2FJAqN9y7YYmQIDAzgJmJ0CAQD8Bob7fTk1EgAABAgQIECBwVaDY+0J9sYVplwABAgQIECBAgMBXAaH+q4jPBGIEVCFAgAABAgQIDBMQ6odROogAAQIECIwWcB4BAgSOCQj1x5w8RYAAAQIECBAgQCCnwFtXQv0bgh8CBAgQIECAAAEClQWE+srb0zuBGAFVCBAgQIAAgeQCQn3yBWmPAAECBAjUENAlAQIrBYT6lfpqEyBAgAABAgQIEBggUCbUD5jVEQQIECBAgAABAgRaCgj1LddqKALbChicAAECBAhsKSDUb7l2QxMgQIAAgZ0FzE6gn4BQ32+nJiJAgAABAgQIENhMQKifsHBHEiBAgAABAgQIEIgUEOojtdUiQIDAh4ArAgQIECAwTECoH0bpIAIECBAgQIDAaAHnETgmINQfc/IUAQIECBAgQIAAgbQCQn3a1cQ0pgoBAgQIECBAgEB9AaG+/g5NQIAAgdkCzidAgACB5AJCffIFaY8AAQIECBAgUENAlysFhPqV+moTIECAAAECBAgQGCAg1A9AdESMgCoECBAgQIAAAQL3BYT6+y6+JUCAAIGaAromQIDAlgJC/ZZrNzQBAgQIECBAYGeBfrML9f12aiICBAgQIECAAIHNBIT6zRZu3BgBVQgQIECAAAECkQJCfaS2WgQIECBA4EPAFQECBIYJCPXDKB1EgAABAgQIECBAYLTAsfOE+mNOniJAgAABAgQIECCQVkCoT7sajRGIEVCFAAECBAgQqC8g1NffoQkIECBAgMBsAecTIJBcQKhPviDtESBAgAABAgQIEPhOIEeo/65L9wkQIECAAAECBAgQeCgg1D+kcYMAgWwC+iFAgAABAgTuCwj19118S4AAAQIECNQU0DWBLQWE+i3XbmgCBAgQIECAAIFOAkL9q9v0PAECBAgQIECAAIFkAkJ9soVohwCBHgKmIECAAAECkQJCfaS2WgQIECBAgACBDwFXBIYJCPXDKB1EgAABAgQIECBAYI2AUL/GPaaqKgQIECBAgAABAlsICPVbrNmQBAgQeCzgDgECBAjUFxDq6+/QBAQIECBAgACB2QLOTy4g1CdfkPYIECBAgAABAgQIfCcg1H8n5H6MgCoECBAgQIAAAQKnBYT603ReJECAAIFoAfUIECBA4L6AUH/fxbcECBAgQIAAAQI1BbbsWqjfcu2GJkCAAAECBAgQ6CQg1HfaplliBFQhQIAAAQIECCQTEOqTLUQ7BAgQINBDwBQECBCIFBDqI7XVIkCAAAECBAgQIPAhMOxKqB9G6SACBAgQIECAAAECawSE+jXuqhKIEVCFAAECBAgQ2EJAqN9izYYkQIAAAQKPBdwhQKC+gFBff4cmIECAAAECBAgQ2FwgINRvLmx8AgQIECBAgAABApMFhPrJwI4nQOCggMcIECBAgACB0wJC/Wk6LxIgQIAAAQLRAuoRIHBfQKi/7+JbAgQIECBAgAABAmUEhPpPq/KBAAECBAgQIECAQD0Bob7eznRMgMBqAfUJECBAgEAyAaE+2UK0Q4AAAQIECPQQMAWBSAGhPlJbLQIECBAgQIAAAQITBIT6CagxR6pCgAABAgQIECBA4F1AqH938JcAAQI9BUxFgAABAlsICPVbrNmQBAgQIECAAIHHAu7UFxDq6+/QBAQIECBAgAABApsLCPWb/wOIGV8VAgQIECBAgACBmQJC/UxdZxMgQIDAcQFPEiBAgMBpAaH+NJ0XCRAgQIAAAQIEogXUuy8g1N938S0BAgQIECBAgACBMgJCfZlVaTRGQBUCBAgQIECAQD0Bob7eznRMgAABAqsF1CdAgEAyAaE+2UK0Q4AAAQIECBAg0EMgcgqhPlJbLQIECBAgQIAAAQITBIT6CaiOJBAjoAoBAgQIECBA4F1AqH938JcAAQIECPQUMBUBAlsICPVbrNmQBAgQIECAAAECnQWuhvrONmYjQIAAAQIECBAgUEJAqC+xJk0SqC6gfwIECBAgQGCmgFA/U9fZBAgQIECAwHEBTxIgcFpAqD9N50UCBAgQIECAAAECOQR2CvU5xHVBgAABAgQIECBAYLCAUD8Y1HEECFQX0D8BAgQIEKgnINTX25mOCRAgQIAAgdUC6hNIJiDUJ1uIdggQIECAAIE6An/88st///j11z//+n27rtO5TrsJCPU5N6orAgQIECBAoILATz/9+9bmP69vX7ogECMg1Mc4q0KAAIEJAo4kQIAAAQLvAkL9u4O/BAgQIECAAIHXBf7883+3l/55ffsywYUWthAQ6rdYsyEJECBAgACBGQI///77f37+7bef/vp9u55Rw5kEjggI9UeUPPNMwD0CBAgQIECAAIHFAkL94gUoT4AAgT0ETEmAAAECMwWE+pm6ziZAgAABAgQIEDgu4MnTAkL9aTovEiBAgAABAgQIEMghINTn2IMuYgRUIUCAAAECBAi0FBDqW67VUAQIECBwXsCbBAgQqCcg1NfbmY4JECBAgAABAgRWCySrL9QnW4h2CBAgQIAAAQIECLwqINS/KuZ5AjECqhAgQIAAAQIEDgsI9YepPEiAAAECBLIJ6IcAAQLvAkL9u4O/BAgQIECAAAEC7nrDHwAADnBJREFUBMoKPA31ZafSOAECBAgQIECAAIGNBIT6jZZtVAKTBBxLgAABAgQILBYQ6hcvQHkCBAgQILCHgCkJEJgpINTP1HU2AQIECBAgQIAAgQCBNqE+wEoJAgQIECBAgAABAikFhPqUa9EUAQKTBBxLgAABAgRaCgj1LddqKAIECBAgQOC8gDcJ1BMQ6uvtTMcECBAgQIAAAQIEPgkI9Z84Yj6oQoAAAQIECBAgQGCkgFA/UtNZBAgQGCfgJAIECBAgcFhAqD9M5UECBAgQIECAQDYB/RB4FxDq3x38JUCAAAECBAgQIFBWQKgvu7qYxlUhQIAAAQIECBDILyDU59+RDgkQIJBdQH8ECBAgsFhAqF+8AOUJECBAgAABAnsImHKmgFA/U9fZBAgQIECAAAECBAIEhPoAZCViBFQhQIAAAQIECOwqINTvunlzEyBAYE8BUxMgQKClgFDfcq2GIkCAAAECBAgQOC9Q702hvt7OdEyAAAECBAgQIEDgk4BQ/4nDBwIxAqoQIECAAAECBEYKCPUjNZ1FgAABAgTGCTiJAAEChwWE+sNUHiRAgAABAgQIECCQTeC9H6H+3cFfAgQIECBAgAABAmUFhPqyq9M4gRgBVQgQIECAAIH8AkJ9/h3pkAABAgQIZBfQHwECiwWE+sULUJ4AAQIECBAgQIDAVYEaof7qlN4nQIAAAQIECBAg0FhAqG+8XKMR2E3AvAQIECBAYFcBoX7XzZubAAECBAjsKWBqAi0FhPqWazUUAQIECBAgQIDATgJC/ehtO48AAQIECBAgQIBAsIBQHwyuHAECBH4I+CVAgAABAiMFhPqRms4iQIAAAQIECIwTcBKBwwJC/WEqDxIgQIAAAQIECBDIKSDU59xLTFeqECBAgAABAgQItBAQ6lus0RAECBCYJ+BkAgQIEMgvINTn35EOCRAgQIAAAQLZBfS3WECoX7wA5QkQIECAAAECBAhcFRDqrwp6P0ZAFQIECBAgQIAAgYcCQv1DGjcIECBAoJqAfgkQILCrgFC/6+bNTYAAAQIECBDYU6Dl1EJ9y7UaigABAgQIECBAYCcBoX6nbZs1RkAVAgQIECBAgECwgFAfDK4cAQIECBD4IeCXAAECIwWE+pGaziJAgAABAgQIECAwTuDwSUL9YSoPEiBAgAABAgQIEMgpINTn3IuuCMQIqEKAAAECBAi0EBDqW6zREAQIECBAYJ6AkwkQyC8g1OffkQ4JECBAgAABAgQIPBVIEOqf9ucmAQIECBAgQIAAAQLfCAj13wC5TYBAEgFtECBAgAABAg8FhPqHNG4QIECAAAEC1QT0S2BXAaF+182bmwABAgQIECBAoI2AUP/SKj1MgAABAgQIECBAIJ+AUJ9vJzoiQKC6gP4JECBAgECwgFAfDK4cAQIECBAgQOCHgF8CIwWE+pGaziJAgAABAgQIECCwQECoX4AeU1IVAgQIECBAgACBXQSE+l02bU4CBAjcE/AdAQIECLQQEOpbrNEQBAgQIECAAIF5Ak7OLyDU59+RDgkQIECAAAECBAg8FRDqn/K4GSOgCgECBAgQIECAwBUBof6KnncJECBAIE5AJQIECBB4KCDUP6RxgwABAgQIECBAoJrArv0K9btu3twECBAgQIAAAQJtBIT6Nqs0SIyAKgQIECBAgACBfAJCfb6d6IgAAQIEqgvonwABAsECQn0wuHIECBAgQIAAAQIEfgiM/BXqR2o6iwABAgQIECBAgMACAaF+AbqSBGIEVCFAgAABAgR2ERDqd9m0OQkQIECAwD0B3xEg0EJAqG+xRkMQIECAAAECBAjsLDA71O9sa3YCBAgQIECAAAECIQJCfQizIgQIPBdwlwABAgQIELgiINRf0fMuAQIECBAgECegEgECDwWE+oc0bhAgQIAAAQIECBCoISDUf+zJFQECBAgQIECAAIGSAkJ9ybVpmgCBdQIqEyBAgACBfAJCfb6d6IgAAQIECBCoLqB/AsECQn0wuHIECBAgQIAAAQIERgsI9aNFY85ThQABAgQIECBAgMBNQKi/UbggQIBANwHzECBAgMAuAkL9Lps2JwECBAgQIEDgnoDvWggI9S3WaAgCBAgQIECAAIGdBYT6nbcfM7sqBAgQIECAAAECkwWE+snAjidAgACBIwKeIUCAAIErAkL9FT3vEiBAgAABAgQIxAmo9FBAqH9I4wYBAgQIECBAgACBGgJCfY096TJGQBUCBAgQIECAQEkBob7k2jRNgAABAusEVCZAgEA+AaE+3050RIAAAQIECBAgUF0guH+hPhhcOQIECBAgQIAAAQKjBYT60aLOIxAjoAoBAgQIECBA4CYg1N8oXBAgQIAAgW4C5iFAYBcBoX6XTZuTAAECBAgQIECgrcClUN9WxWAECBAgQIAAAQIECgkI9YWWpVUCRQW0TYAAAQIECEwWEOonAzueAAECBAgQOCLgGQIErggI9Vf0vEuAAAECBAgQIEAggcA2oT6BtRYIECBAgAABAgQITBEQ6qewOpQAgaIC2iZAgAABAiUFhPqSa9M0AQIECBAgsE5AZQL5BIT6fDvREQECBAgQIECAAIGXBIT6l7hiHlaFAAECBAgQIECAwCsCQv0rWp4lQIBAHgGdECBAgACBm4BQf6NwQYAAAQIECBDoJmCeXQSE+l02bU4CBAgQIECAAIG2AkJ929XGDKYKAQIECBAgQIDAegGhfv0OdECAAIHuAuYjQIAAgckCQv1kYMcTIECAAAECBAgcEfDMFQGh/oqedwkQIECAAAECBAgkEBDqEyxBCzECqhAgQIAAAQIEugoI9V03ay4CBAgQOCPgHQIECJQUEOpLrk3TBAgQIECAAAEC6wTyVRbq8+1ERwQIECBAgAABAgReEhDqX+LyMIEYAVUIECBAgAABAq8ICPWvaHmWAAECBAjkEdAJAQIEbgJC/Y3CBQECBAgQIECAAIGaAo9Dfc15dE2AAAECBAgQIEBgOwGhfruVG5jAWAGnESBAgAABAusFhPr1O9ABAQIECBDoLmA+AgQmCwj1k4EdT4AAAQIECBAgQGC2QI9QP1vJ+QQIECBAgAABAgQSCwj1iZejNQIExgo4jQABAgQIdBUQ6rtu1lwECBAgQIDAGQHvECgpINSXXJumCRAgQIAAAQIECHwICPUfFjFXqhAgQIAAAQIECBAYLCDUDwZ1HAECBEYIOIMAAQIECLwiINS/ouVZAgQIECBAgEAeAZ0QuAkI9TcKFwQIECBAgAABAgRqCgj1NfcW07UqBAgQIECAAAECJQSE+hJr0iQBAgTyCuiMAAECBNYLCPXrd6ADAgQIECBAgEB3AfNNFhDqJwM7ngABAgQIECBAgMBsAaF+trDzYwRUIUCAAAECBAhsLCDUb7x8oxMgQGA3AfMSIECgq4BQ33Wz5iJAgAABAgQIEDgjUPIdob7k2jRNgAABAgQIECBA4ENAqP+wcEUgRkAVAgQIECBAgMBgAaF+MKjjCBAgQIDACAFnECBA4BUBof4VLc8SIECAAAECBAgQyCNw60Sov1G4IECAAAECBAgQIFBTQKivuTddE4gRUIUAAQIECBAoISDUl1iTJgkQIECAQF4BnREgsF5AqF+/Ax0QIECAAAECBAgQuCRQINRfms/LBAgQIECAAAECBNoLCPXtV2xAApsIGJMAAQIECGwsINRvvHyjEyBAgACB3QTMS6CrgFDfdbPmIkCAAAECBAgQ2EZAqB+6aocRIECAAAECBAgQiBcQ6uPNVSRAYHcB8xMgQIAAgcECQv1gUMcRIECAAAECBEYIOIPAKwJC/StaniVAgAABAgQIECCQUECoT7iUmJZUIUCAAAECBAgQ6CIg1HfZpDkIECAwQ8CZBAgQIFBCQKgvsSZNEiBAgAABAgTyCuhsvYBQv34HOiBAgAABAgQIECBwSUCov8Tn5RgBVQgQIECAAAECBJ4JCPXPdNwjQIAAgToCOiVAgMDGAkL9xss3OgECBAgQIEBgN4Gu8wr1XTdrLgIECBAgQIAAgW0EhPptVm3QGAFVCBAgQIAAAQLxAkJ9vLmKBAgQILC7gPkJECAwWECoHwzqOAIECBAgQIAAAQIjBF45Q6h/RcuzBAgQIECAAAECBBIKCPUJl6IlAjECqhAgQIAAAQJdBIT6Lps0BwECBAgQmCHgTAIESggI9SXWpEkCBAgQIECAAAECjwVWh/rHnblDgAABAgQIECBAgMAhAaH+EJOHCBBYK6A6AQIECBAg8ExAqH+m4x4BAgQIECBQR0CnBDYWEOo3Xr7RCRAgQIAAAQIEeggI9cf36EkCBAgQIECAAAECKQWE+pRr0RQBAnUFdE6AAAECBOIFhPp4cxUJECBAgACB3QXMT2CwgFA/GNRxBAgQIECAAAECBKIFhPpo8Zh6qhAgQIAAAQIECGwkINRvtGyjEiBA4LOATwQIECDQRUCo77JJcxAgQIAAAQIEZgg4s4SAUF9iTZokQIAAAQIECBAg8FhAqH9s406MgCoECBAgQIAAAQIXBYT6i4BeJ0CAAIEIATUIECBA4JmAUP9Mxz0CBAgQIECAAIE6Aht3KtRvvHyjEyBAgAABAgQI9BAQ6nvs0RQxAqoQIECAAAECBFIKCPUp16IpAgQIEKgroHMCBAjECwj18eYqEiBAgAABAgQI7C4weH6hfjCo4wgQIECAAAECBAhECwj10eLqEYgRUIUAAQIECBDYSECo32jZRiVAgAABAp8FfCJAoIuAUN9lk+YgQIAAAQIECBDYVmBqqN9W1eAECBAgQIAAAQIEAgWE+kBspQgQuCvgSwIECBAgQOCigFB/EdDrBAgQIECAQISAGgQIPBMQ6p/puEeAAAECBAgQIECggIBQ//eS/I8AAQIECBAgQIBAVQGhvurm9E2AwAoBNQkQIECAQEqB/wMAAP//+2kOVwAAAAZJREFUAwAtOxk75g9WwA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 descr="Top 10 Sword PPT Templates with Professional Design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00" r="509"/>
          <a:stretch/>
        </p:blipFill>
        <p:spPr bwMode="auto">
          <a:xfrm>
            <a:off x="6864440" y="5025790"/>
            <a:ext cx="4623516" cy="1493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475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10" y="15906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Advanced Therapies – Sharpening the Right Edge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834" y="1310470"/>
            <a:ext cx="10515600" cy="554753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Modern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medicine uses "immunomodulation" to guide the body back to healing:</a:t>
            </a:r>
          </a:p>
          <a:p>
            <a:pPr algn="just">
              <a:lnSpc>
                <a:spcPct val="16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Regenerative Biomaterials: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Smart dressings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hydrogels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that release growth factors or SPMs directly into the wound bed.</a:t>
            </a:r>
          </a:p>
          <a:p>
            <a:pPr algn="just">
              <a:lnSpc>
                <a:spcPct val="16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Stem Cell Therapy: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Mesenchymal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stem cells (MSCs) act as "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conductors“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that signal M1 macrophages to switch to the M2 reparative state.</a:t>
            </a:r>
          </a:p>
          <a:p>
            <a:pPr algn="just">
              <a:lnSpc>
                <a:spcPct val="16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Pressure Wound Therapy (NPWT):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Uses suction to physically pull out excess inflammatory fluid and stimulate blood flow.</a:t>
            </a:r>
          </a:p>
          <a:p>
            <a:pPr algn="just">
              <a:lnSpc>
                <a:spcPct val="16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Hyperbaric Oxygen: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Floods the tissue with oxygen to re-energize the immune cells and kill anaerobic bacteria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68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4096" y="476518"/>
            <a:ext cx="11024315" cy="6143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7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51" y="1052893"/>
            <a:ext cx="10515600" cy="4351338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is Inflammation?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400" b="0" i="0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body's immediate innate</a:t>
            </a:r>
            <a:r>
              <a:rPr kumimoji="0" lang="en-US" sz="2400" b="0" i="0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strike="noStrike" cap="none" normalizeH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immue</a:t>
            </a:r>
            <a:r>
              <a:rPr kumimoji="0" lang="en-US" sz="2400" b="0" i="0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response</a:t>
            </a:r>
            <a:r>
              <a:rPr kumimoji="0" lang="en-US" sz="2400" b="0" i="0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to injury, infection, or tissue damage.</a:t>
            </a: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kumimoji="0" lang="en-US" sz="2400" b="0" i="0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eliminate the initial cause of cell injury, clear out necrotic cells/damaged tissues, and initiate tissue repair.</a:t>
            </a: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400" b="0" i="0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It is a "double-edged sword" because while it is vital for survival, an uncontrolled response  can cause self-inflicted damage.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7541" y="122305"/>
            <a:ext cx="2528842" cy="7808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42830" rIns="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kumimoji="0" lang="en-US" sz="32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555" y="4198513"/>
            <a:ext cx="5708489" cy="2389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18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681" y="287851"/>
            <a:ext cx="10515600" cy="1325563"/>
          </a:xfrm>
        </p:spPr>
        <p:txBody>
          <a:bodyPr/>
          <a:lstStyle/>
          <a:p>
            <a:pPr lvl="0"/>
            <a:r>
              <a:rPr 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Five Cardinal Signs (The "Pillars")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37344" y="1188411"/>
            <a:ext cx="10539937" cy="388943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42830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Visible indicators that inflammation is active: 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Rubor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(Redness):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Caused by increased blood flow to the site.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Calor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(Heat):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Resulting from localized blood accumulation.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Tumor (Swelling):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Fluid buildup (edema) as vessels become permeable.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 (Pain):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Chemical mediators stimulating nerve endings.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Functio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Laesa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(Loss of Function):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Temporary impairment due to pain or swelling.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517" r="660"/>
          <a:stretch/>
        </p:blipFill>
        <p:spPr>
          <a:xfrm>
            <a:off x="884349" y="4720578"/>
            <a:ext cx="9689206" cy="1995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69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183" y="347729"/>
            <a:ext cx="10515600" cy="1325563"/>
          </a:xfrm>
        </p:spPr>
        <p:txBody>
          <a:bodyPr>
            <a:normAutofit/>
          </a:bodyPr>
          <a:lstStyle/>
          <a:p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Edge 1 – The Protective Side (Acute Inflammation)</a:t>
            </a:r>
            <a:endParaRPr lang="en-US" sz="36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23046" y="1417896"/>
            <a:ext cx="10971726" cy="370476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42830" rIns="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Recruits neutrophils and macrophages to engulf and destroy bacteria.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Limits the spread of pathogens from the injury site to the rest of the body.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Wound Preparation: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Removes dead cells and debris to create a clean for new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tissue growth.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Releases growth factors that trigger the proliferative phase  of healing.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79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31" y="584067"/>
            <a:ext cx="10515600" cy="948520"/>
          </a:xfrm>
        </p:spPr>
        <p:txBody>
          <a:bodyPr>
            <a:normAutofit fontScale="90000"/>
          </a:bodyPr>
          <a:lstStyle/>
          <a:p>
            <a:pPr lvl="0"/>
            <a:r>
              <a:rPr kumimoji="0" lang="en-US" sz="4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Edge 2 – The Destructive Side (Chronic or</a:t>
            </a:r>
            <a:r>
              <a:rPr kumimoji="0" lang="en-US" sz="40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4000" b="1" i="1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Dysregulated</a:t>
            </a:r>
            <a:r>
              <a:rPr kumimoji="0" lang="en-US" sz="4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72180" y="1408134"/>
            <a:ext cx="10475144" cy="49974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42830" rIns="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Tissue Destruction: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Persistent inflammation can lead to the release of enzymes that degrade healthy extracellular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matrix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Chronic Wounds: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Failed resolution of the inflammatory phase is a primary cause of non-healing ulcers (e.g., diabetic or venous ulcers).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Fibrosis &amp; Scarring: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Overactive fibroblasts can cause excessive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collagen deposition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, leading to keloids or internal scarring.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Systemic Risk: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Severe "inflammatory storms" can cause multi-organ failure or chronic diseases like cancer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59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4821"/>
            <a:ext cx="10515600" cy="1325563"/>
          </a:xfrm>
        </p:spPr>
        <p:txBody>
          <a:bodyPr/>
          <a:lstStyle/>
          <a:p>
            <a:r>
              <a:rPr 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Pivot Point – Macrophage Polarization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8650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healing depends on macrophages switching from a pro-inflammatory (M1) state to a reparative (M2) state.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 (The Warrior): Dominant in the first 1–3 days; focuses on killing bacteria and clearing debris.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 (The Builder): Emerges around day 4–6; focuses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collage deposition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collagen,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angiogenesis, and closing the wound.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chronic wounds (like diabetic ulcers), macrophages get "stuck" in the M1 phase, leading to continuous tissue breakdown instead of building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75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41" y="167425"/>
            <a:ext cx="11706896" cy="66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46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585" y="729281"/>
            <a:ext cx="10515600" cy="1325563"/>
          </a:xfrm>
        </p:spPr>
        <p:txBody>
          <a:bodyPr>
            <a:normAutofit fontScale="90000"/>
          </a:bodyPr>
          <a:lstStyle/>
          <a:p>
            <a:pPr lvl="0"/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Factors That Dull the "Good Edge“</a:t>
            </a:r>
            <a:b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(Delayed Healing)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585" y="1741324"/>
            <a:ext cx="10515600" cy="4628187"/>
          </a:xfrm>
        </p:spPr>
        <p:txBody>
          <a:bodyPr>
            <a:normAutofit fontScale="92500"/>
          </a:bodyPr>
          <a:lstStyle/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Why some wounds stay inflamed and fail to heal???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1-Biofilms: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Bacteria form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protective "cities"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that resist the immune system and keep the wound in a perpetual state of high inflammation.</a:t>
            </a: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2-Hypoxia: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Inflammation requires energy; without enough oxygen (due to poor circulation or </a:t>
            </a:r>
            <a:r>
              <a:rPr kumimoji="0" lang="en-US" sz="2400" b="0" i="0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diabetes),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"cleanup" cells can't function properly.</a:t>
            </a: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3-Hyperglycemia: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High blood sugar creates oxidative stress and damages the chemical signals needed to end the inflammatory phase.</a:t>
            </a: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4-Protease Overload: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Too much inflammation leads to an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excess of enzymes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(MMPs) that eat away at new tissue before it can stabilize.</a:t>
            </a:r>
          </a:p>
          <a:p>
            <a:endParaRPr lang="en-US" dirty="0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017431" y="3489969"/>
            <a:ext cx="65" cy="56544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42830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45720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4730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44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31" y="133305"/>
            <a:ext cx="10515600" cy="1325563"/>
          </a:xfrm>
        </p:spPr>
        <p:txBody>
          <a:bodyPr/>
          <a:lstStyle/>
          <a:p>
            <a:r>
              <a:rPr 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Specialized Pro-Resolving Mediators (SPMs)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529" y="1168802"/>
            <a:ext cx="10515600" cy="520623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Resolution Phase: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Recent science shows that ending inflammation is an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 process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just a "fading away".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Nature's "Stop" Signal: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body produces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lipoxins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resolvins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protectins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 actively "turn off" the fire.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 new neutrophils from entering the wound.</a:t>
            </a:r>
          </a:p>
          <a:p>
            <a:pPr lvl="1"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Trigger 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efferocytosis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(macrophages eating dead immune cells).</a:t>
            </a:r>
          </a:p>
          <a:p>
            <a:pPr lvl="1"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 tissue regeneration without suppressing the overall immune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34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146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Inflammation: A double edge sword in wound healing </vt:lpstr>
      <vt:lpstr>Introduction</vt:lpstr>
      <vt:lpstr>the Five Cardinal Signs (The "Pillars") </vt:lpstr>
      <vt:lpstr>Edge 1 – The Protective Side (Acute Inflammation)</vt:lpstr>
      <vt:lpstr>Edge 2 – The Destructive Side (Chronic or  Dysregulated) </vt:lpstr>
      <vt:lpstr>The Pivot Point – Macrophage Polarization </vt:lpstr>
      <vt:lpstr>PowerPoint Presentation</vt:lpstr>
      <vt:lpstr>Factors That Dull the "Good Edge“  (Delayed Healing) </vt:lpstr>
      <vt:lpstr>Specialized Pro-Resolving Mediators (SPMs) </vt:lpstr>
      <vt:lpstr>Advanced Therapies – Sharpening the Right Edge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Inflammation : A double edge sword in wound healing</dc:title>
  <dc:creator>DR.Ahmed Saker 2O14</dc:creator>
  <cp:lastModifiedBy>DR.Ahmed Saker 2O14</cp:lastModifiedBy>
  <cp:revision>9</cp:revision>
  <dcterms:created xsi:type="dcterms:W3CDTF">2026-04-22T16:23:20Z</dcterms:created>
  <dcterms:modified xsi:type="dcterms:W3CDTF">2026-04-22T19:39:42Z</dcterms:modified>
</cp:coreProperties>
</file>