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7"/>
  </p:notesMasterIdLst>
  <p:sldIdLst>
    <p:sldId id="256" r:id="rId2"/>
    <p:sldId id="257" r:id="rId3"/>
    <p:sldId id="258" r:id="rId4"/>
    <p:sldId id="259" r:id="rId5"/>
    <p:sldId id="270" r:id="rId6"/>
    <p:sldId id="260" r:id="rId7"/>
    <p:sldId id="261" r:id="rId8"/>
    <p:sldId id="262" r:id="rId9"/>
    <p:sldId id="265" r:id="rId10"/>
    <p:sldId id="266" r:id="rId11"/>
    <p:sldId id="267" r:id="rId12"/>
    <p:sldId id="263" r:id="rId13"/>
    <p:sldId id="264" r:id="rId14"/>
    <p:sldId id="268" r:id="rId15"/>
    <p:sldId id="269" r:id="rId16"/>
  </p:sldIdLst>
  <p:sldSz cx="14630400" cy="8229600"/>
  <p:notesSz cx="8229600" cy="14630400"/>
  <p:embeddedFontLst>
    <p:embeddedFont>
      <p:font typeface="Brygada 1918 Semi Bold" panose="020B0604020202020204" charset="0"/>
      <p:regular r:id="rId18"/>
    </p:embeddedFont>
    <p:embeddedFont>
      <p:font typeface="Brygada 1918" panose="020B0604020202020204" charset="0"/>
      <p:regular r:id="rId19"/>
    </p:embeddedFont>
    <p:embeddedFont>
      <p:font typeface="Calibri" panose="020F0502020204030204" pitchFamily="34"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p:scale>
          <a:sx n="57" d="100"/>
          <a:sy n="57" d="100"/>
        </p:scale>
        <p:origin x="556"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234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1-7.sv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1-5.svg"/><Relationship Id="rId5" Type="http://schemas.openxmlformats.org/officeDocument/2006/relationships/image" Target="../media/image-11-3.sv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4-6.svg"/><Relationship Id="rId5" Type="http://schemas.openxmlformats.org/officeDocument/2006/relationships/image" Target="../media/image-4-4.svg"/><Relationship Id="rId4" Type="http://schemas.openxmlformats.org/officeDocument/2006/relationships/image" Target="../media/image-4-2.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234890" y="3735658"/>
            <a:ext cx="6395510" cy="4493941"/>
          </a:xfrm>
          <a:prstGeom prst="rect">
            <a:avLst/>
          </a:prstGeom>
        </p:spPr>
      </p:pic>
      <p:sp>
        <p:nvSpPr>
          <p:cNvPr id="3" name="Text 0"/>
          <p:cNvSpPr/>
          <p:nvPr/>
        </p:nvSpPr>
        <p:spPr>
          <a:xfrm>
            <a:off x="1639230" y="2354630"/>
            <a:ext cx="11062009" cy="1348436"/>
          </a:xfrm>
          <a:prstGeom prst="rect">
            <a:avLst/>
          </a:prstGeom>
          <a:noFill/>
          <a:ln/>
        </p:spPr>
        <p:txBody>
          <a:bodyPr wrap="square" lIns="0" tIns="0" rIns="0" bIns="0" rtlCol="0" anchor="t"/>
          <a:lstStyle/>
          <a:p>
            <a:pPr marL="0" indent="0" algn="ctr">
              <a:lnSpc>
                <a:spcPts val="5550"/>
              </a:lnSpc>
              <a:buNone/>
            </a:pPr>
            <a:r>
              <a:rPr lang="en-US" sz="4450" dirty="0">
                <a:solidFill>
                  <a:srgbClr val="403011"/>
                </a:solidFill>
                <a:latin typeface="Brygada 1918 Semi Bold" pitchFamily="34" charset="0"/>
                <a:ea typeface="Brygada 1918 Semi Bold" pitchFamily="34" charset="-122"/>
                <a:cs typeface="Brygada 1918 Semi Bold" pitchFamily="34" charset="-120"/>
              </a:rPr>
              <a:t>The Role of Autophagy in Myocardial Infarction</a:t>
            </a:r>
            <a:endParaRPr lang="en-US" sz="4450" dirty="0"/>
          </a:p>
        </p:txBody>
      </p:sp>
      <p:sp>
        <p:nvSpPr>
          <p:cNvPr id="4" name="Text 1"/>
          <p:cNvSpPr/>
          <p:nvPr/>
        </p:nvSpPr>
        <p:spPr>
          <a:xfrm>
            <a:off x="793790" y="5339477"/>
            <a:ext cx="5727621" cy="725805"/>
          </a:xfrm>
          <a:prstGeom prst="rect">
            <a:avLst/>
          </a:prstGeom>
          <a:noFill/>
          <a:ln/>
        </p:spPr>
        <p:txBody>
          <a:bodyPr wrap="square" lIns="0" tIns="0" rIns="0" bIns="0" rtlCol="0" anchor="t"/>
          <a:lstStyle/>
          <a:p>
            <a:pPr marL="0" indent="0" algn="l">
              <a:lnSpc>
                <a:spcPts val="2850"/>
              </a:lnSpc>
              <a:buNone/>
            </a:pPr>
            <a:endParaRPr lang="en-US" sz="1750" dirty="0"/>
          </a:p>
        </p:txBody>
      </p:sp>
      <p:sp>
        <p:nvSpPr>
          <p:cNvPr id="5" name="TextBox 4"/>
          <p:cNvSpPr txBox="1"/>
          <p:nvPr/>
        </p:nvSpPr>
        <p:spPr>
          <a:xfrm>
            <a:off x="3456878" y="5051502"/>
            <a:ext cx="4778012" cy="1754326"/>
          </a:xfrm>
          <a:prstGeom prst="rect">
            <a:avLst/>
          </a:prstGeom>
          <a:noFill/>
        </p:spPr>
        <p:txBody>
          <a:bodyPr wrap="square" rtlCol="0">
            <a:spAutoFit/>
          </a:bodyPr>
          <a:lstStyle/>
          <a:p>
            <a:pPr algn="ctr"/>
            <a:r>
              <a:rPr lang="en-US" sz="3600" dirty="0" smtClean="0">
                <a:latin typeface="Times New Roman" panose="02020603050405020304" pitchFamily="18" charset="0"/>
                <a:cs typeface="Times New Roman" panose="02020603050405020304" pitchFamily="18" charset="0"/>
              </a:rPr>
              <a:t>By </a:t>
            </a:r>
          </a:p>
          <a:p>
            <a:pPr algn="ctr"/>
            <a:r>
              <a:rPr lang="en-US" sz="3600" dirty="0" smtClean="0">
                <a:latin typeface="Times New Roman" panose="02020603050405020304" pitchFamily="18" charset="0"/>
                <a:cs typeface="Times New Roman" panose="02020603050405020304" pitchFamily="18" charset="0"/>
              </a:rPr>
              <a:t>Hiba Zaki Hammoodi</a:t>
            </a:r>
          </a:p>
          <a:p>
            <a:pPr algn="ctr"/>
            <a:r>
              <a:rPr lang="en-US" sz="3600" dirty="0" smtClean="0">
                <a:latin typeface="Times New Roman" panose="02020603050405020304" pitchFamily="18" charset="0"/>
                <a:cs typeface="Times New Roman" panose="02020603050405020304" pitchFamily="18" charset="0"/>
              </a:rPr>
              <a:t>26-4-2026</a:t>
            </a:r>
            <a:endParaRPr lang="en-US" sz="36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11745994" y="243993"/>
            <a:ext cx="2037958" cy="2024047"/>
          </a:xfrm>
          <a:prstGeom prst="rect">
            <a:avLst/>
          </a:prstGeom>
        </p:spPr>
      </p:pic>
      <p:pic>
        <p:nvPicPr>
          <p:cNvPr id="7" name="Picture 6"/>
          <p:cNvPicPr>
            <a:picLocks noChangeAspect="1"/>
          </p:cNvPicPr>
          <p:nvPr/>
        </p:nvPicPr>
        <p:blipFill>
          <a:blip r:embed="rId5"/>
          <a:stretch>
            <a:fillRect/>
          </a:stretch>
        </p:blipFill>
        <p:spPr>
          <a:xfrm>
            <a:off x="384926" y="243994"/>
            <a:ext cx="2017951" cy="202404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793790" y="814864"/>
            <a:ext cx="7556421" cy="1204913"/>
          </a:xfrm>
          <a:prstGeom prst="rect">
            <a:avLst/>
          </a:prstGeom>
          <a:noFill/>
          <a:ln/>
        </p:spPr>
        <p:txBody>
          <a:bodyPr wrap="square" lIns="0" tIns="0" rIns="0" bIns="0" rtlCol="0" anchor="t"/>
          <a:lstStyle/>
          <a:p>
            <a:pPr marL="0" indent="0" algn="l">
              <a:lnSpc>
                <a:spcPts val="4700"/>
              </a:lnSpc>
              <a:buNone/>
            </a:pPr>
            <a:r>
              <a:rPr lang="en-US" sz="3750" b="1" dirty="0">
                <a:solidFill>
                  <a:srgbClr val="403011"/>
                </a:solidFill>
                <a:latin typeface="Times New Roman" panose="02020603050405020304" pitchFamily="18" charset="0"/>
                <a:ea typeface="Brygada 1918 Semi Bold" pitchFamily="34" charset="-122"/>
                <a:cs typeface="Times New Roman" panose="02020603050405020304" pitchFamily="18" charset="0"/>
              </a:rPr>
              <a:t>Evidence for Cardioprotective Autophagy</a:t>
            </a:r>
            <a:endParaRPr lang="en-US" sz="3750" b="1" dirty="0">
              <a:latin typeface="Times New Roman" panose="02020603050405020304" pitchFamily="18" charset="0"/>
              <a:cs typeface="Times New Roman" panose="02020603050405020304" pitchFamily="18" charset="0"/>
            </a:endParaRPr>
          </a:p>
        </p:txBody>
      </p:sp>
      <p:sp>
        <p:nvSpPr>
          <p:cNvPr id="4" name="Shape 1"/>
          <p:cNvSpPr/>
          <p:nvPr/>
        </p:nvSpPr>
        <p:spPr>
          <a:xfrm>
            <a:off x="986552" y="2554724"/>
            <a:ext cx="192762" cy="1066205"/>
          </a:xfrm>
          <a:prstGeom prst="roundRect">
            <a:avLst>
              <a:gd name="adj" fmla="val 150032"/>
            </a:avLst>
          </a:prstGeom>
          <a:solidFill>
            <a:srgbClr val="626C3B"/>
          </a:solidFill>
          <a:ln w="7620">
            <a:solidFill>
              <a:srgbClr val="7B8554"/>
            </a:solidFill>
            <a:prstDash val="solid"/>
          </a:ln>
        </p:spPr>
      </p:sp>
      <p:sp>
        <p:nvSpPr>
          <p:cNvPr id="5" name="Shape 2"/>
          <p:cNvSpPr/>
          <p:nvPr/>
        </p:nvSpPr>
        <p:spPr>
          <a:xfrm>
            <a:off x="793790" y="2428161"/>
            <a:ext cx="578406" cy="578406"/>
          </a:xfrm>
          <a:prstGeom prst="roundRect">
            <a:avLst>
              <a:gd name="adj" fmla="val 79045"/>
            </a:avLst>
          </a:prstGeom>
          <a:solidFill>
            <a:srgbClr val="626C3B"/>
          </a:solidFill>
          <a:ln w="7620">
            <a:solidFill>
              <a:srgbClr val="7B8554"/>
            </a:solidFill>
            <a:prstDash val="solid"/>
          </a:ln>
        </p:spPr>
      </p:sp>
      <p:pic>
        <p:nvPicPr>
          <p:cNvPr id="6" name="Image 1" descr="preencoded.png"/>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38332" y="2572703"/>
            <a:ext cx="289203" cy="289203"/>
          </a:xfrm>
          <a:prstGeom prst="rect">
            <a:avLst/>
          </a:prstGeom>
        </p:spPr>
      </p:pic>
      <p:sp>
        <p:nvSpPr>
          <p:cNvPr id="7" name="Text 3"/>
          <p:cNvSpPr/>
          <p:nvPr/>
        </p:nvSpPr>
        <p:spPr>
          <a:xfrm>
            <a:off x="1536025" y="2458283"/>
            <a:ext cx="2409944" cy="301228"/>
          </a:xfrm>
          <a:prstGeom prst="rect">
            <a:avLst/>
          </a:prstGeom>
          <a:noFill/>
          <a:ln/>
        </p:spPr>
        <p:txBody>
          <a:bodyPr wrap="none" lIns="0" tIns="0" rIns="0" bIns="0" rtlCol="0" anchor="t"/>
          <a:lstStyle/>
          <a:p>
            <a:pPr marL="0" indent="0" algn="l">
              <a:lnSpc>
                <a:spcPts val="2350"/>
              </a:lnSpc>
              <a:buNone/>
            </a:pPr>
            <a:r>
              <a:rPr lang="en-US" sz="2400" b="1" dirty="0">
                <a:solidFill>
                  <a:srgbClr val="403011"/>
                </a:solidFill>
                <a:latin typeface="Times New Roman" panose="02020603050405020304" pitchFamily="18" charset="0"/>
                <a:ea typeface="Brygada 1918 Semi Bold" pitchFamily="34" charset="-122"/>
                <a:cs typeface="Times New Roman" panose="02020603050405020304" pitchFamily="18" charset="0"/>
              </a:rPr>
              <a:t>Mitophagy's Role</a:t>
            </a:r>
            <a:endParaRPr lang="en-US" sz="2400" b="1" dirty="0">
              <a:latin typeface="Times New Roman" panose="02020603050405020304" pitchFamily="18" charset="0"/>
              <a:cs typeface="Times New Roman" panose="02020603050405020304" pitchFamily="18" charset="0"/>
            </a:endParaRPr>
          </a:p>
        </p:txBody>
      </p:sp>
      <p:sp>
        <p:nvSpPr>
          <p:cNvPr id="8" name="Text 4"/>
          <p:cNvSpPr/>
          <p:nvPr/>
        </p:nvSpPr>
        <p:spPr>
          <a:xfrm>
            <a:off x="1536025" y="2857738"/>
            <a:ext cx="6814185" cy="570548"/>
          </a:xfrm>
          <a:prstGeom prst="rect">
            <a:avLst/>
          </a:prstGeom>
          <a:noFill/>
          <a:ln/>
        </p:spPr>
        <p:txBody>
          <a:bodyPr wrap="square" lIns="0" tIns="0" rIns="0" bIns="0" rtlCol="0" anchor="t"/>
          <a:lstStyle/>
          <a:p>
            <a:pPr marL="0" indent="0" algn="l">
              <a:lnSpc>
                <a:spcPts val="2200"/>
              </a:lnSpc>
              <a:buNone/>
            </a:pPr>
            <a:r>
              <a:rPr lang="en-US" sz="2000" dirty="0">
                <a:solidFill>
                  <a:srgbClr val="403011"/>
                </a:solidFill>
                <a:latin typeface="Times New Roman" panose="02020603050405020304" pitchFamily="18" charset="0"/>
                <a:ea typeface="Brygada 1918" pitchFamily="34" charset="-122"/>
                <a:cs typeface="Times New Roman" panose="02020603050405020304" pitchFamily="18" charset="0"/>
              </a:rPr>
              <a:t>Specialized mitochondrial autophagy maintains organelle homeostasis and provides cardioprotection during ischemic injury</a:t>
            </a:r>
            <a:endParaRPr lang="en-US" sz="2000" dirty="0">
              <a:latin typeface="Times New Roman" panose="02020603050405020304" pitchFamily="18" charset="0"/>
              <a:cs typeface="Times New Roman" panose="02020603050405020304" pitchFamily="18" charset="0"/>
            </a:endParaRPr>
          </a:p>
        </p:txBody>
      </p:sp>
      <p:sp>
        <p:nvSpPr>
          <p:cNvPr id="9" name="Shape 5"/>
          <p:cNvSpPr/>
          <p:nvPr/>
        </p:nvSpPr>
        <p:spPr>
          <a:xfrm>
            <a:off x="1275755" y="4074081"/>
            <a:ext cx="192762" cy="1066205"/>
          </a:xfrm>
          <a:prstGeom prst="roundRect">
            <a:avLst>
              <a:gd name="adj" fmla="val 150032"/>
            </a:avLst>
          </a:prstGeom>
          <a:solidFill>
            <a:srgbClr val="83792E"/>
          </a:solidFill>
          <a:ln w="7620">
            <a:solidFill>
              <a:srgbClr val="9C9247"/>
            </a:solidFill>
            <a:prstDash val="solid"/>
          </a:ln>
        </p:spPr>
      </p:sp>
      <p:sp>
        <p:nvSpPr>
          <p:cNvPr id="10" name="Shape 6"/>
          <p:cNvSpPr/>
          <p:nvPr/>
        </p:nvSpPr>
        <p:spPr>
          <a:xfrm>
            <a:off x="1082993" y="3947517"/>
            <a:ext cx="578406" cy="578406"/>
          </a:xfrm>
          <a:prstGeom prst="roundRect">
            <a:avLst>
              <a:gd name="adj" fmla="val 79045"/>
            </a:avLst>
          </a:prstGeom>
          <a:solidFill>
            <a:srgbClr val="83792E"/>
          </a:solidFill>
          <a:ln w="7620">
            <a:solidFill>
              <a:srgbClr val="9C9247"/>
            </a:solidFill>
            <a:prstDash val="solid"/>
          </a:ln>
        </p:spPr>
      </p:sp>
      <p:pic>
        <p:nvPicPr>
          <p:cNvPr id="11" name="Image 2" descr="preencoded.png"/>
          <p:cNvPicPr>
            <a:picLocks noChangeAspect="1"/>
          </p:cNvPicPr>
          <p:nvPr/>
        </p:nvPicPr>
        <p:blipFill>
          <a:blip r:embed="rId4">
            <a:extLst>
              <a:ext uri="{96DAC541-7B7A-43D3-8B79-37D633B846F1}">
                <asvg:svgBlip xmlns:asvg="http://schemas.microsoft.com/office/drawing/2016/SVG/main" xmlns="" r:embed="rId6"/>
              </a:ext>
            </a:extLst>
          </a:blip>
          <a:stretch>
            <a:fillRect/>
          </a:stretch>
        </p:blipFill>
        <p:spPr>
          <a:xfrm>
            <a:off x="1227534" y="4092059"/>
            <a:ext cx="289203" cy="289203"/>
          </a:xfrm>
          <a:prstGeom prst="rect">
            <a:avLst/>
          </a:prstGeom>
        </p:spPr>
      </p:pic>
      <p:sp>
        <p:nvSpPr>
          <p:cNvPr id="12" name="Text 7"/>
          <p:cNvSpPr/>
          <p:nvPr/>
        </p:nvSpPr>
        <p:spPr>
          <a:xfrm>
            <a:off x="1825228" y="3977640"/>
            <a:ext cx="2677716" cy="301228"/>
          </a:xfrm>
          <a:prstGeom prst="rect">
            <a:avLst/>
          </a:prstGeom>
          <a:noFill/>
          <a:ln/>
        </p:spPr>
        <p:txBody>
          <a:bodyPr wrap="none" lIns="0" tIns="0" rIns="0" bIns="0" rtlCol="0" anchor="t"/>
          <a:lstStyle/>
          <a:p>
            <a:pPr marL="0" indent="0" algn="l">
              <a:lnSpc>
                <a:spcPts val="2350"/>
              </a:lnSpc>
              <a:buNone/>
            </a:pPr>
            <a:r>
              <a:rPr lang="en-US" sz="2400" b="1" dirty="0">
                <a:solidFill>
                  <a:srgbClr val="403011"/>
                </a:solidFill>
                <a:latin typeface="Times New Roman" panose="02020603050405020304" pitchFamily="18" charset="0"/>
                <a:ea typeface="Brygada 1918 Semi Bold" pitchFamily="34" charset="-122"/>
                <a:cs typeface="Times New Roman" panose="02020603050405020304" pitchFamily="18" charset="0"/>
              </a:rPr>
              <a:t>Animal Model Evidence</a:t>
            </a:r>
            <a:endParaRPr lang="en-US" sz="2400" b="1" dirty="0">
              <a:latin typeface="Times New Roman" panose="02020603050405020304" pitchFamily="18" charset="0"/>
              <a:cs typeface="Times New Roman" panose="02020603050405020304" pitchFamily="18" charset="0"/>
            </a:endParaRPr>
          </a:p>
        </p:txBody>
      </p:sp>
      <p:sp>
        <p:nvSpPr>
          <p:cNvPr id="13" name="Text 8"/>
          <p:cNvSpPr/>
          <p:nvPr/>
        </p:nvSpPr>
        <p:spPr>
          <a:xfrm>
            <a:off x="1825228" y="4377095"/>
            <a:ext cx="6524982" cy="570548"/>
          </a:xfrm>
          <a:prstGeom prst="rect">
            <a:avLst/>
          </a:prstGeom>
          <a:noFill/>
          <a:ln/>
        </p:spPr>
        <p:txBody>
          <a:bodyPr wrap="square" lIns="0" tIns="0" rIns="0" bIns="0" rtlCol="0" anchor="t"/>
          <a:lstStyle/>
          <a:p>
            <a:pPr marL="0" indent="0" algn="l">
              <a:lnSpc>
                <a:spcPts val="2200"/>
              </a:lnSpc>
              <a:buNone/>
            </a:pPr>
            <a:r>
              <a:rPr lang="en-US" sz="2000" dirty="0">
                <a:solidFill>
                  <a:srgbClr val="403011"/>
                </a:solidFill>
                <a:latin typeface="Times New Roman" panose="02020603050405020304" pitchFamily="18" charset="0"/>
                <a:ea typeface="Brygada 1918" pitchFamily="34" charset="-122"/>
                <a:cs typeface="Times New Roman" panose="02020603050405020304" pitchFamily="18" charset="0"/>
              </a:rPr>
              <a:t>Autophagy reduced infarct size after left anterior descending coronary artery ligation in rat models</a:t>
            </a:r>
            <a:endParaRPr lang="en-US" sz="2000" dirty="0">
              <a:latin typeface="Times New Roman" panose="02020603050405020304" pitchFamily="18" charset="0"/>
              <a:cs typeface="Times New Roman" panose="02020603050405020304" pitchFamily="18" charset="0"/>
            </a:endParaRPr>
          </a:p>
        </p:txBody>
      </p:sp>
      <p:sp>
        <p:nvSpPr>
          <p:cNvPr id="14" name="Shape 9"/>
          <p:cNvSpPr/>
          <p:nvPr/>
        </p:nvSpPr>
        <p:spPr>
          <a:xfrm>
            <a:off x="1564958" y="5593437"/>
            <a:ext cx="192762" cy="1066205"/>
          </a:xfrm>
          <a:prstGeom prst="roundRect">
            <a:avLst>
              <a:gd name="adj" fmla="val 150032"/>
            </a:avLst>
          </a:prstGeom>
          <a:solidFill>
            <a:srgbClr val="E8AF3B"/>
          </a:solidFill>
          <a:ln w="7620">
            <a:solidFill>
              <a:srgbClr val="CE9521"/>
            </a:solidFill>
            <a:prstDash val="solid"/>
          </a:ln>
        </p:spPr>
      </p:sp>
      <p:sp>
        <p:nvSpPr>
          <p:cNvPr id="15" name="Shape 10"/>
          <p:cNvSpPr/>
          <p:nvPr/>
        </p:nvSpPr>
        <p:spPr>
          <a:xfrm>
            <a:off x="1372195" y="5466874"/>
            <a:ext cx="578406" cy="578406"/>
          </a:xfrm>
          <a:prstGeom prst="roundRect">
            <a:avLst>
              <a:gd name="adj" fmla="val 79045"/>
            </a:avLst>
          </a:prstGeom>
          <a:solidFill>
            <a:srgbClr val="E8AF3B"/>
          </a:solidFill>
          <a:ln w="7620">
            <a:solidFill>
              <a:srgbClr val="CE9521"/>
            </a:solidFill>
            <a:prstDash val="solid"/>
          </a:ln>
        </p:spPr>
      </p:sp>
      <p:pic>
        <p:nvPicPr>
          <p:cNvPr id="16" name="Image 3" descr="preencoded.png"/>
          <p:cNvPicPr>
            <a:picLocks noChangeAspect="1"/>
          </p:cNvPicPr>
          <p:nvPr/>
        </p:nvPicPr>
        <p:blipFill>
          <a:blip r:embed="rId4">
            <a:extLst>
              <a:ext uri="{96DAC541-7B7A-43D3-8B79-37D633B846F1}">
                <asvg:svgBlip xmlns:asvg="http://schemas.microsoft.com/office/drawing/2016/SVG/main" xmlns="" r:embed="rId7"/>
              </a:ext>
            </a:extLst>
          </a:blip>
          <a:stretch>
            <a:fillRect/>
          </a:stretch>
        </p:blipFill>
        <p:spPr>
          <a:xfrm>
            <a:off x="1516737" y="5611416"/>
            <a:ext cx="289203" cy="289203"/>
          </a:xfrm>
          <a:prstGeom prst="rect">
            <a:avLst/>
          </a:prstGeom>
        </p:spPr>
      </p:pic>
      <p:sp>
        <p:nvSpPr>
          <p:cNvPr id="17" name="Text 11"/>
          <p:cNvSpPr/>
          <p:nvPr/>
        </p:nvSpPr>
        <p:spPr>
          <a:xfrm>
            <a:off x="2114431" y="5496997"/>
            <a:ext cx="2409944" cy="301228"/>
          </a:xfrm>
          <a:prstGeom prst="rect">
            <a:avLst/>
          </a:prstGeom>
          <a:noFill/>
          <a:ln/>
        </p:spPr>
        <p:txBody>
          <a:bodyPr wrap="none" lIns="0" tIns="0" rIns="0" bIns="0" rtlCol="0" anchor="t"/>
          <a:lstStyle/>
          <a:p>
            <a:pPr marL="0" indent="0" algn="l">
              <a:lnSpc>
                <a:spcPts val="2350"/>
              </a:lnSpc>
              <a:buNone/>
            </a:pPr>
            <a:r>
              <a:rPr lang="en-US" sz="2400" b="1" dirty="0">
                <a:solidFill>
                  <a:srgbClr val="403011"/>
                </a:solidFill>
                <a:latin typeface="Times New Roman" panose="02020603050405020304" pitchFamily="18" charset="0"/>
                <a:ea typeface="Brygada 1918 Semi Bold" pitchFamily="34" charset="-122"/>
                <a:cs typeface="Times New Roman" panose="02020603050405020304" pitchFamily="18" charset="0"/>
              </a:rPr>
              <a:t>Inhibition Studies</a:t>
            </a:r>
            <a:endParaRPr lang="en-US" sz="2400" b="1" dirty="0">
              <a:latin typeface="Times New Roman" panose="02020603050405020304" pitchFamily="18" charset="0"/>
              <a:cs typeface="Times New Roman" panose="02020603050405020304" pitchFamily="18" charset="0"/>
            </a:endParaRPr>
          </a:p>
        </p:txBody>
      </p:sp>
      <p:sp>
        <p:nvSpPr>
          <p:cNvPr id="18" name="Text 12"/>
          <p:cNvSpPr/>
          <p:nvPr/>
        </p:nvSpPr>
        <p:spPr>
          <a:xfrm>
            <a:off x="2114431" y="5896451"/>
            <a:ext cx="6235779" cy="570548"/>
          </a:xfrm>
          <a:prstGeom prst="rect">
            <a:avLst/>
          </a:prstGeom>
          <a:noFill/>
          <a:ln/>
        </p:spPr>
        <p:txBody>
          <a:bodyPr wrap="square" lIns="0" tIns="0" rIns="0" bIns="0" rtlCol="0" anchor="t"/>
          <a:lstStyle/>
          <a:p>
            <a:pPr marL="0" indent="0" algn="l">
              <a:lnSpc>
                <a:spcPts val="2200"/>
              </a:lnSpc>
              <a:buNone/>
            </a:pPr>
            <a:r>
              <a:rPr lang="en-US" sz="2000" dirty="0">
                <a:solidFill>
                  <a:srgbClr val="403011"/>
                </a:solidFill>
                <a:latin typeface="Times New Roman" panose="02020603050405020304" pitchFamily="18" charset="0"/>
                <a:ea typeface="Brygada 1918" pitchFamily="34" charset="-122"/>
                <a:cs typeface="Times New Roman" panose="02020603050405020304" pitchFamily="18" charset="0"/>
              </a:rPr>
              <a:t>Bafilomycin A1 administration significantly increased infarct size, confirming autophagy's innate cardioprotective capacity</a:t>
            </a:r>
            <a:endParaRPr lang="en-US" sz="2000" dirty="0">
              <a:latin typeface="Times New Roman" panose="02020603050405020304" pitchFamily="18" charset="0"/>
              <a:cs typeface="Times New Roman" panose="02020603050405020304" pitchFamily="18" charset="0"/>
            </a:endParaRPr>
          </a:p>
        </p:txBody>
      </p:sp>
      <p:sp>
        <p:nvSpPr>
          <p:cNvPr id="19" name="Text 13"/>
          <p:cNvSpPr/>
          <p:nvPr/>
        </p:nvSpPr>
        <p:spPr>
          <a:xfrm>
            <a:off x="793790" y="6844070"/>
            <a:ext cx="7556421" cy="570548"/>
          </a:xfrm>
          <a:prstGeom prst="rect">
            <a:avLst/>
          </a:prstGeom>
          <a:noFill/>
          <a:ln/>
        </p:spPr>
        <p:txBody>
          <a:bodyPr wrap="square" lIns="0" tIns="0" rIns="0" bIns="0" rtlCol="0" anchor="t"/>
          <a:lstStyle/>
          <a:p>
            <a:pPr marL="0" indent="0" algn="l">
              <a:lnSpc>
                <a:spcPts val="2200"/>
              </a:lnSpc>
              <a:buNone/>
            </a:pPr>
            <a:r>
              <a:rPr lang="en-US" sz="2000" b="1" dirty="0">
                <a:solidFill>
                  <a:srgbClr val="403011"/>
                </a:solidFill>
                <a:latin typeface="Times New Roman" panose="02020603050405020304" pitchFamily="18" charset="0"/>
                <a:ea typeface="Brygada 1918" pitchFamily="34" charset="-122"/>
                <a:cs typeface="Times New Roman" panose="02020603050405020304" pitchFamily="18" charset="0"/>
              </a:rPr>
              <a:t>These findings establish autophagy as an innate and potent protective mechanism against ischemic injury during acute myocardial infarction.</a:t>
            </a:r>
            <a:endParaRPr lang="en-US" sz="20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280190" y="1792843"/>
            <a:ext cx="7556421" cy="2126337"/>
          </a:xfrm>
          <a:prstGeom prst="rect">
            <a:avLst/>
          </a:prstGeom>
          <a:noFill/>
          <a:ln/>
        </p:spPr>
        <p:txBody>
          <a:bodyPr wrap="square" lIns="0" tIns="0" rIns="0" bIns="0" rtlCol="0" anchor="t"/>
          <a:lstStyle/>
          <a:p>
            <a:pPr marL="0" indent="0" algn="l">
              <a:lnSpc>
                <a:spcPts val="5550"/>
              </a:lnSpc>
              <a:buNone/>
            </a:pPr>
            <a:r>
              <a:rPr lang="en-US" sz="4450" b="1" dirty="0">
                <a:solidFill>
                  <a:srgbClr val="403011"/>
                </a:solidFill>
                <a:latin typeface="Times New Roman" panose="02020603050405020304" pitchFamily="18" charset="0"/>
                <a:ea typeface="Brygada 1918 Semi Bold" pitchFamily="34" charset="-122"/>
                <a:cs typeface="Times New Roman" panose="02020603050405020304" pitchFamily="18" charset="0"/>
              </a:rPr>
              <a:t>Detrimental Effect of Cardiac Autophagy in Ischemic Injury</a:t>
            </a:r>
            <a:endParaRPr lang="en-US" sz="4450" b="1" dirty="0">
              <a:latin typeface="Times New Roman" panose="02020603050405020304" pitchFamily="18" charset="0"/>
              <a:cs typeface="Times New Roman" panose="02020603050405020304" pitchFamily="18" charset="0"/>
            </a:endParaRPr>
          </a:p>
        </p:txBody>
      </p:sp>
      <p:sp>
        <p:nvSpPr>
          <p:cNvPr id="4" name="Text 1"/>
          <p:cNvSpPr/>
          <p:nvPr/>
        </p:nvSpPr>
        <p:spPr>
          <a:xfrm>
            <a:off x="5760720" y="4259342"/>
            <a:ext cx="8267514" cy="3446151"/>
          </a:xfrm>
          <a:prstGeom prst="rect">
            <a:avLst/>
          </a:prstGeom>
          <a:noFill/>
          <a:ln/>
        </p:spPr>
        <p:txBody>
          <a:bodyPr wrap="square" lIns="0" tIns="0" rIns="0" bIns="0" rtlCol="0" anchor="t"/>
          <a:lstStyle/>
          <a:p>
            <a:pPr marL="0" indent="0" algn="just">
              <a:lnSpc>
                <a:spcPts val="2850"/>
              </a:lnSpc>
              <a:buNone/>
            </a:pPr>
            <a:r>
              <a:rPr lang="en-US" sz="2400" dirty="0">
                <a:solidFill>
                  <a:srgbClr val="403011"/>
                </a:solidFill>
                <a:latin typeface="Times New Roman" panose="02020603050405020304" pitchFamily="18" charset="0"/>
                <a:ea typeface="Brygada 1918" pitchFamily="34" charset="-122"/>
                <a:cs typeface="Times New Roman" panose="02020603050405020304" pitchFamily="18" charset="0"/>
              </a:rPr>
              <a:t>While autophagy can be cardioprotective, severe ischemic conditions can lead to an overwhelming induction of this process. This excessive autophagy has been reported to paradoxically promote cardiomyocyte cell death, exacerbating myocardial damage and ultimately worsening overall cardiac performance. This delicate balance underscores the complexity of autophagy's role in cardiac pathology.</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691277"/>
            <a:ext cx="13042821" cy="2835354"/>
          </a:xfrm>
          <a:prstGeom prst="rect">
            <a:avLst/>
          </a:prstGeom>
          <a:noFill/>
          <a:ln/>
        </p:spPr>
        <p:txBody>
          <a:bodyPr wrap="square" lIns="0" tIns="0" rIns="0" bIns="0" rtlCol="0" anchor="t"/>
          <a:lstStyle/>
          <a:p>
            <a:pPr marL="0" indent="0" algn="l">
              <a:lnSpc>
                <a:spcPts val="11150"/>
              </a:lnSpc>
              <a:buNone/>
            </a:pPr>
            <a:r>
              <a:rPr lang="en-US" sz="8900" dirty="0">
                <a:solidFill>
                  <a:srgbClr val="403011"/>
                </a:solidFill>
                <a:latin typeface="Brygada 1918 Semi Bold" pitchFamily="34" charset="0"/>
                <a:ea typeface="Brygada 1918 Semi Bold" pitchFamily="34" charset="-122"/>
                <a:cs typeface="Brygada 1918 Semi Bold" pitchFamily="34" charset="-120"/>
              </a:rPr>
              <a:t>Autophagy: A Double-Edged Sword</a:t>
            </a:r>
            <a:endParaRPr lang="en-US" sz="8900" dirty="0"/>
          </a:p>
        </p:txBody>
      </p:sp>
      <p:pic>
        <p:nvPicPr>
          <p:cNvPr id="3" name="Image 0" descr="preencoded.png"/>
          <p:cNvPicPr>
            <a:picLocks noChangeAspect="1"/>
          </p:cNvPicPr>
          <p:nvPr/>
        </p:nvPicPr>
        <p:blipFill>
          <a:blip r:embed="rId3"/>
          <a:stretch>
            <a:fillRect/>
          </a:stretch>
        </p:blipFill>
        <p:spPr>
          <a:xfrm>
            <a:off x="793790" y="3980259"/>
            <a:ext cx="6521410" cy="907256"/>
          </a:xfrm>
          <a:prstGeom prst="rect">
            <a:avLst/>
          </a:prstGeom>
        </p:spPr>
      </p:pic>
      <p:sp>
        <p:nvSpPr>
          <p:cNvPr id="4" name="Text 1"/>
          <p:cNvSpPr/>
          <p:nvPr/>
        </p:nvSpPr>
        <p:spPr>
          <a:xfrm>
            <a:off x="1020604" y="5114330"/>
            <a:ext cx="2835235" cy="354330"/>
          </a:xfrm>
          <a:prstGeom prst="rect">
            <a:avLst/>
          </a:prstGeom>
          <a:noFill/>
          <a:ln/>
        </p:spPr>
        <p:txBody>
          <a:bodyPr wrap="none" lIns="0" tIns="0" rIns="0" bIns="0" rtlCol="0" anchor="t"/>
          <a:lstStyle/>
          <a:p>
            <a:pPr marL="0" indent="0" algn="l">
              <a:lnSpc>
                <a:spcPts val="2750"/>
              </a:lnSpc>
              <a:buNone/>
            </a:pPr>
            <a:r>
              <a:rPr lang="en-US" sz="2400" b="1" dirty="0">
                <a:solidFill>
                  <a:srgbClr val="403011"/>
                </a:solidFill>
                <a:latin typeface="Times New Roman" panose="02020603050405020304" pitchFamily="18" charset="0"/>
                <a:ea typeface="Brygada 1918 Semi Bold" pitchFamily="34" charset="-122"/>
                <a:cs typeface="Times New Roman" panose="02020603050405020304" pitchFamily="18" charset="0"/>
              </a:rPr>
              <a:t>Ischemia Phase</a:t>
            </a:r>
            <a:endParaRPr lang="en-US" sz="2400" b="1" dirty="0">
              <a:latin typeface="Times New Roman" panose="02020603050405020304" pitchFamily="18" charset="0"/>
              <a:cs typeface="Times New Roman" panose="02020603050405020304" pitchFamily="18" charset="0"/>
            </a:endParaRPr>
          </a:p>
        </p:txBody>
      </p:sp>
      <p:sp>
        <p:nvSpPr>
          <p:cNvPr id="5" name="Text 2"/>
          <p:cNvSpPr/>
          <p:nvPr/>
        </p:nvSpPr>
        <p:spPr>
          <a:xfrm>
            <a:off x="1020604" y="5604748"/>
            <a:ext cx="6067782" cy="725805"/>
          </a:xfrm>
          <a:prstGeom prst="rect">
            <a:avLst/>
          </a:prstGeom>
          <a:noFill/>
          <a:ln/>
        </p:spPr>
        <p:txBody>
          <a:bodyPr wrap="square" lIns="0" tIns="0" rIns="0" bIns="0" rtlCol="0" anchor="t"/>
          <a:lstStyle/>
          <a:p>
            <a:pPr marL="0" indent="0" algn="l">
              <a:lnSpc>
                <a:spcPts val="2850"/>
              </a:lnSpc>
              <a:buNone/>
            </a:pPr>
            <a:r>
              <a:rPr lang="en-US" sz="2400" dirty="0">
                <a:solidFill>
                  <a:srgbClr val="403011"/>
                </a:solidFill>
                <a:latin typeface="Times New Roman" panose="02020603050405020304" pitchFamily="18" charset="0"/>
                <a:ea typeface="Brygada 1918" pitchFamily="34" charset="-122"/>
                <a:cs typeface="Times New Roman" panose="02020603050405020304" pitchFamily="18" charset="0"/>
              </a:rPr>
              <a:t>Autophagy provides essential survival mechanisms during nutrient deprivation and oxygen shortage</a:t>
            </a:r>
            <a:endParaRPr lang="en-US" sz="2400" dirty="0">
              <a:latin typeface="Times New Roman" panose="02020603050405020304" pitchFamily="18" charset="0"/>
              <a:cs typeface="Times New Roman" panose="02020603050405020304" pitchFamily="18" charset="0"/>
            </a:endParaRPr>
          </a:p>
        </p:txBody>
      </p:sp>
      <p:pic>
        <p:nvPicPr>
          <p:cNvPr id="6" name="Image 1" descr="preencoded.png"/>
          <p:cNvPicPr>
            <a:picLocks noChangeAspect="1"/>
          </p:cNvPicPr>
          <p:nvPr/>
        </p:nvPicPr>
        <p:blipFill>
          <a:blip r:embed="rId4"/>
          <a:stretch>
            <a:fillRect/>
          </a:stretch>
        </p:blipFill>
        <p:spPr>
          <a:xfrm>
            <a:off x="7315200" y="3980259"/>
            <a:ext cx="6521410" cy="907256"/>
          </a:xfrm>
          <a:prstGeom prst="rect">
            <a:avLst/>
          </a:prstGeom>
        </p:spPr>
      </p:pic>
      <p:sp>
        <p:nvSpPr>
          <p:cNvPr id="7" name="Text 3"/>
          <p:cNvSpPr/>
          <p:nvPr/>
        </p:nvSpPr>
        <p:spPr>
          <a:xfrm>
            <a:off x="7542014" y="5114330"/>
            <a:ext cx="2835235" cy="354330"/>
          </a:xfrm>
          <a:prstGeom prst="rect">
            <a:avLst/>
          </a:prstGeom>
          <a:noFill/>
          <a:ln/>
        </p:spPr>
        <p:txBody>
          <a:bodyPr wrap="none" lIns="0" tIns="0" rIns="0" bIns="0" rtlCol="0" anchor="t"/>
          <a:lstStyle/>
          <a:p>
            <a:pPr marL="0" indent="0" algn="l">
              <a:lnSpc>
                <a:spcPts val="2750"/>
              </a:lnSpc>
              <a:buNone/>
            </a:pPr>
            <a:r>
              <a:rPr lang="en-US" sz="2400" b="1" dirty="0">
                <a:solidFill>
                  <a:srgbClr val="403011"/>
                </a:solidFill>
                <a:latin typeface="Times New Roman" panose="02020603050405020304" pitchFamily="18" charset="0"/>
                <a:ea typeface="Brygada 1918 Semi Bold" pitchFamily="34" charset="-122"/>
                <a:cs typeface="Times New Roman" panose="02020603050405020304" pitchFamily="18" charset="0"/>
              </a:rPr>
              <a:t>Reperfusion Phase</a:t>
            </a:r>
            <a:endParaRPr lang="en-US" sz="2400" b="1" dirty="0">
              <a:latin typeface="Times New Roman" panose="02020603050405020304" pitchFamily="18" charset="0"/>
              <a:cs typeface="Times New Roman" panose="02020603050405020304" pitchFamily="18" charset="0"/>
            </a:endParaRPr>
          </a:p>
        </p:txBody>
      </p:sp>
      <p:sp>
        <p:nvSpPr>
          <p:cNvPr id="8" name="Text 4"/>
          <p:cNvSpPr/>
          <p:nvPr/>
        </p:nvSpPr>
        <p:spPr>
          <a:xfrm>
            <a:off x="7542014" y="5604748"/>
            <a:ext cx="6067782" cy="725805"/>
          </a:xfrm>
          <a:prstGeom prst="rect">
            <a:avLst/>
          </a:prstGeom>
          <a:noFill/>
          <a:ln/>
        </p:spPr>
        <p:txBody>
          <a:bodyPr wrap="square" lIns="0" tIns="0" rIns="0" bIns="0" rtlCol="0" anchor="t"/>
          <a:lstStyle/>
          <a:p>
            <a:pPr marL="0" indent="0" algn="l">
              <a:lnSpc>
                <a:spcPts val="2850"/>
              </a:lnSpc>
              <a:buNone/>
            </a:pPr>
            <a:r>
              <a:rPr lang="en-US" sz="2400" dirty="0">
                <a:solidFill>
                  <a:srgbClr val="403011"/>
                </a:solidFill>
                <a:latin typeface="Times New Roman" panose="02020603050405020304" pitchFamily="18" charset="0"/>
                <a:ea typeface="Brygada 1918" pitchFamily="34" charset="-122"/>
                <a:cs typeface="Times New Roman" panose="02020603050405020304" pitchFamily="18" charset="0"/>
              </a:rPr>
              <a:t>Excessive autophagy contributes to cell death during re-oxygenation and restoration of blood flow</a:t>
            </a:r>
            <a:endParaRPr lang="en-US" sz="2400" dirty="0">
              <a:latin typeface="Times New Roman" panose="02020603050405020304" pitchFamily="18" charset="0"/>
              <a:cs typeface="Times New Roman" panose="02020603050405020304" pitchFamily="18" charset="0"/>
            </a:endParaRPr>
          </a:p>
        </p:txBody>
      </p:sp>
      <p:sp>
        <p:nvSpPr>
          <p:cNvPr id="9" name="Text 5"/>
          <p:cNvSpPr/>
          <p:nvPr/>
        </p:nvSpPr>
        <p:spPr>
          <a:xfrm>
            <a:off x="793790" y="6812518"/>
            <a:ext cx="13042821" cy="725805"/>
          </a:xfrm>
          <a:prstGeom prst="rect">
            <a:avLst/>
          </a:prstGeom>
          <a:noFill/>
          <a:ln/>
        </p:spPr>
        <p:txBody>
          <a:bodyPr wrap="square" lIns="0" tIns="0" rIns="0" bIns="0" rtlCol="0" anchor="t"/>
          <a:lstStyle/>
          <a:p>
            <a:pPr marL="0" indent="0" algn="l">
              <a:lnSpc>
                <a:spcPts val="2850"/>
              </a:lnSpc>
              <a:buNone/>
            </a:pPr>
            <a:r>
              <a:rPr lang="en-US" sz="2400" dirty="0">
                <a:solidFill>
                  <a:srgbClr val="FF0000"/>
                </a:solidFill>
                <a:latin typeface="Times New Roman" panose="02020603050405020304" pitchFamily="18" charset="0"/>
                <a:ea typeface="Brygada 1918" pitchFamily="34" charset="-122"/>
                <a:cs typeface="Times New Roman" panose="02020603050405020304" pitchFamily="18" charset="0"/>
              </a:rPr>
              <a:t>This dual role necessitates precise therapeutic targeting to harness protective autophagy while preventing excessive activation during different phases of myocardial infarction.</a:t>
            </a:r>
            <a:endParaRPr lang="en-US" sz="24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3" name="Text 0"/>
          <p:cNvSpPr/>
          <p:nvPr/>
        </p:nvSpPr>
        <p:spPr>
          <a:xfrm>
            <a:off x="793790" y="693063"/>
            <a:ext cx="7556421" cy="1417558"/>
          </a:xfrm>
          <a:prstGeom prst="rect">
            <a:avLst/>
          </a:prstGeom>
          <a:noFill/>
          <a:ln/>
        </p:spPr>
        <p:txBody>
          <a:bodyPr wrap="square" lIns="0" tIns="0" rIns="0" bIns="0" rtlCol="0" anchor="t"/>
          <a:lstStyle/>
          <a:p>
            <a:pPr marL="0" indent="0" algn="l">
              <a:lnSpc>
                <a:spcPts val="5550"/>
              </a:lnSpc>
              <a:buNone/>
            </a:pPr>
            <a:r>
              <a:rPr lang="en-US" sz="4450" b="1" dirty="0">
                <a:solidFill>
                  <a:srgbClr val="403011"/>
                </a:solidFill>
                <a:latin typeface="Times New Roman" panose="02020603050405020304" pitchFamily="18" charset="0"/>
                <a:ea typeface="Brygada 1918 Semi Bold" pitchFamily="34" charset="-122"/>
                <a:cs typeface="Times New Roman" panose="02020603050405020304" pitchFamily="18" charset="0"/>
              </a:rPr>
              <a:t>Phases of Autophagy in Myocardial Infarction</a:t>
            </a:r>
            <a:endParaRPr lang="en-US" sz="4450" b="1" dirty="0">
              <a:latin typeface="Times New Roman" panose="02020603050405020304" pitchFamily="18" charset="0"/>
              <a:cs typeface="Times New Roman" panose="02020603050405020304" pitchFamily="18" charset="0"/>
            </a:endParaRPr>
          </a:p>
        </p:txBody>
      </p:sp>
      <p:sp>
        <p:nvSpPr>
          <p:cNvPr id="4" name="Shape 1"/>
          <p:cNvSpPr/>
          <p:nvPr/>
        </p:nvSpPr>
        <p:spPr>
          <a:xfrm>
            <a:off x="1048941" y="2450783"/>
            <a:ext cx="30480" cy="5085636"/>
          </a:xfrm>
          <a:prstGeom prst="roundRect">
            <a:avLst>
              <a:gd name="adj" fmla="val 1116279"/>
            </a:avLst>
          </a:prstGeom>
          <a:solidFill>
            <a:srgbClr val="000000">
              <a:alpha val="8000"/>
            </a:srgbClr>
          </a:solidFill>
          <a:ln/>
        </p:spPr>
      </p:sp>
      <p:sp>
        <p:nvSpPr>
          <p:cNvPr id="5" name="Shape 2"/>
          <p:cNvSpPr/>
          <p:nvPr/>
        </p:nvSpPr>
        <p:spPr>
          <a:xfrm>
            <a:off x="1273612" y="2690693"/>
            <a:ext cx="680442" cy="30480"/>
          </a:xfrm>
          <a:prstGeom prst="roundRect">
            <a:avLst>
              <a:gd name="adj" fmla="val 1116279"/>
            </a:avLst>
          </a:prstGeom>
          <a:solidFill>
            <a:srgbClr val="7B8554"/>
          </a:solidFill>
          <a:ln/>
        </p:spPr>
      </p:sp>
      <p:sp>
        <p:nvSpPr>
          <p:cNvPr id="6" name="Shape 3"/>
          <p:cNvSpPr/>
          <p:nvPr/>
        </p:nvSpPr>
        <p:spPr>
          <a:xfrm>
            <a:off x="793790" y="2450783"/>
            <a:ext cx="510302" cy="510302"/>
          </a:xfrm>
          <a:prstGeom prst="roundRect">
            <a:avLst>
              <a:gd name="adj" fmla="val 66675"/>
            </a:avLst>
          </a:prstGeom>
          <a:solidFill>
            <a:srgbClr val="626C3B"/>
          </a:solidFill>
          <a:ln w="7620">
            <a:solidFill>
              <a:srgbClr val="7B8554"/>
            </a:solidFill>
            <a:prstDash val="solid"/>
          </a:ln>
        </p:spPr>
      </p:sp>
      <p:sp>
        <p:nvSpPr>
          <p:cNvPr id="7" name="Text 4"/>
          <p:cNvSpPr/>
          <p:nvPr/>
        </p:nvSpPr>
        <p:spPr>
          <a:xfrm>
            <a:off x="878860" y="2493288"/>
            <a:ext cx="340162" cy="425291"/>
          </a:xfrm>
          <a:prstGeom prst="rect">
            <a:avLst/>
          </a:prstGeom>
          <a:noFill/>
          <a:ln/>
        </p:spPr>
        <p:txBody>
          <a:bodyPr wrap="none" lIns="0" tIns="0" rIns="0" bIns="0" rtlCol="0" anchor="t"/>
          <a:lstStyle/>
          <a:p>
            <a:pPr marL="0" indent="0" algn="ctr">
              <a:lnSpc>
                <a:spcPts val="2650"/>
              </a:lnSpc>
              <a:buNone/>
            </a:pPr>
            <a:r>
              <a:rPr lang="en-US" sz="2650" dirty="0">
                <a:solidFill>
                  <a:srgbClr val="FFFFFF"/>
                </a:solidFill>
                <a:latin typeface="Brygada 1918 Semi Bold" pitchFamily="34" charset="0"/>
                <a:ea typeface="Brygada 1918 Semi Bold" pitchFamily="34" charset="-122"/>
                <a:cs typeface="Brygada 1918 Semi Bold" pitchFamily="34" charset="-120"/>
              </a:rPr>
              <a:t>1</a:t>
            </a:r>
            <a:endParaRPr lang="en-US" sz="2650" dirty="0"/>
          </a:p>
        </p:txBody>
      </p:sp>
      <p:sp>
        <p:nvSpPr>
          <p:cNvPr id="8" name="Text 5"/>
          <p:cNvSpPr/>
          <p:nvPr/>
        </p:nvSpPr>
        <p:spPr>
          <a:xfrm>
            <a:off x="2183011" y="2528649"/>
            <a:ext cx="2835235" cy="354330"/>
          </a:xfrm>
          <a:prstGeom prst="rect">
            <a:avLst/>
          </a:prstGeom>
          <a:noFill/>
          <a:ln/>
        </p:spPr>
        <p:txBody>
          <a:bodyPr wrap="none" lIns="0" tIns="0" rIns="0" bIns="0" rtlCol="0" anchor="t"/>
          <a:lstStyle/>
          <a:p>
            <a:pPr marL="0" indent="0" algn="l">
              <a:lnSpc>
                <a:spcPts val="2750"/>
              </a:lnSpc>
              <a:buNone/>
            </a:pPr>
            <a:r>
              <a:rPr lang="en-US" sz="2400" b="1" dirty="0">
                <a:solidFill>
                  <a:srgbClr val="403011"/>
                </a:solidFill>
                <a:latin typeface="Times New Roman" panose="02020603050405020304" pitchFamily="18" charset="0"/>
                <a:ea typeface="Brygada 1918 Semi Bold" pitchFamily="34" charset="-122"/>
                <a:cs typeface="Times New Roman" panose="02020603050405020304" pitchFamily="18" charset="0"/>
              </a:rPr>
              <a:t>Baseline</a:t>
            </a:r>
            <a:endParaRPr lang="en-US" sz="2400" b="1" dirty="0">
              <a:latin typeface="Times New Roman" panose="02020603050405020304" pitchFamily="18" charset="0"/>
              <a:cs typeface="Times New Roman" panose="02020603050405020304" pitchFamily="18" charset="0"/>
            </a:endParaRPr>
          </a:p>
        </p:txBody>
      </p:sp>
      <p:sp>
        <p:nvSpPr>
          <p:cNvPr id="9" name="Text 6"/>
          <p:cNvSpPr/>
          <p:nvPr/>
        </p:nvSpPr>
        <p:spPr>
          <a:xfrm>
            <a:off x="1249502" y="3028284"/>
            <a:ext cx="6167199" cy="362903"/>
          </a:xfrm>
          <a:prstGeom prst="rect">
            <a:avLst/>
          </a:prstGeom>
          <a:noFill/>
          <a:ln/>
        </p:spPr>
        <p:txBody>
          <a:bodyPr wrap="none" lIns="0" tIns="0" rIns="0" bIns="0" rtlCol="0" anchor="t"/>
          <a:lstStyle/>
          <a:p>
            <a:pPr marL="0" indent="0" algn="l">
              <a:lnSpc>
                <a:spcPts val="2850"/>
              </a:lnSpc>
              <a:buNone/>
            </a:pPr>
            <a:r>
              <a:rPr lang="en-US" sz="2400" dirty="0">
                <a:solidFill>
                  <a:srgbClr val="403011"/>
                </a:solidFill>
                <a:latin typeface="Times New Roman" panose="02020603050405020304" pitchFamily="18" charset="0"/>
                <a:ea typeface="Brygada 1918" pitchFamily="34" charset="-122"/>
                <a:cs typeface="Times New Roman" panose="02020603050405020304" pitchFamily="18" charset="0"/>
              </a:rPr>
              <a:t>Constitutive autophagy maintains cellular homeostasis</a:t>
            </a:r>
            <a:endParaRPr lang="en-US" sz="2400" dirty="0">
              <a:latin typeface="Times New Roman" panose="02020603050405020304" pitchFamily="18" charset="0"/>
              <a:cs typeface="Times New Roman" panose="02020603050405020304" pitchFamily="18" charset="0"/>
            </a:endParaRPr>
          </a:p>
        </p:txBody>
      </p:sp>
      <p:sp>
        <p:nvSpPr>
          <p:cNvPr id="10" name="Shape 7"/>
          <p:cNvSpPr/>
          <p:nvPr/>
        </p:nvSpPr>
        <p:spPr>
          <a:xfrm>
            <a:off x="1273612" y="4075509"/>
            <a:ext cx="680442" cy="30480"/>
          </a:xfrm>
          <a:prstGeom prst="roundRect">
            <a:avLst>
              <a:gd name="adj" fmla="val 1116279"/>
            </a:avLst>
          </a:prstGeom>
          <a:solidFill>
            <a:srgbClr val="9C9247"/>
          </a:solidFill>
          <a:ln/>
        </p:spPr>
      </p:sp>
      <p:sp>
        <p:nvSpPr>
          <p:cNvPr id="11" name="Shape 8"/>
          <p:cNvSpPr/>
          <p:nvPr/>
        </p:nvSpPr>
        <p:spPr>
          <a:xfrm>
            <a:off x="793790" y="3835598"/>
            <a:ext cx="510302" cy="510302"/>
          </a:xfrm>
          <a:prstGeom prst="roundRect">
            <a:avLst>
              <a:gd name="adj" fmla="val 66675"/>
            </a:avLst>
          </a:prstGeom>
          <a:solidFill>
            <a:srgbClr val="83792E"/>
          </a:solidFill>
          <a:ln w="7620">
            <a:solidFill>
              <a:srgbClr val="9C9247"/>
            </a:solidFill>
            <a:prstDash val="solid"/>
          </a:ln>
        </p:spPr>
      </p:sp>
      <p:sp>
        <p:nvSpPr>
          <p:cNvPr id="12" name="Text 9"/>
          <p:cNvSpPr/>
          <p:nvPr/>
        </p:nvSpPr>
        <p:spPr>
          <a:xfrm>
            <a:off x="878860" y="3878104"/>
            <a:ext cx="340162" cy="425291"/>
          </a:xfrm>
          <a:prstGeom prst="rect">
            <a:avLst/>
          </a:prstGeom>
          <a:noFill/>
          <a:ln/>
        </p:spPr>
        <p:txBody>
          <a:bodyPr wrap="none" lIns="0" tIns="0" rIns="0" bIns="0" rtlCol="0" anchor="t"/>
          <a:lstStyle/>
          <a:p>
            <a:pPr marL="0" indent="0" algn="ctr">
              <a:lnSpc>
                <a:spcPts val="2650"/>
              </a:lnSpc>
              <a:buNone/>
            </a:pPr>
            <a:r>
              <a:rPr lang="en-US" sz="2650" dirty="0">
                <a:solidFill>
                  <a:srgbClr val="FFFFFF"/>
                </a:solidFill>
                <a:latin typeface="Brygada 1918 Semi Bold" pitchFamily="34" charset="0"/>
                <a:ea typeface="Brygada 1918 Semi Bold" pitchFamily="34" charset="-122"/>
                <a:cs typeface="Brygada 1918 Semi Bold" pitchFamily="34" charset="-120"/>
              </a:rPr>
              <a:t>2</a:t>
            </a:r>
            <a:endParaRPr lang="en-US" sz="2650" dirty="0"/>
          </a:p>
        </p:txBody>
      </p:sp>
      <p:sp>
        <p:nvSpPr>
          <p:cNvPr id="13" name="Text 10"/>
          <p:cNvSpPr/>
          <p:nvPr/>
        </p:nvSpPr>
        <p:spPr>
          <a:xfrm>
            <a:off x="2183011" y="3913465"/>
            <a:ext cx="2835235" cy="354330"/>
          </a:xfrm>
          <a:prstGeom prst="rect">
            <a:avLst/>
          </a:prstGeom>
          <a:noFill/>
          <a:ln/>
        </p:spPr>
        <p:txBody>
          <a:bodyPr wrap="none" lIns="0" tIns="0" rIns="0" bIns="0" rtlCol="0" anchor="t"/>
          <a:lstStyle/>
          <a:p>
            <a:pPr marL="0" indent="0" algn="l">
              <a:lnSpc>
                <a:spcPts val="2750"/>
              </a:lnSpc>
              <a:buNone/>
            </a:pPr>
            <a:r>
              <a:rPr lang="en-US" sz="2400" b="1" dirty="0">
                <a:solidFill>
                  <a:srgbClr val="403011"/>
                </a:solidFill>
                <a:latin typeface="Times New Roman" panose="02020603050405020304" pitchFamily="18" charset="0"/>
                <a:ea typeface="Brygada 1918 Semi Bold" pitchFamily="34" charset="-122"/>
                <a:cs typeface="Times New Roman" panose="02020603050405020304" pitchFamily="18" charset="0"/>
              </a:rPr>
              <a:t>Ischemia</a:t>
            </a:r>
            <a:endParaRPr lang="en-US" sz="2400" b="1" dirty="0">
              <a:latin typeface="Times New Roman" panose="02020603050405020304" pitchFamily="18" charset="0"/>
              <a:cs typeface="Times New Roman" panose="02020603050405020304" pitchFamily="18" charset="0"/>
            </a:endParaRPr>
          </a:p>
        </p:txBody>
      </p:sp>
      <p:sp>
        <p:nvSpPr>
          <p:cNvPr id="14" name="Text 11"/>
          <p:cNvSpPr/>
          <p:nvPr/>
        </p:nvSpPr>
        <p:spPr>
          <a:xfrm>
            <a:off x="1426123" y="4413100"/>
            <a:ext cx="6167199" cy="362903"/>
          </a:xfrm>
          <a:prstGeom prst="rect">
            <a:avLst/>
          </a:prstGeom>
          <a:noFill/>
          <a:ln/>
        </p:spPr>
        <p:txBody>
          <a:bodyPr wrap="none" lIns="0" tIns="0" rIns="0" bIns="0" rtlCol="0" anchor="t"/>
          <a:lstStyle/>
          <a:p>
            <a:pPr marL="0" indent="0" algn="l">
              <a:lnSpc>
                <a:spcPts val="2850"/>
              </a:lnSpc>
              <a:buNone/>
            </a:pPr>
            <a:r>
              <a:rPr lang="en-US" sz="2400" dirty="0">
                <a:solidFill>
                  <a:srgbClr val="403011"/>
                </a:solidFill>
                <a:latin typeface="Times New Roman" panose="02020603050405020304" pitchFamily="18" charset="0"/>
                <a:ea typeface="Brygada 1918" pitchFamily="34" charset="-122"/>
                <a:cs typeface="Times New Roman" panose="02020603050405020304" pitchFamily="18" charset="0"/>
              </a:rPr>
              <a:t>Adaptive autophagy induction provides protection</a:t>
            </a:r>
            <a:endParaRPr lang="en-US" sz="2400" dirty="0">
              <a:latin typeface="Times New Roman" panose="02020603050405020304" pitchFamily="18" charset="0"/>
              <a:cs typeface="Times New Roman" panose="02020603050405020304" pitchFamily="18" charset="0"/>
            </a:endParaRPr>
          </a:p>
        </p:txBody>
      </p:sp>
      <p:sp>
        <p:nvSpPr>
          <p:cNvPr id="15" name="Shape 12"/>
          <p:cNvSpPr/>
          <p:nvPr/>
        </p:nvSpPr>
        <p:spPr>
          <a:xfrm>
            <a:off x="1273612" y="5460325"/>
            <a:ext cx="680442" cy="30480"/>
          </a:xfrm>
          <a:prstGeom prst="roundRect">
            <a:avLst>
              <a:gd name="adj" fmla="val 1116279"/>
            </a:avLst>
          </a:prstGeom>
          <a:solidFill>
            <a:srgbClr val="CE9521"/>
          </a:solidFill>
          <a:ln/>
        </p:spPr>
      </p:sp>
      <p:sp>
        <p:nvSpPr>
          <p:cNvPr id="16" name="Shape 13"/>
          <p:cNvSpPr/>
          <p:nvPr/>
        </p:nvSpPr>
        <p:spPr>
          <a:xfrm>
            <a:off x="793790" y="5220414"/>
            <a:ext cx="510302" cy="510302"/>
          </a:xfrm>
          <a:prstGeom prst="roundRect">
            <a:avLst>
              <a:gd name="adj" fmla="val 66675"/>
            </a:avLst>
          </a:prstGeom>
          <a:solidFill>
            <a:srgbClr val="E8AF3B"/>
          </a:solidFill>
          <a:ln w="7620">
            <a:solidFill>
              <a:srgbClr val="CE9521"/>
            </a:solidFill>
            <a:prstDash val="solid"/>
          </a:ln>
        </p:spPr>
      </p:sp>
      <p:sp>
        <p:nvSpPr>
          <p:cNvPr id="17" name="Text 14"/>
          <p:cNvSpPr/>
          <p:nvPr/>
        </p:nvSpPr>
        <p:spPr>
          <a:xfrm>
            <a:off x="878860" y="5262920"/>
            <a:ext cx="340162" cy="425291"/>
          </a:xfrm>
          <a:prstGeom prst="rect">
            <a:avLst/>
          </a:prstGeom>
          <a:noFill/>
          <a:ln/>
        </p:spPr>
        <p:txBody>
          <a:bodyPr wrap="none" lIns="0" tIns="0" rIns="0" bIns="0" rtlCol="0" anchor="t"/>
          <a:lstStyle/>
          <a:p>
            <a:pPr marL="0" indent="0" algn="ctr">
              <a:lnSpc>
                <a:spcPts val="2650"/>
              </a:lnSpc>
              <a:buNone/>
            </a:pPr>
            <a:r>
              <a:rPr lang="en-US" sz="2650" dirty="0">
                <a:solidFill>
                  <a:srgbClr val="000000"/>
                </a:solidFill>
                <a:latin typeface="Brygada 1918 Semi Bold" pitchFamily="34" charset="0"/>
                <a:ea typeface="Brygada 1918 Semi Bold" pitchFamily="34" charset="-122"/>
                <a:cs typeface="Brygada 1918 Semi Bold" pitchFamily="34" charset="-120"/>
              </a:rPr>
              <a:t>3</a:t>
            </a:r>
            <a:endParaRPr lang="en-US" sz="2650" dirty="0"/>
          </a:p>
        </p:txBody>
      </p:sp>
      <p:sp>
        <p:nvSpPr>
          <p:cNvPr id="18" name="Text 15"/>
          <p:cNvSpPr/>
          <p:nvPr/>
        </p:nvSpPr>
        <p:spPr>
          <a:xfrm>
            <a:off x="2183011" y="5298281"/>
            <a:ext cx="2835235" cy="354330"/>
          </a:xfrm>
          <a:prstGeom prst="rect">
            <a:avLst/>
          </a:prstGeom>
          <a:noFill/>
          <a:ln/>
        </p:spPr>
        <p:txBody>
          <a:bodyPr wrap="none" lIns="0" tIns="0" rIns="0" bIns="0" rtlCol="0" anchor="t"/>
          <a:lstStyle/>
          <a:p>
            <a:pPr marL="0" indent="0" algn="l">
              <a:lnSpc>
                <a:spcPts val="2750"/>
              </a:lnSpc>
              <a:buNone/>
            </a:pPr>
            <a:r>
              <a:rPr lang="en-US" sz="2400" b="1" dirty="0">
                <a:solidFill>
                  <a:srgbClr val="403011"/>
                </a:solidFill>
                <a:latin typeface="Times New Roman" panose="02020603050405020304" pitchFamily="18" charset="0"/>
                <a:ea typeface="Brygada 1918 Semi Bold" pitchFamily="34" charset="-122"/>
                <a:cs typeface="Times New Roman" panose="02020603050405020304" pitchFamily="18" charset="0"/>
              </a:rPr>
              <a:t>Reperfusion</a:t>
            </a:r>
            <a:endParaRPr lang="en-US" sz="2400" b="1" dirty="0">
              <a:latin typeface="Times New Roman" panose="02020603050405020304" pitchFamily="18" charset="0"/>
              <a:cs typeface="Times New Roman" panose="02020603050405020304" pitchFamily="18" charset="0"/>
            </a:endParaRPr>
          </a:p>
        </p:txBody>
      </p:sp>
      <p:sp>
        <p:nvSpPr>
          <p:cNvPr id="19" name="Text 16"/>
          <p:cNvSpPr/>
          <p:nvPr/>
        </p:nvSpPr>
        <p:spPr>
          <a:xfrm>
            <a:off x="2183011" y="5788700"/>
            <a:ext cx="6167199" cy="362903"/>
          </a:xfrm>
          <a:prstGeom prst="rect">
            <a:avLst/>
          </a:prstGeom>
          <a:noFill/>
          <a:ln/>
        </p:spPr>
        <p:txBody>
          <a:bodyPr wrap="none" lIns="0" tIns="0" rIns="0" bIns="0" rtlCol="0" anchor="t"/>
          <a:lstStyle/>
          <a:p>
            <a:pPr marL="0" indent="0" algn="l">
              <a:lnSpc>
                <a:spcPts val="2850"/>
              </a:lnSpc>
              <a:buNone/>
            </a:pPr>
            <a:endParaRPr lang="en-US" sz="2400" dirty="0">
              <a:latin typeface="Times New Roman" panose="02020603050405020304" pitchFamily="18" charset="0"/>
              <a:cs typeface="Times New Roman" panose="02020603050405020304" pitchFamily="18" charset="0"/>
            </a:endParaRPr>
          </a:p>
        </p:txBody>
      </p:sp>
      <p:sp>
        <p:nvSpPr>
          <p:cNvPr id="20" name="Shape 17"/>
          <p:cNvSpPr/>
          <p:nvPr/>
        </p:nvSpPr>
        <p:spPr>
          <a:xfrm>
            <a:off x="1273612" y="6845141"/>
            <a:ext cx="680442" cy="30480"/>
          </a:xfrm>
          <a:prstGeom prst="roundRect">
            <a:avLst>
              <a:gd name="adj" fmla="val 1116279"/>
            </a:avLst>
          </a:prstGeom>
          <a:solidFill>
            <a:srgbClr val="B27733"/>
          </a:solidFill>
          <a:ln/>
        </p:spPr>
      </p:sp>
      <p:sp>
        <p:nvSpPr>
          <p:cNvPr id="21" name="Shape 18"/>
          <p:cNvSpPr/>
          <p:nvPr/>
        </p:nvSpPr>
        <p:spPr>
          <a:xfrm>
            <a:off x="793790" y="6605230"/>
            <a:ext cx="510302" cy="510302"/>
          </a:xfrm>
          <a:prstGeom prst="roundRect">
            <a:avLst>
              <a:gd name="adj" fmla="val 66675"/>
            </a:avLst>
          </a:prstGeom>
          <a:solidFill>
            <a:srgbClr val="CC914D"/>
          </a:solidFill>
          <a:ln w="7620">
            <a:solidFill>
              <a:srgbClr val="B27733"/>
            </a:solidFill>
            <a:prstDash val="solid"/>
          </a:ln>
        </p:spPr>
      </p:sp>
      <p:sp>
        <p:nvSpPr>
          <p:cNvPr id="22" name="Text 19"/>
          <p:cNvSpPr/>
          <p:nvPr/>
        </p:nvSpPr>
        <p:spPr>
          <a:xfrm>
            <a:off x="878860" y="6647736"/>
            <a:ext cx="340162" cy="425291"/>
          </a:xfrm>
          <a:prstGeom prst="rect">
            <a:avLst/>
          </a:prstGeom>
          <a:noFill/>
          <a:ln/>
        </p:spPr>
        <p:txBody>
          <a:bodyPr wrap="none" lIns="0" tIns="0" rIns="0" bIns="0" rtlCol="0" anchor="t"/>
          <a:lstStyle/>
          <a:p>
            <a:pPr marL="0" indent="0" algn="ctr">
              <a:lnSpc>
                <a:spcPts val="2650"/>
              </a:lnSpc>
              <a:buNone/>
            </a:pPr>
            <a:r>
              <a:rPr lang="en-US" sz="2650" dirty="0">
                <a:solidFill>
                  <a:srgbClr val="000000"/>
                </a:solidFill>
                <a:latin typeface="Brygada 1918 Semi Bold" pitchFamily="34" charset="0"/>
                <a:ea typeface="Brygada 1918 Semi Bold" pitchFamily="34" charset="-122"/>
                <a:cs typeface="Brygada 1918 Semi Bold" pitchFamily="34" charset="-120"/>
              </a:rPr>
              <a:t>4</a:t>
            </a:r>
            <a:endParaRPr lang="en-US" sz="2650" dirty="0"/>
          </a:p>
        </p:txBody>
      </p:sp>
      <p:sp>
        <p:nvSpPr>
          <p:cNvPr id="23" name="Text 20"/>
          <p:cNvSpPr/>
          <p:nvPr/>
        </p:nvSpPr>
        <p:spPr>
          <a:xfrm>
            <a:off x="2183011" y="6683097"/>
            <a:ext cx="2835235" cy="354330"/>
          </a:xfrm>
          <a:prstGeom prst="rect">
            <a:avLst/>
          </a:prstGeom>
          <a:noFill/>
          <a:ln/>
        </p:spPr>
        <p:txBody>
          <a:bodyPr wrap="none" lIns="0" tIns="0" rIns="0" bIns="0" rtlCol="0" anchor="t"/>
          <a:lstStyle/>
          <a:p>
            <a:pPr marL="0" indent="0" algn="l">
              <a:lnSpc>
                <a:spcPts val="2750"/>
              </a:lnSpc>
              <a:buNone/>
            </a:pPr>
            <a:r>
              <a:rPr lang="en-US" sz="2400" b="1" dirty="0">
                <a:solidFill>
                  <a:srgbClr val="403011"/>
                </a:solidFill>
                <a:latin typeface="Times New Roman" panose="02020603050405020304" pitchFamily="18" charset="0"/>
                <a:ea typeface="Brygada 1918 Semi Bold" pitchFamily="34" charset="-122"/>
                <a:cs typeface="Times New Roman" panose="02020603050405020304" pitchFamily="18" charset="0"/>
              </a:rPr>
              <a:t>Recovery</a:t>
            </a:r>
            <a:endParaRPr lang="en-US" sz="2400" b="1" dirty="0">
              <a:latin typeface="Times New Roman" panose="02020603050405020304" pitchFamily="18" charset="0"/>
              <a:cs typeface="Times New Roman" panose="02020603050405020304" pitchFamily="18" charset="0"/>
            </a:endParaRPr>
          </a:p>
        </p:txBody>
      </p:sp>
      <p:sp>
        <p:nvSpPr>
          <p:cNvPr id="24" name="Text 21"/>
          <p:cNvSpPr/>
          <p:nvPr/>
        </p:nvSpPr>
        <p:spPr>
          <a:xfrm>
            <a:off x="1548154" y="7206018"/>
            <a:ext cx="6167199" cy="362903"/>
          </a:xfrm>
          <a:prstGeom prst="rect">
            <a:avLst/>
          </a:prstGeom>
          <a:noFill/>
          <a:ln/>
        </p:spPr>
        <p:txBody>
          <a:bodyPr wrap="none" lIns="0" tIns="0" rIns="0" bIns="0" rtlCol="0" anchor="t"/>
          <a:lstStyle/>
          <a:p>
            <a:pPr marL="0" indent="0" algn="l">
              <a:lnSpc>
                <a:spcPts val="2850"/>
              </a:lnSpc>
              <a:buNone/>
            </a:pPr>
            <a:r>
              <a:rPr lang="en-US" sz="2400" dirty="0">
                <a:solidFill>
                  <a:srgbClr val="403011"/>
                </a:solidFill>
                <a:latin typeface="Times New Roman" panose="02020603050405020304" pitchFamily="18" charset="0"/>
                <a:ea typeface="Brygada 1918" pitchFamily="34" charset="-122"/>
                <a:cs typeface="Times New Roman" panose="02020603050405020304" pitchFamily="18" charset="0"/>
              </a:rPr>
              <a:t>Restoration of balanced autophagy</a:t>
            </a:r>
            <a:endParaRPr lang="en-US" sz="2400" dirty="0">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3"/>
          <a:stretch>
            <a:fillRect/>
          </a:stretch>
        </p:blipFill>
        <p:spPr>
          <a:xfrm>
            <a:off x="7940024" y="78059"/>
            <a:ext cx="6373452" cy="7917365"/>
          </a:xfrm>
          <a:prstGeom prst="rect">
            <a:avLst/>
          </a:prstGeom>
        </p:spPr>
      </p:pic>
      <p:sp>
        <p:nvSpPr>
          <p:cNvPr id="26" name="Rectangle 25"/>
          <p:cNvSpPr/>
          <p:nvPr/>
        </p:nvSpPr>
        <p:spPr>
          <a:xfrm>
            <a:off x="1304092" y="5643138"/>
            <a:ext cx="5170005" cy="443391"/>
          </a:xfrm>
          <a:prstGeom prst="rect">
            <a:avLst/>
          </a:prstGeom>
        </p:spPr>
        <p:txBody>
          <a:bodyPr wrap="none">
            <a:spAutoFit/>
          </a:bodyPr>
          <a:lstStyle/>
          <a:p>
            <a:pPr>
              <a:lnSpc>
                <a:spcPts val="2850"/>
              </a:lnSpc>
            </a:pPr>
            <a:r>
              <a:rPr lang="en-US" sz="2400" dirty="0">
                <a:solidFill>
                  <a:srgbClr val="403011"/>
                </a:solidFill>
                <a:latin typeface="Times New Roman" panose="02020603050405020304" pitchFamily="18" charset="0"/>
                <a:ea typeface="Brygada 1918" pitchFamily="34" charset="-122"/>
                <a:cs typeface="Times New Roman" panose="02020603050405020304" pitchFamily="18" charset="0"/>
              </a:rPr>
              <a:t>Excessive autophagy may cause damage</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24376" y="685086"/>
            <a:ext cx="13225800" cy="708779"/>
          </a:xfrm>
          <a:prstGeom prst="rect">
            <a:avLst/>
          </a:prstGeom>
          <a:noFill/>
          <a:ln/>
        </p:spPr>
        <p:txBody>
          <a:bodyPr wrap="none" lIns="0" tIns="0" rIns="0" bIns="0" rtlCol="0" anchor="t"/>
          <a:lstStyle/>
          <a:p>
            <a:pPr marL="0" indent="0" algn="l">
              <a:lnSpc>
                <a:spcPts val="5550"/>
              </a:lnSpc>
              <a:buNone/>
            </a:pPr>
            <a:r>
              <a:rPr lang="en-US" sz="4450" b="1" dirty="0">
                <a:solidFill>
                  <a:srgbClr val="403011"/>
                </a:solidFill>
                <a:latin typeface="Times New Roman" panose="02020603050405020304" pitchFamily="18" charset="0"/>
                <a:ea typeface="Brygada 1918 Semi Bold" pitchFamily="34" charset="-122"/>
                <a:cs typeface="Times New Roman" panose="02020603050405020304" pitchFamily="18" charset="0"/>
              </a:rPr>
              <a:t>Targeting Autophagy: A Phase-Specific Strategy</a:t>
            </a:r>
            <a:endParaRPr lang="en-US" sz="4450" b="1" dirty="0">
              <a:latin typeface="Times New Roman" panose="02020603050405020304" pitchFamily="18" charset="0"/>
              <a:cs typeface="Times New Roman" panose="02020603050405020304" pitchFamily="18" charset="0"/>
            </a:endParaRPr>
          </a:p>
        </p:txBody>
      </p:sp>
      <p:sp>
        <p:nvSpPr>
          <p:cNvPr id="3" name="Text 1"/>
          <p:cNvSpPr/>
          <p:nvPr/>
        </p:nvSpPr>
        <p:spPr>
          <a:xfrm>
            <a:off x="623708" y="1817548"/>
            <a:ext cx="13125746" cy="1553707"/>
          </a:xfrm>
          <a:prstGeom prst="rect">
            <a:avLst/>
          </a:prstGeom>
          <a:noFill/>
          <a:ln/>
        </p:spPr>
        <p:txBody>
          <a:bodyPr wrap="square" lIns="0" tIns="0" rIns="0" bIns="0" rtlCol="0" anchor="t"/>
          <a:lstStyle/>
          <a:p>
            <a:pPr marL="0" indent="0" algn="l">
              <a:lnSpc>
                <a:spcPts val="2850"/>
              </a:lnSpc>
              <a:buNone/>
            </a:pPr>
            <a:r>
              <a:rPr lang="en-US" sz="2400" dirty="0">
                <a:solidFill>
                  <a:srgbClr val="403011"/>
                </a:solidFill>
                <a:latin typeface="Times New Roman" panose="02020603050405020304" pitchFamily="18" charset="0"/>
                <a:ea typeface="Brygada 1918" pitchFamily="34" charset="-122"/>
                <a:cs typeface="Times New Roman" panose="02020603050405020304" pitchFamily="18" charset="0"/>
              </a:rPr>
              <a:t>Controlling autophagy to maximize benefit involves a temporal approach, precisely timed to the specific phases of myocardial infarction. Stimulating autophagy during the early ischemic phase can prevent cell death, while inhibiting its excess during the late reperfusion phase helps prevent "autophagic death" (autosis).</a:t>
            </a:r>
            <a:endParaRPr lang="en-US" sz="2400" dirty="0">
              <a:latin typeface="Times New Roman" panose="02020603050405020304" pitchFamily="18" charset="0"/>
              <a:cs typeface="Times New Roman" panose="02020603050405020304" pitchFamily="18" charset="0"/>
            </a:endParaRPr>
          </a:p>
        </p:txBody>
      </p:sp>
      <p:sp>
        <p:nvSpPr>
          <p:cNvPr id="4" name="Shape 2"/>
          <p:cNvSpPr/>
          <p:nvPr/>
        </p:nvSpPr>
        <p:spPr>
          <a:xfrm>
            <a:off x="7299960" y="3722846"/>
            <a:ext cx="30480" cy="3290054"/>
          </a:xfrm>
          <a:prstGeom prst="roundRect">
            <a:avLst>
              <a:gd name="adj" fmla="val 1116279"/>
            </a:avLst>
          </a:prstGeom>
          <a:solidFill>
            <a:srgbClr val="000000">
              <a:alpha val="8000"/>
            </a:srgbClr>
          </a:solidFill>
          <a:ln/>
        </p:spPr>
      </p:sp>
      <p:sp>
        <p:nvSpPr>
          <p:cNvPr id="5" name="Shape 3"/>
          <p:cNvSpPr/>
          <p:nvPr/>
        </p:nvSpPr>
        <p:spPr>
          <a:xfrm>
            <a:off x="6410087" y="3962757"/>
            <a:ext cx="680442" cy="30480"/>
          </a:xfrm>
          <a:prstGeom prst="roundRect">
            <a:avLst>
              <a:gd name="adj" fmla="val 1116279"/>
            </a:avLst>
          </a:prstGeom>
          <a:solidFill>
            <a:srgbClr val="7B8554"/>
          </a:solidFill>
          <a:ln/>
        </p:spPr>
      </p:sp>
      <p:sp>
        <p:nvSpPr>
          <p:cNvPr id="6" name="Shape 4"/>
          <p:cNvSpPr/>
          <p:nvPr/>
        </p:nvSpPr>
        <p:spPr>
          <a:xfrm>
            <a:off x="7060049" y="3722846"/>
            <a:ext cx="510302" cy="510302"/>
          </a:xfrm>
          <a:prstGeom prst="roundRect">
            <a:avLst>
              <a:gd name="adj" fmla="val 66675"/>
            </a:avLst>
          </a:prstGeom>
          <a:solidFill>
            <a:srgbClr val="626C3B"/>
          </a:solidFill>
          <a:ln w="7620">
            <a:solidFill>
              <a:srgbClr val="7B8554"/>
            </a:solidFill>
            <a:prstDash val="solid"/>
          </a:ln>
        </p:spPr>
      </p:sp>
      <p:sp>
        <p:nvSpPr>
          <p:cNvPr id="7" name="Text 5"/>
          <p:cNvSpPr/>
          <p:nvPr/>
        </p:nvSpPr>
        <p:spPr>
          <a:xfrm>
            <a:off x="7145119" y="3765352"/>
            <a:ext cx="340162" cy="425291"/>
          </a:xfrm>
          <a:prstGeom prst="rect">
            <a:avLst/>
          </a:prstGeom>
          <a:noFill/>
          <a:ln/>
        </p:spPr>
        <p:txBody>
          <a:bodyPr wrap="none" lIns="0" tIns="0" rIns="0" bIns="0" rtlCol="0" anchor="t"/>
          <a:lstStyle/>
          <a:p>
            <a:pPr marL="0" indent="0" algn="ctr">
              <a:lnSpc>
                <a:spcPts val="2650"/>
              </a:lnSpc>
              <a:buNone/>
            </a:pPr>
            <a:r>
              <a:rPr lang="en-US" sz="2650" dirty="0">
                <a:solidFill>
                  <a:srgbClr val="FFFFFF"/>
                </a:solidFill>
                <a:latin typeface="Brygada 1918 Semi Bold" pitchFamily="34" charset="0"/>
                <a:ea typeface="Brygada 1918 Semi Bold" pitchFamily="34" charset="-122"/>
                <a:cs typeface="Brygada 1918 Semi Bold" pitchFamily="34" charset="-120"/>
              </a:rPr>
              <a:t>1</a:t>
            </a:r>
            <a:endParaRPr lang="en-US" sz="2650" dirty="0"/>
          </a:p>
        </p:txBody>
      </p:sp>
      <p:sp>
        <p:nvSpPr>
          <p:cNvPr id="8" name="Text 6"/>
          <p:cNvSpPr/>
          <p:nvPr/>
        </p:nvSpPr>
        <p:spPr>
          <a:xfrm>
            <a:off x="3345894" y="3800713"/>
            <a:ext cx="2835235" cy="354330"/>
          </a:xfrm>
          <a:prstGeom prst="rect">
            <a:avLst/>
          </a:prstGeom>
          <a:noFill/>
          <a:ln/>
        </p:spPr>
        <p:txBody>
          <a:bodyPr wrap="none" lIns="0" tIns="0" rIns="0" bIns="0" rtlCol="0" anchor="t"/>
          <a:lstStyle/>
          <a:p>
            <a:pPr marL="0" indent="0" algn="r">
              <a:lnSpc>
                <a:spcPts val="2750"/>
              </a:lnSpc>
              <a:buNone/>
            </a:pPr>
            <a:r>
              <a:rPr lang="en-US" sz="2400" b="1" dirty="0">
                <a:solidFill>
                  <a:srgbClr val="403011"/>
                </a:solidFill>
                <a:latin typeface="Times New Roman" panose="02020603050405020304" pitchFamily="18" charset="0"/>
                <a:ea typeface="Brygada 1918 Semi Bold" pitchFamily="34" charset="-122"/>
                <a:cs typeface="Times New Roman" panose="02020603050405020304" pitchFamily="18" charset="0"/>
              </a:rPr>
              <a:t>Ischemia (Early)</a:t>
            </a:r>
            <a:endParaRPr lang="en-US" sz="2400" b="1" dirty="0">
              <a:latin typeface="Times New Roman" panose="02020603050405020304" pitchFamily="18" charset="0"/>
              <a:cs typeface="Times New Roman" panose="02020603050405020304" pitchFamily="18" charset="0"/>
            </a:endParaRPr>
          </a:p>
        </p:txBody>
      </p:sp>
      <p:sp>
        <p:nvSpPr>
          <p:cNvPr id="9" name="Text 7"/>
          <p:cNvSpPr/>
          <p:nvPr/>
        </p:nvSpPr>
        <p:spPr>
          <a:xfrm>
            <a:off x="793790" y="4291132"/>
            <a:ext cx="5387340" cy="362903"/>
          </a:xfrm>
          <a:prstGeom prst="rect">
            <a:avLst/>
          </a:prstGeom>
          <a:noFill/>
          <a:ln/>
        </p:spPr>
        <p:txBody>
          <a:bodyPr wrap="none" lIns="0" tIns="0" rIns="0" bIns="0" rtlCol="0" anchor="t"/>
          <a:lstStyle/>
          <a:p>
            <a:pPr marL="0" indent="0" algn="r">
              <a:lnSpc>
                <a:spcPts val="2850"/>
              </a:lnSpc>
              <a:buNone/>
            </a:pPr>
            <a:r>
              <a:rPr lang="en-US" sz="2000" b="1" dirty="0">
                <a:solidFill>
                  <a:srgbClr val="403011"/>
                </a:solidFill>
                <a:latin typeface="Times New Roman" panose="02020603050405020304" pitchFamily="18" charset="0"/>
                <a:ea typeface="Brygada 1918" pitchFamily="34" charset="-122"/>
                <a:cs typeface="Times New Roman" panose="02020603050405020304" pitchFamily="18" charset="0"/>
              </a:rPr>
              <a:t>Action:</a:t>
            </a:r>
            <a:r>
              <a:rPr lang="en-US" sz="2000" dirty="0">
                <a:solidFill>
                  <a:srgbClr val="403011"/>
                </a:solidFill>
                <a:latin typeface="Times New Roman" panose="02020603050405020304" pitchFamily="18" charset="0"/>
                <a:ea typeface="Brygada 1918" pitchFamily="34" charset="-122"/>
                <a:cs typeface="Times New Roman" panose="02020603050405020304" pitchFamily="18" charset="0"/>
              </a:rPr>
              <a:t> Induce Autophag</a:t>
            </a:r>
            <a:r>
              <a:rPr lang="en-US" sz="1750" dirty="0">
                <a:solidFill>
                  <a:srgbClr val="403011"/>
                </a:solidFill>
                <a:latin typeface="Brygada 1918" pitchFamily="34" charset="0"/>
                <a:ea typeface="Brygada 1918" pitchFamily="34" charset="-122"/>
                <a:cs typeface="Brygada 1918" pitchFamily="34" charset="-120"/>
              </a:rPr>
              <a:t>y</a:t>
            </a:r>
            <a:endParaRPr lang="en-US" sz="1750" dirty="0"/>
          </a:p>
        </p:txBody>
      </p:sp>
      <p:sp>
        <p:nvSpPr>
          <p:cNvPr id="10" name="Text 8"/>
          <p:cNvSpPr/>
          <p:nvPr/>
        </p:nvSpPr>
        <p:spPr>
          <a:xfrm>
            <a:off x="793790" y="4790123"/>
            <a:ext cx="5387340" cy="362903"/>
          </a:xfrm>
          <a:prstGeom prst="rect">
            <a:avLst/>
          </a:prstGeom>
          <a:noFill/>
          <a:ln/>
        </p:spPr>
        <p:txBody>
          <a:bodyPr wrap="none" lIns="0" tIns="0" rIns="0" bIns="0" rtlCol="0" anchor="t"/>
          <a:lstStyle/>
          <a:p>
            <a:pPr marL="0" indent="0" algn="r">
              <a:lnSpc>
                <a:spcPts val="2850"/>
              </a:lnSpc>
              <a:buNone/>
            </a:pPr>
            <a:r>
              <a:rPr lang="en-US" sz="2000" b="1" dirty="0">
                <a:solidFill>
                  <a:srgbClr val="403011"/>
                </a:solidFill>
                <a:latin typeface="Times New Roman" panose="02020603050405020304" pitchFamily="18" charset="0"/>
                <a:ea typeface="Brygada 1918" pitchFamily="34" charset="-122"/>
                <a:cs typeface="Times New Roman" panose="02020603050405020304" pitchFamily="18" charset="0"/>
              </a:rPr>
              <a:t>Goal:</a:t>
            </a:r>
            <a:r>
              <a:rPr lang="en-US" sz="2000" dirty="0">
                <a:solidFill>
                  <a:srgbClr val="403011"/>
                </a:solidFill>
                <a:latin typeface="Times New Roman" panose="02020603050405020304" pitchFamily="18" charset="0"/>
                <a:ea typeface="Brygada 1918" pitchFamily="34" charset="-122"/>
                <a:cs typeface="Times New Roman" panose="02020603050405020304" pitchFamily="18" charset="0"/>
              </a:rPr>
              <a:t> Cell Survival</a:t>
            </a:r>
            <a:endParaRPr lang="en-US" sz="2000" dirty="0">
              <a:latin typeface="Times New Roman" panose="02020603050405020304" pitchFamily="18" charset="0"/>
              <a:cs typeface="Times New Roman" panose="02020603050405020304" pitchFamily="18" charset="0"/>
            </a:endParaRPr>
          </a:p>
        </p:txBody>
      </p:sp>
      <p:sp>
        <p:nvSpPr>
          <p:cNvPr id="11" name="Text 9"/>
          <p:cNvSpPr/>
          <p:nvPr/>
        </p:nvSpPr>
        <p:spPr>
          <a:xfrm>
            <a:off x="793790" y="5289113"/>
            <a:ext cx="5387340" cy="362903"/>
          </a:xfrm>
          <a:prstGeom prst="rect">
            <a:avLst/>
          </a:prstGeom>
          <a:noFill/>
          <a:ln/>
        </p:spPr>
        <p:txBody>
          <a:bodyPr wrap="none" lIns="0" tIns="0" rIns="0" bIns="0" rtlCol="0" anchor="t"/>
          <a:lstStyle/>
          <a:p>
            <a:pPr marL="0" indent="0" algn="r">
              <a:lnSpc>
                <a:spcPts val="2850"/>
              </a:lnSpc>
              <a:buNone/>
            </a:pPr>
            <a:r>
              <a:rPr lang="en-US" sz="2000" b="1" dirty="0">
                <a:solidFill>
                  <a:srgbClr val="403011"/>
                </a:solidFill>
                <a:latin typeface="Times New Roman" panose="02020603050405020304" pitchFamily="18" charset="0"/>
                <a:ea typeface="Brygada 1918" pitchFamily="34" charset="-122"/>
                <a:cs typeface="Times New Roman" panose="02020603050405020304" pitchFamily="18" charset="0"/>
              </a:rPr>
              <a:t>Interventions:</a:t>
            </a:r>
            <a:r>
              <a:rPr lang="en-US" sz="2000" dirty="0">
                <a:solidFill>
                  <a:srgbClr val="403011"/>
                </a:solidFill>
                <a:latin typeface="Times New Roman" panose="02020603050405020304" pitchFamily="18" charset="0"/>
                <a:ea typeface="Brygada 1918" pitchFamily="34" charset="-122"/>
                <a:cs typeface="Times New Roman" panose="02020603050405020304" pitchFamily="18" charset="0"/>
              </a:rPr>
              <a:t> Metformin, Rapamycin, Berberine</a:t>
            </a:r>
            <a:endParaRPr lang="en-US" sz="2000" dirty="0">
              <a:latin typeface="Times New Roman" panose="02020603050405020304" pitchFamily="18" charset="0"/>
              <a:cs typeface="Times New Roman" panose="02020603050405020304" pitchFamily="18" charset="0"/>
            </a:endParaRPr>
          </a:p>
        </p:txBody>
      </p:sp>
      <p:sp>
        <p:nvSpPr>
          <p:cNvPr id="12" name="Shape 10"/>
          <p:cNvSpPr/>
          <p:nvPr/>
        </p:nvSpPr>
        <p:spPr>
          <a:xfrm>
            <a:off x="7539871" y="5323642"/>
            <a:ext cx="680442" cy="30480"/>
          </a:xfrm>
          <a:prstGeom prst="roundRect">
            <a:avLst>
              <a:gd name="adj" fmla="val 1116279"/>
            </a:avLst>
          </a:prstGeom>
          <a:solidFill>
            <a:srgbClr val="9C9247"/>
          </a:solidFill>
          <a:ln/>
        </p:spPr>
      </p:sp>
      <p:sp>
        <p:nvSpPr>
          <p:cNvPr id="13" name="Shape 11"/>
          <p:cNvSpPr/>
          <p:nvPr/>
        </p:nvSpPr>
        <p:spPr>
          <a:xfrm>
            <a:off x="7060049" y="5083731"/>
            <a:ext cx="510302" cy="510302"/>
          </a:xfrm>
          <a:prstGeom prst="roundRect">
            <a:avLst>
              <a:gd name="adj" fmla="val 66675"/>
            </a:avLst>
          </a:prstGeom>
          <a:solidFill>
            <a:srgbClr val="83792E"/>
          </a:solidFill>
          <a:ln w="7620">
            <a:solidFill>
              <a:srgbClr val="9C9247"/>
            </a:solidFill>
            <a:prstDash val="solid"/>
          </a:ln>
        </p:spPr>
      </p:sp>
      <p:sp>
        <p:nvSpPr>
          <p:cNvPr id="14" name="Text 12"/>
          <p:cNvSpPr/>
          <p:nvPr/>
        </p:nvSpPr>
        <p:spPr>
          <a:xfrm>
            <a:off x="7145119" y="5126236"/>
            <a:ext cx="340162" cy="425291"/>
          </a:xfrm>
          <a:prstGeom prst="rect">
            <a:avLst/>
          </a:prstGeom>
          <a:noFill/>
          <a:ln/>
        </p:spPr>
        <p:txBody>
          <a:bodyPr wrap="none" lIns="0" tIns="0" rIns="0" bIns="0" rtlCol="0" anchor="t"/>
          <a:lstStyle/>
          <a:p>
            <a:pPr marL="0" indent="0" algn="ctr">
              <a:lnSpc>
                <a:spcPts val="2650"/>
              </a:lnSpc>
              <a:buNone/>
            </a:pPr>
            <a:r>
              <a:rPr lang="en-US" sz="2650" dirty="0">
                <a:solidFill>
                  <a:srgbClr val="FFFFFF"/>
                </a:solidFill>
                <a:latin typeface="Brygada 1918 Semi Bold" pitchFamily="34" charset="0"/>
                <a:ea typeface="Brygada 1918 Semi Bold" pitchFamily="34" charset="-122"/>
                <a:cs typeface="Brygada 1918 Semi Bold" pitchFamily="34" charset="-120"/>
              </a:rPr>
              <a:t>2</a:t>
            </a:r>
            <a:endParaRPr lang="en-US" sz="2650" dirty="0"/>
          </a:p>
        </p:txBody>
      </p:sp>
      <p:sp>
        <p:nvSpPr>
          <p:cNvPr id="15" name="Text 13"/>
          <p:cNvSpPr/>
          <p:nvPr/>
        </p:nvSpPr>
        <p:spPr>
          <a:xfrm>
            <a:off x="8449270" y="5161598"/>
            <a:ext cx="2835235" cy="354330"/>
          </a:xfrm>
          <a:prstGeom prst="rect">
            <a:avLst/>
          </a:prstGeom>
          <a:noFill/>
          <a:ln/>
        </p:spPr>
        <p:txBody>
          <a:bodyPr wrap="none" lIns="0" tIns="0" rIns="0" bIns="0" rtlCol="0" anchor="t"/>
          <a:lstStyle/>
          <a:p>
            <a:pPr marL="0" indent="0" algn="l">
              <a:lnSpc>
                <a:spcPts val="2750"/>
              </a:lnSpc>
              <a:buNone/>
            </a:pPr>
            <a:r>
              <a:rPr lang="en-US" sz="2400" b="1" dirty="0">
                <a:solidFill>
                  <a:srgbClr val="403011"/>
                </a:solidFill>
                <a:latin typeface="Times New Roman" panose="02020603050405020304" pitchFamily="18" charset="0"/>
                <a:ea typeface="Brygada 1918 Semi Bold" pitchFamily="34" charset="-122"/>
                <a:cs typeface="Times New Roman" panose="02020603050405020304" pitchFamily="18" charset="0"/>
              </a:rPr>
              <a:t>Reperfusion (Late)</a:t>
            </a:r>
            <a:endParaRPr lang="en-US" sz="2400" b="1" dirty="0">
              <a:latin typeface="Times New Roman" panose="02020603050405020304" pitchFamily="18" charset="0"/>
              <a:cs typeface="Times New Roman" panose="02020603050405020304" pitchFamily="18" charset="0"/>
            </a:endParaRPr>
          </a:p>
        </p:txBody>
      </p:sp>
      <p:sp>
        <p:nvSpPr>
          <p:cNvPr id="16" name="Text 14"/>
          <p:cNvSpPr/>
          <p:nvPr/>
        </p:nvSpPr>
        <p:spPr>
          <a:xfrm>
            <a:off x="8449270" y="5652016"/>
            <a:ext cx="5387340" cy="362903"/>
          </a:xfrm>
          <a:prstGeom prst="rect">
            <a:avLst/>
          </a:prstGeom>
          <a:noFill/>
          <a:ln/>
        </p:spPr>
        <p:txBody>
          <a:bodyPr wrap="none" lIns="0" tIns="0" rIns="0" bIns="0" rtlCol="0" anchor="t"/>
          <a:lstStyle/>
          <a:p>
            <a:pPr marL="0" indent="0" algn="l">
              <a:lnSpc>
                <a:spcPts val="2850"/>
              </a:lnSpc>
              <a:buNone/>
            </a:pPr>
            <a:r>
              <a:rPr lang="en-US" sz="2000" b="1" dirty="0">
                <a:solidFill>
                  <a:srgbClr val="403011"/>
                </a:solidFill>
                <a:latin typeface="Times New Roman" panose="02020603050405020304" pitchFamily="18" charset="0"/>
                <a:ea typeface="Brygada 1918" pitchFamily="34" charset="-122"/>
                <a:cs typeface="Times New Roman" panose="02020603050405020304" pitchFamily="18" charset="0"/>
              </a:rPr>
              <a:t>Action:</a:t>
            </a:r>
            <a:r>
              <a:rPr lang="en-US" sz="2000" dirty="0">
                <a:solidFill>
                  <a:srgbClr val="403011"/>
                </a:solidFill>
                <a:latin typeface="Times New Roman" panose="02020603050405020304" pitchFamily="18" charset="0"/>
                <a:ea typeface="Brygada 1918" pitchFamily="34" charset="-122"/>
                <a:cs typeface="Times New Roman" panose="02020603050405020304" pitchFamily="18" charset="0"/>
              </a:rPr>
              <a:t> Inhibit Excess Autophagy</a:t>
            </a:r>
            <a:endParaRPr lang="en-US" sz="2000" dirty="0">
              <a:latin typeface="Times New Roman" panose="02020603050405020304" pitchFamily="18" charset="0"/>
              <a:cs typeface="Times New Roman" panose="02020603050405020304" pitchFamily="18" charset="0"/>
            </a:endParaRPr>
          </a:p>
        </p:txBody>
      </p:sp>
      <p:sp>
        <p:nvSpPr>
          <p:cNvPr id="17" name="Text 15"/>
          <p:cNvSpPr/>
          <p:nvPr/>
        </p:nvSpPr>
        <p:spPr>
          <a:xfrm>
            <a:off x="8449270" y="6151007"/>
            <a:ext cx="5387340" cy="362903"/>
          </a:xfrm>
          <a:prstGeom prst="rect">
            <a:avLst/>
          </a:prstGeom>
          <a:noFill/>
          <a:ln/>
        </p:spPr>
        <p:txBody>
          <a:bodyPr wrap="none" lIns="0" tIns="0" rIns="0" bIns="0" rtlCol="0" anchor="t"/>
          <a:lstStyle/>
          <a:p>
            <a:pPr marL="0" indent="0" algn="l">
              <a:lnSpc>
                <a:spcPts val="2850"/>
              </a:lnSpc>
              <a:buNone/>
            </a:pPr>
            <a:r>
              <a:rPr lang="en-US" sz="2000" b="1" dirty="0">
                <a:solidFill>
                  <a:srgbClr val="403011"/>
                </a:solidFill>
                <a:latin typeface="Times New Roman" panose="02020603050405020304" pitchFamily="18" charset="0"/>
                <a:ea typeface="Brygada 1918" pitchFamily="34" charset="-122"/>
                <a:cs typeface="Times New Roman" panose="02020603050405020304" pitchFamily="18" charset="0"/>
              </a:rPr>
              <a:t>Goal:</a:t>
            </a:r>
            <a:r>
              <a:rPr lang="en-US" sz="2000" dirty="0">
                <a:solidFill>
                  <a:srgbClr val="403011"/>
                </a:solidFill>
                <a:latin typeface="Times New Roman" panose="02020603050405020304" pitchFamily="18" charset="0"/>
                <a:ea typeface="Brygada 1918" pitchFamily="34" charset="-122"/>
                <a:cs typeface="Times New Roman" panose="02020603050405020304" pitchFamily="18" charset="0"/>
              </a:rPr>
              <a:t> Prevent Autosis</a:t>
            </a:r>
            <a:endParaRPr lang="en-US" sz="2000" dirty="0">
              <a:latin typeface="Times New Roman" panose="02020603050405020304" pitchFamily="18" charset="0"/>
              <a:cs typeface="Times New Roman" panose="02020603050405020304" pitchFamily="18" charset="0"/>
            </a:endParaRPr>
          </a:p>
        </p:txBody>
      </p:sp>
      <p:sp>
        <p:nvSpPr>
          <p:cNvPr id="18" name="Text 16"/>
          <p:cNvSpPr/>
          <p:nvPr/>
        </p:nvSpPr>
        <p:spPr>
          <a:xfrm>
            <a:off x="8449270" y="6649998"/>
            <a:ext cx="5387340" cy="362903"/>
          </a:xfrm>
          <a:prstGeom prst="rect">
            <a:avLst/>
          </a:prstGeom>
          <a:noFill/>
          <a:ln/>
        </p:spPr>
        <p:txBody>
          <a:bodyPr wrap="none" lIns="0" tIns="0" rIns="0" bIns="0" rtlCol="0" anchor="t"/>
          <a:lstStyle/>
          <a:p>
            <a:pPr marL="0" indent="0" algn="l">
              <a:lnSpc>
                <a:spcPts val="2850"/>
              </a:lnSpc>
              <a:buNone/>
            </a:pPr>
            <a:r>
              <a:rPr lang="en-US" sz="2000" b="1" dirty="0">
                <a:solidFill>
                  <a:srgbClr val="403011"/>
                </a:solidFill>
                <a:latin typeface="Times New Roman" panose="02020603050405020304" pitchFamily="18" charset="0"/>
                <a:ea typeface="Brygada 1918" pitchFamily="34" charset="-122"/>
                <a:cs typeface="Times New Roman" panose="02020603050405020304" pitchFamily="18" charset="0"/>
              </a:rPr>
              <a:t>Interventions:</a:t>
            </a:r>
            <a:r>
              <a:rPr lang="en-US" sz="2000" dirty="0">
                <a:solidFill>
                  <a:srgbClr val="403011"/>
                </a:solidFill>
                <a:latin typeface="Times New Roman" panose="02020603050405020304" pitchFamily="18" charset="0"/>
                <a:ea typeface="Brygada 1918" pitchFamily="34" charset="-122"/>
                <a:cs typeface="Times New Roman" panose="02020603050405020304" pitchFamily="18" charset="0"/>
              </a:rPr>
              <a:t> 3-MA, Bafilomycin A1, Mdivi-1</a:t>
            </a:r>
            <a:endParaRPr lang="en-US" sz="2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93790" y="689134"/>
            <a:ext cx="12699186" cy="6851332"/>
          </a:xfrm>
          <a:prstGeom prst="rect">
            <a:avLst/>
          </a:prstGeom>
        </p:spPr>
      </p:pic>
      <p:sp>
        <p:nvSpPr>
          <p:cNvPr id="3" name="Text 0"/>
          <p:cNvSpPr/>
          <p:nvPr/>
        </p:nvSpPr>
        <p:spPr>
          <a:xfrm>
            <a:off x="793790" y="7324487"/>
            <a:ext cx="13042821" cy="215979"/>
          </a:xfrm>
          <a:prstGeom prst="rect">
            <a:avLst/>
          </a:prstGeom>
          <a:noFill/>
          <a:ln/>
        </p:spPr>
        <p:txBody>
          <a:bodyPr wrap="none" lIns="0" tIns="0" rIns="0" bIns="0" rtlCol="0" anchor="t"/>
          <a:lstStyle/>
          <a:p>
            <a:pPr marL="0" indent="0" algn="l">
              <a:lnSpc>
                <a:spcPts val="1700"/>
              </a:lnSpc>
              <a:buNone/>
            </a:pPr>
            <a:endParaRPr lang="en-US" sz="12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425799" y="587931"/>
            <a:ext cx="13042821" cy="1417558"/>
          </a:xfrm>
          <a:prstGeom prst="rect">
            <a:avLst/>
          </a:prstGeom>
          <a:noFill/>
          <a:ln/>
        </p:spPr>
        <p:txBody>
          <a:bodyPr wrap="square" lIns="0" tIns="0" rIns="0" bIns="0" rtlCol="0" anchor="t"/>
          <a:lstStyle/>
          <a:p>
            <a:pPr marL="0" indent="0" algn="l">
              <a:lnSpc>
                <a:spcPts val="5550"/>
              </a:lnSpc>
              <a:buNone/>
            </a:pPr>
            <a:r>
              <a:rPr lang="en-US" sz="4400" b="1" dirty="0">
                <a:solidFill>
                  <a:srgbClr val="403011"/>
                </a:solidFill>
                <a:latin typeface="Times New Roman" panose="02020603050405020304" pitchFamily="18" charset="0"/>
                <a:ea typeface="Brygada 1918 Semi Bold" pitchFamily="34" charset="-122"/>
                <a:cs typeface="Times New Roman" panose="02020603050405020304" pitchFamily="18" charset="0"/>
              </a:rPr>
              <a:t>Acute Myocardial Infarction: A Global Health Crisis</a:t>
            </a:r>
            <a:endParaRPr lang="en-US" sz="4400" b="1" dirty="0">
              <a:latin typeface="Times New Roman" panose="02020603050405020304" pitchFamily="18" charset="0"/>
              <a:cs typeface="Times New Roman" panose="02020603050405020304" pitchFamily="18" charset="0"/>
            </a:endParaRPr>
          </a:p>
        </p:txBody>
      </p:sp>
      <p:sp>
        <p:nvSpPr>
          <p:cNvPr id="3" name="Text 1"/>
          <p:cNvSpPr/>
          <p:nvPr/>
        </p:nvSpPr>
        <p:spPr>
          <a:xfrm>
            <a:off x="301083" y="1842297"/>
            <a:ext cx="8664497" cy="2986181"/>
          </a:xfrm>
          <a:prstGeom prst="rect">
            <a:avLst/>
          </a:prstGeom>
          <a:noFill/>
          <a:ln/>
        </p:spPr>
        <p:txBody>
          <a:bodyPr wrap="square" lIns="0" tIns="0" rIns="0" bIns="0" rtlCol="0" anchor="t"/>
          <a:lstStyle/>
          <a:p>
            <a:pPr marL="0" indent="0" algn="just">
              <a:lnSpc>
                <a:spcPts val="2850"/>
              </a:lnSpc>
              <a:buNone/>
            </a:pPr>
            <a:r>
              <a:rPr lang="en-US" sz="2800" dirty="0">
                <a:solidFill>
                  <a:srgbClr val="FF0000"/>
                </a:solidFill>
                <a:latin typeface="Times New Roman" panose="02020603050405020304" pitchFamily="18" charset="0"/>
                <a:ea typeface="Brygada 1918" pitchFamily="34" charset="-122"/>
                <a:cs typeface="Times New Roman" panose="02020603050405020304" pitchFamily="18" charset="0"/>
              </a:rPr>
              <a:t>Acute myocardial infarction (AMI), </a:t>
            </a:r>
            <a:r>
              <a:rPr lang="en-US" sz="2800" dirty="0">
                <a:solidFill>
                  <a:srgbClr val="403011"/>
                </a:solidFill>
                <a:latin typeface="Times New Roman" panose="02020603050405020304" pitchFamily="18" charset="0"/>
                <a:ea typeface="Brygada 1918" pitchFamily="34" charset="-122"/>
                <a:cs typeface="Times New Roman" panose="02020603050405020304" pitchFamily="18" charset="0"/>
              </a:rPr>
              <a:t>commonly known as acute heart attack, represents a sudden and catastrophic death of cardiomyocytes resulting from the abrupt blockade or occlusion of a major coronary artery branch. This occlusion triggers immediate ischemia and infarction of cardiac muscle cells, leading to significant mortality worldwide.</a:t>
            </a:r>
            <a:endParaRPr lang="en-US" sz="2800" dirty="0">
              <a:latin typeface="Times New Roman" panose="02020603050405020304" pitchFamily="18" charset="0"/>
              <a:cs typeface="Times New Roman" panose="02020603050405020304" pitchFamily="18" charset="0"/>
            </a:endParaRPr>
          </a:p>
        </p:txBody>
      </p:sp>
      <p:sp>
        <p:nvSpPr>
          <p:cNvPr id="4" name="Text 2"/>
          <p:cNvSpPr/>
          <p:nvPr/>
        </p:nvSpPr>
        <p:spPr>
          <a:xfrm>
            <a:off x="301083" y="4739268"/>
            <a:ext cx="8575288" cy="2509025"/>
          </a:xfrm>
          <a:prstGeom prst="rect">
            <a:avLst/>
          </a:prstGeom>
          <a:noFill/>
          <a:ln/>
        </p:spPr>
        <p:txBody>
          <a:bodyPr wrap="square" lIns="0" tIns="0" rIns="0" bIns="0" rtlCol="0" anchor="t"/>
          <a:lstStyle/>
          <a:p>
            <a:pPr marL="0" indent="0" algn="just">
              <a:lnSpc>
                <a:spcPts val="2850"/>
              </a:lnSpc>
              <a:buNone/>
            </a:pPr>
            <a:r>
              <a:rPr lang="en-US" sz="2800" dirty="0">
                <a:solidFill>
                  <a:srgbClr val="403011"/>
                </a:solidFill>
                <a:latin typeface="Times New Roman" panose="02020603050405020304" pitchFamily="18" charset="0"/>
                <a:ea typeface="Brygada 1918" pitchFamily="34" charset="-122"/>
                <a:cs typeface="Times New Roman" panose="02020603050405020304" pitchFamily="18" charset="0"/>
              </a:rPr>
              <a:t>The cardiac damage in AMI arises primarily through ischemic injury and ischemia/reperfusion injury mechanisms, producing detrimental effects on both cardiomyocyte viability and overall cardiac function.</a:t>
            </a:r>
            <a:endParaRPr lang="en-US" sz="2800" dirty="0">
              <a:latin typeface="Times New Roman" panose="02020603050405020304" pitchFamily="18" charset="0"/>
              <a:cs typeface="Times New Roman" panose="02020603050405020304" pitchFamily="18" charset="0"/>
            </a:endParaRPr>
          </a:p>
        </p:txBody>
      </p:sp>
      <p:pic>
        <p:nvPicPr>
          <p:cNvPr id="5" name="Image 0" descr="preencoded.png"/>
          <p:cNvPicPr>
            <a:picLocks noChangeAspect="1"/>
          </p:cNvPicPr>
          <p:nvPr/>
        </p:nvPicPr>
        <p:blipFill>
          <a:blip r:embed="rId3"/>
          <a:stretch>
            <a:fillRect/>
          </a:stretch>
        </p:blipFill>
        <p:spPr>
          <a:xfrm>
            <a:off x="9162060" y="2005490"/>
            <a:ext cx="4682051" cy="4439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9210" y="-66908"/>
            <a:ext cx="14541190" cy="3136577"/>
          </a:xfrm>
          <a:prstGeom prst="rect">
            <a:avLst/>
          </a:prstGeom>
        </p:spPr>
      </p:pic>
      <p:sp>
        <p:nvSpPr>
          <p:cNvPr id="3" name="Text 0"/>
          <p:cNvSpPr/>
          <p:nvPr/>
        </p:nvSpPr>
        <p:spPr>
          <a:xfrm>
            <a:off x="781407" y="3176468"/>
            <a:ext cx="9433110" cy="788194"/>
          </a:xfrm>
          <a:prstGeom prst="rect">
            <a:avLst/>
          </a:prstGeom>
          <a:noFill/>
          <a:ln/>
        </p:spPr>
        <p:txBody>
          <a:bodyPr wrap="none" lIns="0" tIns="0" rIns="0" bIns="0" rtlCol="0" anchor="t"/>
          <a:lstStyle/>
          <a:p>
            <a:pPr marL="0" indent="0" algn="l">
              <a:lnSpc>
                <a:spcPts val="4900"/>
              </a:lnSpc>
              <a:buNone/>
            </a:pPr>
            <a:r>
              <a:rPr lang="en-US" sz="3600" b="1" dirty="0">
                <a:solidFill>
                  <a:srgbClr val="403011"/>
                </a:solidFill>
                <a:latin typeface="Times New Roman" panose="02020603050405020304" pitchFamily="18" charset="0"/>
                <a:ea typeface="Brygada 1918 Semi Bold" pitchFamily="34" charset="-122"/>
                <a:cs typeface="Times New Roman" panose="02020603050405020304" pitchFamily="18" charset="0"/>
              </a:rPr>
              <a:t>Types of Myocardial Infarction</a:t>
            </a:r>
            <a:endParaRPr lang="en-US" sz="3600" b="1" dirty="0">
              <a:latin typeface="Times New Roman" panose="02020603050405020304" pitchFamily="18" charset="0"/>
              <a:cs typeface="Times New Roman" panose="02020603050405020304" pitchFamily="18" charset="0"/>
            </a:endParaRPr>
          </a:p>
        </p:txBody>
      </p:sp>
      <p:sp>
        <p:nvSpPr>
          <p:cNvPr id="4" name="Text 1"/>
          <p:cNvSpPr/>
          <p:nvPr/>
        </p:nvSpPr>
        <p:spPr>
          <a:xfrm>
            <a:off x="669895" y="3885247"/>
            <a:ext cx="13067586" cy="606266"/>
          </a:xfrm>
          <a:prstGeom prst="rect">
            <a:avLst/>
          </a:prstGeom>
          <a:noFill/>
          <a:ln/>
        </p:spPr>
        <p:txBody>
          <a:bodyPr wrap="square" lIns="0" tIns="0" rIns="0" bIns="0" rtlCol="0" anchor="t"/>
          <a:lstStyle/>
          <a:p>
            <a:pPr marL="0" indent="0" algn="l">
              <a:lnSpc>
                <a:spcPts val="2350"/>
              </a:lnSpc>
              <a:buNone/>
            </a:pPr>
            <a:r>
              <a:rPr lang="en-US" sz="2400" dirty="0">
                <a:solidFill>
                  <a:srgbClr val="403011"/>
                </a:solidFill>
                <a:latin typeface="Times New Roman" panose="02020603050405020304" pitchFamily="18" charset="0"/>
                <a:ea typeface="Brygada 1918" pitchFamily="34" charset="-122"/>
                <a:cs typeface="Times New Roman" panose="02020603050405020304" pitchFamily="18" charset="0"/>
              </a:rPr>
              <a:t>Myocardial infarction (MI) is broadly categorized into distinct types based on underlying pathology, helping guide diagnosis and treatment strategies. Understanding these classifications is crucial for pinpointing the primary cause and tailoring interventions.</a:t>
            </a:r>
            <a:endParaRPr lang="en-US" sz="2400" dirty="0">
              <a:latin typeface="Times New Roman" panose="02020603050405020304" pitchFamily="18" charset="0"/>
              <a:cs typeface="Times New Roman" panose="02020603050405020304" pitchFamily="18" charset="0"/>
            </a:endParaRPr>
          </a:p>
        </p:txBody>
      </p:sp>
      <p:sp>
        <p:nvSpPr>
          <p:cNvPr id="5" name="Shape 2"/>
          <p:cNvSpPr/>
          <p:nvPr/>
        </p:nvSpPr>
        <p:spPr>
          <a:xfrm>
            <a:off x="557689" y="5088373"/>
            <a:ext cx="4315394" cy="3029715"/>
          </a:xfrm>
          <a:prstGeom prst="roundRect">
            <a:avLst>
              <a:gd name="adj" fmla="val 11218"/>
            </a:avLst>
          </a:prstGeom>
          <a:solidFill>
            <a:srgbClr val="F6EBD4"/>
          </a:solidFill>
          <a:ln w="22860">
            <a:solidFill>
              <a:srgbClr val="626C3B"/>
            </a:solidFill>
            <a:prstDash val="solid"/>
          </a:ln>
        </p:spPr>
      </p:sp>
      <p:sp>
        <p:nvSpPr>
          <p:cNvPr id="6" name="Text 3"/>
          <p:cNvSpPr/>
          <p:nvPr/>
        </p:nvSpPr>
        <p:spPr>
          <a:xfrm>
            <a:off x="1005126" y="5101709"/>
            <a:ext cx="2779038" cy="313968"/>
          </a:xfrm>
          <a:prstGeom prst="rect">
            <a:avLst/>
          </a:prstGeom>
          <a:noFill/>
          <a:ln/>
        </p:spPr>
        <p:txBody>
          <a:bodyPr wrap="none" lIns="0" tIns="0" rIns="0" bIns="0" rtlCol="0" anchor="t"/>
          <a:lstStyle/>
          <a:p>
            <a:pPr marL="0" indent="0" algn="l">
              <a:lnSpc>
                <a:spcPts val="2450"/>
              </a:lnSpc>
              <a:buNone/>
            </a:pPr>
            <a:r>
              <a:rPr lang="en-US" sz="2400" b="1" dirty="0">
                <a:solidFill>
                  <a:srgbClr val="403011"/>
                </a:solidFill>
                <a:latin typeface="Times New Roman" panose="02020603050405020304" pitchFamily="18" charset="0"/>
                <a:ea typeface="Brygada 1918 Semi Bold" pitchFamily="34" charset="-122"/>
                <a:cs typeface="Times New Roman" panose="02020603050405020304" pitchFamily="18" charset="0"/>
              </a:rPr>
              <a:t>Type 1 MI: Spontaneous</a:t>
            </a:r>
            <a:endParaRPr lang="en-US" sz="2400" b="1" dirty="0">
              <a:latin typeface="Times New Roman" panose="02020603050405020304" pitchFamily="18" charset="0"/>
              <a:cs typeface="Times New Roman" panose="02020603050405020304" pitchFamily="18" charset="0"/>
            </a:endParaRPr>
          </a:p>
        </p:txBody>
      </p:sp>
      <p:sp>
        <p:nvSpPr>
          <p:cNvPr id="7" name="Text 4"/>
          <p:cNvSpPr/>
          <p:nvPr/>
        </p:nvSpPr>
        <p:spPr>
          <a:xfrm>
            <a:off x="669895" y="5566923"/>
            <a:ext cx="4113978" cy="2450804"/>
          </a:xfrm>
          <a:prstGeom prst="rect">
            <a:avLst/>
          </a:prstGeom>
          <a:noFill/>
          <a:ln/>
        </p:spPr>
        <p:txBody>
          <a:bodyPr wrap="square" lIns="0" tIns="0" rIns="0" bIns="0" rtlCol="0" anchor="t"/>
          <a:lstStyle/>
          <a:p>
            <a:pPr marL="0" indent="0" algn="l">
              <a:lnSpc>
                <a:spcPts val="2350"/>
              </a:lnSpc>
              <a:buNone/>
            </a:pPr>
            <a:r>
              <a:rPr lang="en-US" sz="2400" dirty="0">
                <a:solidFill>
                  <a:srgbClr val="403011"/>
                </a:solidFill>
                <a:latin typeface="Times New Roman" panose="02020603050405020304" pitchFamily="18" charset="0"/>
                <a:ea typeface="Brygada 1918" pitchFamily="34" charset="-122"/>
                <a:cs typeface="Times New Roman" panose="02020603050405020304" pitchFamily="18" charset="0"/>
              </a:rPr>
              <a:t>This is the </a:t>
            </a:r>
            <a:r>
              <a:rPr lang="en-US" sz="2400" dirty="0">
                <a:solidFill>
                  <a:srgbClr val="FF0000"/>
                </a:solidFill>
                <a:latin typeface="Times New Roman" panose="02020603050405020304" pitchFamily="18" charset="0"/>
                <a:ea typeface="Brygada 1918" pitchFamily="34" charset="-122"/>
                <a:cs typeface="Times New Roman" panose="02020603050405020304" pitchFamily="18" charset="0"/>
              </a:rPr>
              <a:t>most common </a:t>
            </a:r>
            <a:r>
              <a:rPr lang="en-US" sz="2400" dirty="0">
                <a:solidFill>
                  <a:srgbClr val="403011"/>
                </a:solidFill>
                <a:latin typeface="Times New Roman" panose="02020603050405020304" pitchFamily="18" charset="0"/>
                <a:ea typeface="Brygada 1918" pitchFamily="34" charset="-122"/>
                <a:cs typeface="Times New Roman" panose="02020603050405020304" pitchFamily="18" charset="0"/>
              </a:rPr>
              <a:t>form, typically caused by </a:t>
            </a:r>
            <a:r>
              <a:rPr lang="en-US" sz="2400" dirty="0">
                <a:solidFill>
                  <a:srgbClr val="FF0000"/>
                </a:solidFill>
                <a:latin typeface="Times New Roman" panose="02020603050405020304" pitchFamily="18" charset="0"/>
                <a:ea typeface="Brygada 1918" pitchFamily="34" charset="-122"/>
                <a:cs typeface="Times New Roman" panose="02020603050405020304" pitchFamily="18" charset="0"/>
              </a:rPr>
              <a:t>the rupture </a:t>
            </a:r>
            <a:r>
              <a:rPr lang="en-US" sz="2400" dirty="0">
                <a:solidFill>
                  <a:srgbClr val="403011"/>
                </a:solidFill>
                <a:latin typeface="Times New Roman" panose="02020603050405020304" pitchFamily="18" charset="0"/>
                <a:ea typeface="Brygada 1918" pitchFamily="34" charset="-122"/>
                <a:cs typeface="Times New Roman" panose="02020603050405020304" pitchFamily="18" charset="0"/>
              </a:rPr>
              <a:t>or erosion of </a:t>
            </a:r>
            <a:r>
              <a:rPr lang="en-US" sz="2400" dirty="0">
                <a:solidFill>
                  <a:srgbClr val="FF0000"/>
                </a:solidFill>
                <a:latin typeface="Times New Roman" panose="02020603050405020304" pitchFamily="18" charset="0"/>
                <a:ea typeface="Brygada 1918" pitchFamily="34" charset="-122"/>
                <a:cs typeface="Times New Roman" panose="02020603050405020304" pitchFamily="18" charset="0"/>
              </a:rPr>
              <a:t>an atherosclerotic plaque in a coronary artery, </a:t>
            </a:r>
            <a:r>
              <a:rPr lang="en-US" sz="2400" dirty="0">
                <a:solidFill>
                  <a:srgbClr val="403011"/>
                </a:solidFill>
                <a:latin typeface="Times New Roman" panose="02020603050405020304" pitchFamily="18" charset="0"/>
                <a:ea typeface="Brygada 1918" pitchFamily="34" charset="-122"/>
                <a:cs typeface="Times New Roman" panose="02020603050405020304" pitchFamily="18" charset="0"/>
              </a:rPr>
              <a:t>leading to thrombus formation and </a:t>
            </a:r>
            <a:r>
              <a:rPr lang="en-US" sz="2400" dirty="0">
                <a:solidFill>
                  <a:srgbClr val="FF0000"/>
                </a:solidFill>
                <a:latin typeface="Times New Roman" panose="02020603050405020304" pitchFamily="18" charset="0"/>
                <a:ea typeface="Brygada 1918" pitchFamily="34" charset="-122"/>
                <a:cs typeface="Times New Roman" panose="02020603050405020304" pitchFamily="18" charset="0"/>
              </a:rPr>
              <a:t>complete occlusion</a:t>
            </a:r>
            <a:r>
              <a:rPr lang="en-US" sz="2400" dirty="0">
                <a:solidFill>
                  <a:srgbClr val="403011"/>
                </a:solidFill>
                <a:latin typeface="Times New Roman" panose="02020603050405020304" pitchFamily="18" charset="0"/>
                <a:ea typeface="Brygada 1918" pitchFamily="34" charset="-122"/>
                <a:cs typeface="Times New Roman" panose="02020603050405020304" pitchFamily="18" charset="0"/>
              </a:rPr>
              <a:t>, resulting in myocardial ischemia and necrosis.</a:t>
            </a:r>
            <a:endParaRPr lang="en-US" sz="2400" dirty="0">
              <a:latin typeface="Times New Roman" panose="02020603050405020304" pitchFamily="18" charset="0"/>
              <a:cs typeface="Times New Roman" panose="02020603050405020304" pitchFamily="18" charset="0"/>
            </a:endParaRPr>
          </a:p>
        </p:txBody>
      </p:sp>
      <p:sp>
        <p:nvSpPr>
          <p:cNvPr id="8" name="Shape 5"/>
          <p:cNvSpPr/>
          <p:nvPr/>
        </p:nvSpPr>
        <p:spPr>
          <a:xfrm>
            <a:off x="5150881" y="5088373"/>
            <a:ext cx="4382717" cy="3029715"/>
          </a:xfrm>
          <a:prstGeom prst="roundRect">
            <a:avLst>
              <a:gd name="adj" fmla="val 11218"/>
            </a:avLst>
          </a:prstGeom>
          <a:solidFill>
            <a:srgbClr val="F6EBD4"/>
          </a:solidFill>
          <a:ln w="22860">
            <a:solidFill>
              <a:srgbClr val="83792E"/>
            </a:solidFill>
            <a:prstDash val="solid"/>
          </a:ln>
        </p:spPr>
      </p:sp>
      <p:sp>
        <p:nvSpPr>
          <p:cNvPr id="9" name="Text 6"/>
          <p:cNvSpPr/>
          <p:nvPr/>
        </p:nvSpPr>
        <p:spPr>
          <a:xfrm>
            <a:off x="5420320" y="5101709"/>
            <a:ext cx="3102558" cy="479616"/>
          </a:xfrm>
          <a:prstGeom prst="rect">
            <a:avLst/>
          </a:prstGeom>
          <a:noFill/>
          <a:ln/>
        </p:spPr>
        <p:txBody>
          <a:bodyPr wrap="none" lIns="0" tIns="0" rIns="0" bIns="0" rtlCol="0" anchor="t"/>
          <a:lstStyle/>
          <a:p>
            <a:pPr marL="0" indent="0" algn="l">
              <a:lnSpc>
                <a:spcPts val="2450"/>
              </a:lnSpc>
              <a:buNone/>
            </a:pPr>
            <a:r>
              <a:rPr lang="en-US" sz="2400" b="1" dirty="0">
                <a:solidFill>
                  <a:srgbClr val="403011"/>
                </a:solidFill>
                <a:latin typeface="Times New Roman" panose="02020603050405020304" pitchFamily="18" charset="0"/>
                <a:ea typeface="Brygada 1918 Semi Bold" pitchFamily="34" charset="-122"/>
                <a:cs typeface="Times New Roman" panose="02020603050405020304" pitchFamily="18" charset="0"/>
              </a:rPr>
              <a:t>Type 2 MI: Secondary</a:t>
            </a:r>
            <a:endParaRPr lang="en-US" sz="2400" b="1" dirty="0">
              <a:latin typeface="Times New Roman" panose="02020603050405020304" pitchFamily="18" charset="0"/>
              <a:cs typeface="Times New Roman" panose="02020603050405020304" pitchFamily="18" charset="0"/>
            </a:endParaRPr>
          </a:p>
        </p:txBody>
      </p:sp>
      <p:sp>
        <p:nvSpPr>
          <p:cNvPr id="10" name="Text 7"/>
          <p:cNvSpPr/>
          <p:nvPr/>
        </p:nvSpPr>
        <p:spPr>
          <a:xfrm>
            <a:off x="5366534" y="5594661"/>
            <a:ext cx="3943346" cy="2266949"/>
          </a:xfrm>
          <a:prstGeom prst="rect">
            <a:avLst/>
          </a:prstGeom>
          <a:noFill/>
          <a:ln/>
        </p:spPr>
        <p:txBody>
          <a:bodyPr wrap="square" lIns="0" tIns="0" rIns="0" bIns="0" rtlCol="0" anchor="t"/>
          <a:lstStyle/>
          <a:p>
            <a:pPr marL="0" indent="0" algn="l">
              <a:lnSpc>
                <a:spcPts val="2350"/>
              </a:lnSpc>
              <a:buNone/>
            </a:pPr>
            <a:r>
              <a:rPr lang="en-US" sz="2400" dirty="0">
                <a:solidFill>
                  <a:srgbClr val="403011"/>
                </a:solidFill>
                <a:latin typeface="Times New Roman" panose="02020603050405020304" pitchFamily="18" charset="0"/>
                <a:ea typeface="Brygada 1918" pitchFamily="34" charset="-122"/>
                <a:cs typeface="Times New Roman" panose="02020603050405020304" pitchFamily="18" charset="0"/>
              </a:rPr>
              <a:t>Occurs due to an </a:t>
            </a:r>
            <a:r>
              <a:rPr lang="en-US" sz="2400" dirty="0">
                <a:solidFill>
                  <a:srgbClr val="FF0000"/>
                </a:solidFill>
                <a:latin typeface="Times New Roman" panose="02020603050405020304" pitchFamily="18" charset="0"/>
                <a:ea typeface="Brygada 1918" pitchFamily="34" charset="-122"/>
                <a:cs typeface="Times New Roman" panose="02020603050405020304" pitchFamily="18" charset="0"/>
              </a:rPr>
              <a:t>imbalance between myocardial oxygen supply and demand</a:t>
            </a:r>
            <a:r>
              <a:rPr lang="en-US" sz="2400" dirty="0">
                <a:solidFill>
                  <a:srgbClr val="403011"/>
                </a:solidFill>
                <a:latin typeface="Times New Roman" panose="02020603050405020304" pitchFamily="18" charset="0"/>
                <a:ea typeface="Brygada 1918" pitchFamily="34" charset="-122"/>
                <a:cs typeface="Times New Roman" panose="02020603050405020304" pitchFamily="18" charset="0"/>
              </a:rPr>
              <a:t>, unrelated to plaque rupture. Factors like severe </a:t>
            </a:r>
            <a:r>
              <a:rPr lang="en-US" sz="2400" dirty="0">
                <a:solidFill>
                  <a:srgbClr val="FF0000"/>
                </a:solidFill>
                <a:latin typeface="Times New Roman" panose="02020603050405020304" pitchFamily="18" charset="0"/>
                <a:ea typeface="Brygada 1918" pitchFamily="34" charset="-122"/>
                <a:cs typeface="Times New Roman" panose="02020603050405020304" pitchFamily="18" charset="0"/>
              </a:rPr>
              <a:t>anemia, arrhythmias</a:t>
            </a:r>
            <a:r>
              <a:rPr lang="en-US" sz="2400" dirty="0">
                <a:solidFill>
                  <a:srgbClr val="403011"/>
                </a:solidFill>
                <a:latin typeface="Times New Roman" panose="02020603050405020304" pitchFamily="18" charset="0"/>
                <a:ea typeface="Brygada 1918" pitchFamily="34" charset="-122"/>
                <a:cs typeface="Times New Roman" panose="02020603050405020304" pitchFamily="18" charset="0"/>
              </a:rPr>
              <a:t>, hypotension, or extreme hypertension can induce this type of MI.</a:t>
            </a:r>
            <a:endParaRPr lang="en-US" sz="2400" dirty="0">
              <a:latin typeface="Times New Roman" panose="02020603050405020304" pitchFamily="18" charset="0"/>
              <a:cs typeface="Times New Roman" panose="02020603050405020304" pitchFamily="18" charset="0"/>
            </a:endParaRPr>
          </a:p>
        </p:txBody>
      </p:sp>
      <p:sp>
        <p:nvSpPr>
          <p:cNvPr id="11" name="Shape 8"/>
          <p:cNvSpPr/>
          <p:nvPr/>
        </p:nvSpPr>
        <p:spPr>
          <a:xfrm>
            <a:off x="9611797" y="5028559"/>
            <a:ext cx="4349530" cy="3089529"/>
          </a:xfrm>
          <a:prstGeom prst="roundRect">
            <a:avLst>
              <a:gd name="adj" fmla="val 11218"/>
            </a:avLst>
          </a:prstGeom>
          <a:solidFill>
            <a:srgbClr val="F6EBD4"/>
          </a:solidFill>
          <a:ln w="22860">
            <a:solidFill>
              <a:srgbClr val="E8AF3B"/>
            </a:solidFill>
            <a:prstDash val="solid"/>
          </a:ln>
        </p:spPr>
      </p:sp>
      <p:sp>
        <p:nvSpPr>
          <p:cNvPr id="12" name="Text 9"/>
          <p:cNvSpPr/>
          <p:nvPr/>
        </p:nvSpPr>
        <p:spPr>
          <a:xfrm>
            <a:off x="9835515" y="5101709"/>
            <a:ext cx="2511862" cy="313968"/>
          </a:xfrm>
          <a:prstGeom prst="rect">
            <a:avLst/>
          </a:prstGeom>
          <a:noFill/>
          <a:ln/>
        </p:spPr>
        <p:txBody>
          <a:bodyPr wrap="none" lIns="0" tIns="0" rIns="0" bIns="0" rtlCol="0" anchor="t"/>
          <a:lstStyle/>
          <a:p>
            <a:pPr marL="0" indent="0" algn="l">
              <a:lnSpc>
                <a:spcPts val="2450"/>
              </a:lnSpc>
              <a:buNone/>
            </a:pPr>
            <a:r>
              <a:rPr lang="en-US" sz="2400" b="1" dirty="0">
                <a:solidFill>
                  <a:srgbClr val="403011"/>
                </a:solidFill>
                <a:latin typeface="Times New Roman" panose="02020603050405020304" pitchFamily="18" charset="0"/>
                <a:ea typeface="Brygada 1918 Semi Bold" pitchFamily="34" charset="-122"/>
                <a:cs typeface="Times New Roman" panose="02020603050405020304" pitchFamily="18" charset="0"/>
              </a:rPr>
              <a:t>Other Types</a:t>
            </a:r>
            <a:endParaRPr lang="en-US" sz="2400" b="1" dirty="0">
              <a:latin typeface="Times New Roman" panose="02020603050405020304" pitchFamily="18" charset="0"/>
              <a:cs typeface="Times New Roman" panose="02020603050405020304" pitchFamily="18" charset="0"/>
            </a:endParaRPr>
          </a:p>
        </p:txBody>
      </p:sp>
      <p:sp>
        <p:nvSpPr>
          <p:cNvPr id="13" name="Text 10"/>
          <p:cNvSpPr/>
          <p:nvPr/>
        </p:nvSpPr>
        <p:spPr>
          <a:xfrm>
            <a:off x="9749251" y="5594661"/>
            <a:ext cx="3988230" cy="2266949"/>
          </a:xfrm>
          <a:prstGeom prst="rect">
            <a:avLst/>
          </a:prstGeom>
          <a:noFill/>
          <a:ln/>
        </p:spPr>
        <p:txBody>
          <a:bodyPr wrap="square" lIns="0" tIns="0" rIns="0" bIns="0" rtlCol="0" anchor="t"/>
          <a:lstStyle/>
          <a:p>
            <a:pPr marL="0" indent="0" algn="l">
              <a:lnSpc>
                <a:spcPts val="2350"/>
              </a:lnSpc>
              <a:buNone/>
            </a:pPr>
            <a:r>
              <a:rPr lang="en-US" sz="2400" dirty="0">
                <a:solidFill>
                  <a:srgbClr val="403011"/>
                </a:solidFill>
                <a:latin typeface="Times New Roman" panose="02020603050405020304" pitchFamily="18" charset="0"/>
                <a:ea typeface="Brygada 1918" pitchFamily="34" charset="-122"/>
                <a:cs typeface="Times New Roman" panose="02020603050405020304" pitchFamily="18" charset="0"/>
              </a:rPr>
              <a:t>Less common types include </a:t>
            </a:r>
            <a:r>
              <a:rPr lang="en-US" sz="2400" dirty="0">
                <a:solidFill>
                  <a:srgbClr val="FF0000"/>
                </a:solidFill>
                <a:latin typeface="Times New Roman" panose="02020603050405020304" pitchFamily="18" charset="0"/>
                <a:ea typeface="Brygada 1918" pitchFamily="34" charset="-122"/>
                <a:cs typeface="Times New Roman" panose="02020603050405020304" pitchFamily="18" charset="0"/>
              </a:rPr>
              <a:t>Type 3 </a:t>
            </a:r>
            <a:r>
              <a:rPr lang="en-US" sz="2400" dirty="0">
                <a:solidFill>
                  <a:srgbClr val="403011"/>
                </a:solidFill>
                <a:latin typeface="Times New Roman" panose="02020603050405020304" pitchFamily="18" charset="0"/>
                <a:ea typeface="Brygada 1918" pitchFamily="34" charset="-122"/>
                <a:cs typeface="Times New Roman" panose="02020603050405020304" pitchFamily="18" charset="0"/>
              </a:rPr>
              <a:t>(sudden cardiac death suggestive of MI), </a:t>
            </a:r>
            <a:r>
              <a:rPr lang="en-US" sz="2400" dirty="0">
                <a:solidFill>
                  <a:srgbClr val="FF0000"/>
                </a:solidFill>
                <a:latin typeface="Times New Roman" panose="02020603050405020304" pitchFamily="18" charset="0"/>
                <a:ea typeface="Brygada 1918" pitchFamily="34" charset="-122"/>
                <a:cs typeface="Times New Roman" panose="02020603050405020304" pitchFamily="18" charset="0"/>
              </a:rPr>
              <a:t>Type 4a </a:t>
            </a:r>
            <a:r>
              <a:rPr lang="en-US" sz="2400" dirty="0">
                <a:solidFill>
                  <a:srgbClr val="403011"/>
                </a:solidFill>
                <a:latin typeface="Times New Roman" panose="02020603050405020304" pitchFamily="18" charset="0"/>
                <a:ea typeface="Brygada 1918" pitchFamily="34" charset="-122"/>
                <a:cs typeface="Times New Roman" panose="02020603050405020304" pitchFamily="18" charset="0"/>
              </a:rPr>
              <a:t>(PCI-related MI), </a:t>
            </a:r>
            <a:r>
              <a:rPr lang="en-US" sz="2400" dirty="0">
                <a:solidFill>
                  <a:srgbClr val="FF0000"/>
                </a:solidFill>
                <a:latin typeface="Times New Roman" panose="02020603050405020304" pitchFamily="18" charset="0"/>
                <a:ea typeface="Brygada 1918" pitchFamily="34" charset="-122"/>
                <a:cs typeface="Times New Roman" panose="02020603050405020304" pitchFamily="18" charset="0"/>
              </a:rPr>
              <a:t>Type 4b </a:t>
            </a:r>
            <a:r>
              <a:rPr lang="en-US" sz="2400" dirty="0">
                <a:solidFill>
                  <a:srgbClr val="403011"/>
                </a:solidFill>
                <a:latin typeface="Times New Roman" panose="02020603050405020304" pitchFamily="18" charset="0"/>
                <a:ea typeface="Brygada 1918" pitchFamily="34" charset="-122"/>
                <a:cs typeface="Times New Roman" panose="02020603050405020304" pitchFamily="18" charset="0"/>
              </a:rPr>
              <a:t>(stent thrombosis-related MI), and </a:t>
            </a:r>
            <a:r>
              <a:rPr lang="en-US" sz="2400" dirty="0">
                <a:solidFill>
                  <a:srgbClr val="FF0000"/>
                </a:solidFill>
                <a:latin typeface="Times New Roman" panose="02020603050405020304" pitchFamily="18" charset="0"/>
                <a:ea typeface="Brygada 1918" pitchFamily="34" charset="-122"/>
                <a:cs typeface="Times New Roman" panose="02020603050405020304" pitchFamily="18" charset="0"/>
              </a:rPr>
              <a:t>Type 5 </a:t>
            </a:r>
            <a:r>
              <a:rPr lang="en-US" sz="2400" dirty="0">
                <a:solidFill>
                  <a:srgbClr val="403011"/>
                </a:solidFill>
                <a:latin typeface="Times New Roman" panose="02020603050405020304" pitchFamily="18" charset="0"/>
                <a:ea typeface="Brygada 1918" pitchFamily="34" charset="-122"/>
                <a:cs typeface="Times New Roman" panose="02020603050405020304" pitchFamily="18" charset="0"/>
              </a:rPr>
              <a:t>(CABG-related MI).</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89" y="501805"/>
            <a:ext cx="10970747" cy="973737"/>
          </a:xfrm>
          <a:prstGeom prst="rect">
            <a:avLst/>
          </a:prstGeom>
          <a:noFill/>
          <a:ln/>
        </p:spPr>
        <p:txBody>
          <a:bodyPr wrap="none" lIns="0" tIns="0" rIns="0" bIns="0" rtlCol="0" anchor="t"/>
          <a:lstStyle/>
          <a:p>
            <a:pPr marL="0" indent="0" algn="l">
              <a:lnSpc>
                <a:spcPts val="5000"/>
              </a:lnSpc>
              <a:buNone/>
            </a:pPr>
            <a:r>
              <a:rPr lang="en-US" sz="4000" b="1" dirty="0">
                <a:solidFill>
                  <a:srgbClr val="403011"/>
                </a:solidFill>
                <a:latin typeface="Times New Roman" panose="02020603050405020304" pitchFamily="18" charset="0"/>
                <a:ea typeface="Brygada 1918 Semi Bold" pitchFamily="34" charset="-122"/>
                <a:cs typeface="Times New Roman" panose="02020603050405020304" pitchFamily="18" charset="0"/>
              </a:rPr>
              <a:t>Cellular Mechanisms of Myocardial Injury</a:t>
            </a:r>
            <a:endParaRPr lang="en-US" sz="4000" b="1" dirty="0">
              <a:latin typeface="Times New Roman" panose="02020603050405020304" pitchFamily="18" charset="0"/>
              <a:cs typeface="Times New Roman" panose="02020603050405020304" pitchFamily="18" charset="0"/>
            </a:endParaRPr>
          </a:p>
        </p:txBody>
      </p:sp>
      <p:sp>
        <p:nvSpPr>
          <p:cNvPr id="3" name="Shape 1"/>
          <p:cNvSpPr/>
          <p:nvPr/>
        </p:nvSpPr>
        <p:spPr>
          <a:xfrm>
            <a:off x="793790" y="1842968"/>
            <a:ext cx="6429494" cy="2268974"/>
          </a:xfrm>
          <a:prstGeom prst="roundRect">
            <a:avLst>
              <a:gd name="adj" fmla="val 13496"/>
            </a:avLst>
          </a:prstGeom>
          <a:solidFill>
            <a:srgbClr val="626C3B"/>
          </a:solidFill>
          <a:ln w="7620">
            <a:solidFill>
              <a:srgbClr val="626C3B"/>
            </a:solidFill>
            <a:prstDash val="solid"/>
          </a:ln>
        </p:spPr>
      </p:sp>
      <p:sp>
        <p:nvSpPr>
          <p:cNvPr id="4" name="Shape 2"/>
          <p:cNvSpPr/>
          <p:nvPr/>
        </p:nvSpPr>
        <p:spPr>
          <a:xfrm>
            <a:off x="1005483" y="2054662"/>
            <a:ext cx="612338" cy="612338"/>
          </a:xfrm>
          <a:prstGeom prst="roundRect">
            <a:avLst>
              <a:gd name="adj" fmla="val 14931436"/>
            </a:avLst>
          </a:prstGeom>
          <a:solidFill>
            <a:srgbClr val="626C3B"/>
          </a:solidFill>
          <a:ln/>
        </p:spPr>
      </p:sp>
      <p:pic>
        <p:nvPicPr>
          <p:cNvPr id="5" name="Image 0" descr="preencoded.png"/>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173837" y="2223016"/>
            <a:ext cx="275511" cy="275511"/>
          </a:xfrm>
          <a:prstGeom prst="rect">
            <a:avLst/>
          </a:prstGeom>
        </p:spPr>
      </p:pic>
      <p:sp>
        <p:nvSpPr>
          <p:cNvPr id="6" name="Text 3"/>
          <p:cNvSpPr/>
          <p:nvPr/>
        </p:nvSpPr>
        <p:spPr>
          <a:xfrm>
            <a:off x="1005483" y="2850713"/>
            <a:ext cx="2757249" cy="318849"/>
          </a:xfrm>
          <a:prstGeom prst="rect">
            <a:avLst/>
          </a:prstGeom>
          <a:noFill/>
          <a:ln/>
        </p:spPr>
        <p:txBody>
          <a:bodyPr wrap="none" lIns="0" tIns="0" rIns="0" bIns="0" rtlCol="0" anchor="t"/>
          <a:lstStyle/>
          <a:p>
            <a:pPr marL="0" indent="0" algn="l">
              <a:lnSpc>
                <a:spcPts val="2500"/>
              </a:lnSpc>
              <a:buNone/>
            </a:pPr>
            <a:r>
              <a:rPr lang="en-US" sz="2400" b="1" dirty="0">
                <a:solidFill>
                  <a:srgbClr val="FFFF00"/>
                </a:solidFill>
                <a:latin typeface="Times New Roman" panose="02020603050405020304" pitchFamily="18" charset="0"/>
                <a:ea typeface="Brygada 1918 Semi Bold" pitchFamily="34" charset="-122"/>
                <a:cs typeface="Times New Roman" panose="02020603050405020304" pitchFamily="18" charset="0"/>
              </a:rPr>
              <a:t>Calcium Dysregulation</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7" name="Text 4"/>
          <p:cNvSpPr/>
          <p:nvPr/>
        </p:nvSpPr>
        <p:spPr>
          <a:xfrm>
            <a:off x="1005483" y="3279696"/>
            <a:ext cx="6006108" cy="620554"/>
          </a:xfrm>
          <a:prstGeom prst="rect">
            <a:avLst/>
          </a:prstGeom>
          <a:noFill/>
          <a:ln/>
        </p:spPr>
        <p:txBody>
          <a:bodyPr wrap="square" lIns="0" tIns="0" rIns="0" bIns="0" rtlCol="0" anchor="t"/>
          <a:lstStyle/>
          <a:p>
            <a:pPr marL="0" indent="0" algn="l">
              <a:lnSpc>
                <a:spcPts val="2400"/>
              </a:lnSpc>
              <a:buNone/>
            </a:pPr>
            <a:r>
              <a:rPr lang="en-US" sz="2400" dirty="0">
                <a:solidFill>
                  <a:srgbClr val="FFFFFF"/>
                </a:solidFill>
                <a:latin typeface="Times New Roman" panose="02020603050405020304" pitchFamily="18" charset="0"/>
                <a:ea typeface="Brygada 1918" pitchFamily="34" charset="-122"/>
                <a:cs typeface="Times New Roman" panose="02020603050405020304" pitchFamily="18" charset="0"/>
              </a:rPr>
              <a:t>Increased cytosolic Ca²⁺ accumulation via inhibition of Na⁺/K⁺-ATPase</a:t>
            </a:r>
            <a:endParaRPr lang="en-US" sz="2400" dirty="0">
              <a:latin typeface="Times New Roman" panose="02020603050405020304" pitchFamily="18" charset="0"/>
              <a:cs typeface="Times New Roman" panose="02020603050405020304" pitchFamily="18" charset="0"/>
            </a:endParaRPr>
          </a:p>
        </p:txBody>
      </p:sp>
      <p:sp>
        <p:nvSpPr>
          <p:cNvPr id="8" name="Shape 5"/>
          <p:cNvSpPr/>
          <p:nvPr/>
        </p:nvSpPr>
        <p:spPr>
          <a:xfrm>
            <a:off x="7406997" y="1842968"/>
            <a:ext cx="6429613" cy="2268974"/>
          </a:xfrm>
          <a:prstGeom prst="roundRect">
            <a:avLst>
              <a:gd name="adj" fmla="val 13496"/>
            </a:avLst>
          </a:prstGeom>
          <a:solidFill>
            <a:srgbClr val="626C3B"/>
          </a:solidFill>
          <a:ln w="7620">
            <a:solidFill>
              <a:srgbClr val="83792E"/>
            </a:solidFill>
            <a:prstDash val="solid"/>
          </a:ln>
        </p:spPr>
      </p:sp>
      <p:sp>
        <p:nvSpPr>
          <p:cNvPr id="9" name="Shape 6"/>
          <p:cNvSpPr/>
          <p:nvPr/>
        </p:nvSpPr>
        <p:spPr>
          <a:xfrm>
            <a:off x="7618690" y="2054662"/>
            <a:ext cx="612338" cy="612338"/>
          </a:xfrm>
          <a:prstGeom prst="roundRect">
            <a:avLst>
              <a:gd name="adj" fmla="val 14931436"/>
            </a:avLst>
          </a:prstGeom>
          <a:solidFill>
            <a:srgbClr val="83792E"/>
          </a:solidFill>
          <a:ln/>
        </p:spPr>
      </p:sp>
      <p:pic>
        <p:nvPicPr>
          <p:cNvPr id="10" name="Image 1" descr="preencoded.png"/>
          <p:cNvPicPr>
            <a:picLocks noChangeAspect="1"/>
          </p:cNvPicPr>
          <p:nvPr/>
        </p:nvPicPr>
        <p:blipFill>
          <a:blip r:embed="rId3">
            <a:extLst>
              <a:ext uri="{96DAC541-7B7A-43D3-8B79-37D633B846F1}">
                <asvg:svgBlip xmlns:asvg="http://schemas.microsoft.com/office/drawing/2016/SVG/main" xmlns="" r:embed="rId5"/>
              </a:ext>
            </a:extLst>
          </a:blip>
          <a:stretch>
            <a:fillRect/>
          </a:stretch>
        </p:blipFill>
        <p:spPr>
          <a:xfrm>
            <a:off x="7787045" y="2223016"/>
            <a:ext cx="275511" cy="275511"/>
          </a:xfrm>
          <a:prstGeom prst="rect">
            <a:avLst/>
          </a:prstGeom>
        </p:spPr>
      </p:pic>
      <p:sp>
        <p:nvSpPr>
          <p:cNvPr id="11" name="Text 7"/>
          <p:cNvSpPr/>
          <p:nvPr/>
        </p:nvSpPr>
        <p:spPr>
          <a:xfrm>
            <a:off x="7618690" y="2850713"/>
            <a:ext cx="3285887" cy="318849"/>
          </a:xfrm>
          <a:prstGeom prst="rect">
            <a:avLst/>
          </a:prstGeom>
          <a:noFill/>
          <a:ln/>
        </p:spPr>
        <p:txBody>
          <a:bodyPr wrap="none" lIns="0" tIns="0" rIns="0" bIns="0" rtlCol="0" anchor="t"/>
          <a:lstStyle/>
          <a:p>
            <a:pPr marL="0" indent="0" algn="l">
              <a:lnSpc>
                <a:spcPts val="2500"/>
              </a:lnSpc>
              <a:buNone/>
            </a:pPr>
            <a:r>
              <a:rPr lang="en-US" sz="2400" b="1" dirty="0">
                <a:solidFill>
                  <a:srgbClr val="FFFF00"/>
                </a:solidFill>
                <a:latin typeface="Times New Roman" panose="02020603050405020304" pitchFamily="18" charset="0"/>
                <a:ea typeface="Brygada 1918 Semi Bold" pitchFamily="34" charset="-122"/>
                <a:cs typeface="Times New Roman" panose="02020603050405020304" pitchFamily="18" charset="0"/>
              </a:rPr>
              <a:t>Mitochondrial Disturbance</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12" name="Text 8"/>
          <p:cNvSpPr/>
          <p:nvPr/>
        </p:nvSpPr>
        <p:spPr>
          <a:xfrm>
            <a:off x="7618690" y="3279696"/>
            <a:ext cx="5863134" cy="804267"/>
          </a:xfrm>
          <a:prstGeom prst="rect">
            <a:avLst/>
          </a:prstGeom>
          <a:noFill/>
          <a:ln/>
        </p:spPr>
        <p:txBody>
          <a:bodyPr wrap="none" lIns="0" tIns="0" rIns="0" bIns="0" rtlCol="0" anchor="t"/>
          <a:lstStyle/>
          <a:p>
            <a:pPr marL="0" indent="0" algn="l">
              <a:lnSpc>
                <a:spcPts val="2400"/>
              </a:lnSpc>
              <a:buNone/>
            </a:pPr>
            <a:r>
              <a:rPr lang="en-US" sz="2400" dirty="0">
                <a:solidFill>
                  <a:srgbClr val="FFFFFF"/>
                </a:solidFill>
                <a:latin typeface="Times New Roman" panose="02020603050405020304" pitchFamily="18" charset="0"/>
                <a:ea typeface="Brygada 1918" pitchFamily="34" charset="-122"/>
                <a:cs typeface="Times New Roman" panose="02020603050405020304" pitchFamily="18" charset="0"/>
              </a:rPr>
              <a:t>Loss of mitochondrial membrane </a:t>
            </a:r>
            <a:r>
              <a:rPr lang="en-US" sz="2400" dirty="0" smtClean="0">
                <a:solidFill>
                  <a:srgbClr val="FFFFFF"/>
                </a:solidFill>
                <a:latin typeface="Times New Roman" panose="02020603050405020304" pitchFamily="18" charset="0"/>
                <a:ea typeface="Brygada 1918" pitchFamily="34" charset="-122"/>
                <a:cs typeface="Times New Roman" panose="02020603050405020304" pitchFamily="18" charset="0"/>
              </a:rPr>
              <a:t>potential</a:t>
            </a:r>
          </a:p>
          <a:p>
            <a:pPr marL="0" indent="0" algn="l">
              <a:lnSpc>
                <a:spcPts val="2400"/>
              </a:lnSpc>
              <a:buNone/>
            </a:pPr>
            <a:r>
              <a:rPr lang="en-US" sz="2400" dirty="0" smtClean="0">
                <a:solidFill>
                  <a:srgbClr val="FFFFFF"/>
                </a:solidFill>
                <a:latin typeface="Times New Roman" panose="02020603050405020304" pitchFamily="18" charset="0"/>
                <a:ea typeface="Brygada 1918" pitchFamily="34" charset="-122"/>
                <a:cs typeface="Times New Roman" panose="02020603050405020304" pitchFamily="18" charset="0"/>
              </a:rPr>
              <a:t> </a:t>
            </a:r>
            <a:r>
              <a:rPr lang="en-US" sz="2400" dirty="0">
                <a:solidFill>
                  <a:srgbClr val="FFFFFF"/>
                </a:solidFill>
                <a:latin typeface="Times New Roman" panose="02020603050405020304" pitchFamily="18" charset="0"/>
                <a:ea typeface="Brygada 1918" pitchFamily="34" charset="-122"/>
                <a:cs typeface="Times New Roman" panose="02020603050405020304" pitchFamily="18" charset="0"/>
              </a:rPr>
              <a:t>and function</a:t>
            </a:r>
            <a:endParaRPr lang="en-US" sz="2400" dirty="0">
              <a:latin typeface="Times New Roman" panose="02020603050405020304" pitchFamily="18" charset="0"/>
              <a:cs typeface="Times New Roman" panose="02020603050405020304" pitchFamily="18" charset="0"/>
            </a:endParaRPr>
          </a:p>
        </p:txBody>
      </p:sp>
      <p:sp>
        <p:nvSpPr>
          <p:cNvPr id="13" name="Shape 9"/>
          <p:cNvSpPr/>
          <p:nvPr/>
        </p:nvSpPr>
        <p:spPr>
          <a:xfrm>
            <a:off x="793790" y="4295656"/>
            <a:ext cx="6429494" cy="2268974"/>
          </a:xfrm>
          <a:prstGeom prst="roundRect">
            <a:avLst>
              <a:gd name="adj" fmla="val 13496"/>
            </a:avLst>
          </a:prstGeom>
          <a:solidFill>
            <a:srgbClr val="626C3B"/>
          </a:solidFill>
          <a:ln w="7620">
            <a:solidFill>
              <a:srgbClr val="E8AF3B"/>
            </a:solidFill>
            <a:prstDash val="solid"/>
          </a:ln>
        </p:spPr>
      </p:sp>
      <p:sp>
        <p:nvSpPr>
          <p:cNvPr id="14" name="Shape 10"/>
          <p:cNvSpPr/>
          <p:nvPr/>
        </p:nvSpPr>
        <p:spPr>
          <a:xfrm>
            <a:off x="1005483" y="4507349"/>
            <a:ext cx="612338" cy="612338"/>
          </a:xfrm>
          <a:prstGeom prst="roundRect">
            <a:avLst>
              <a:gd name="adj" fmla="val 14931436"/>
            </a:avLst>
          </a:prstGeom>
          <a:solidFill>
            <a:srgbClr val="E8AF3B"/>
          </a:solidFill>
          <a:ln/>
        </p:spPr>
      </p:sp>
      <p:pic>
        <p:nvPicPr>
          <p:cNvPr id="15" name="Image 2" descr="preencoded.png"/>
          <p:cNvPicPr>
            <a:picLocks noChangeAspect="1"/>
          </p:cNvPicPr>
          <p:nvPr/>
        </p:nvPicPr>
        <p:blipFill>
          <a:blip r:embed="rId3">
            <a:extLst>
              <a:ext uri="{96DAC541-7B7A-43D3-8B79-37D633B846F1}">
                <asvg:svgBlip xmlns:asvg="http://schemas.microsoft.com/office/drawing/2016/SVG/main" xmlns="" r:embed="rId6"/>
              </a:ext>
            </a:extLst>
          </a:blip>
          <a:stretch>
            <a:fillRect/>
          </a:stretch>
        </p:blipFill>
        <p:spPr>
          <a:xfrm>
            <a:off x="1173837" y="4675703"/>
            <a:ext cx="275511" cy="275511"/>
          </a:xfrm>
          <a:prstGeom prst="rect">
            <a:avLst/>
          </a:prstGeom>
        </p:spPr>
      </p:pic>
      <p:sp>
        <p:nvSpPr>
          <p:cNvPr id="16" name="Text 11"/>
          <p:cNvSpPr/>
          <p:nvPr/>
        </p:nvSpPr>
        <p:spPr>
          <a:xfrm>
            <a:off x="1005483" y="5303401"/>
            <a:ext cx="2551748" cy="318849"/>
          </a:xfrm>
          <a:prstGeom prst="rect">
            <a:avLst/>
          </a:prstGeom>
          <a:noFill/>
          <a:ln/>
        </p:spPr>
        <p:txBody>
          <a:bodyPr wrap="none" lIns="0" tIns="0" rIns="0" bIns="0" rtlCol="0" anchor="t"/>
          <a:lstStyle/>
          <a:p>
            <a:pPr marL="0" indent="0" algn="l">
              <a:lnSpc>
                <a:spcPts val="2500"/>
              </a:lnSpc>
              <a:buNone/>
            </a:pPr>
            <a:r>
              <a:rPr lang="en-US" sz="2400" b="1" dirty="0">
                <a:solidFill>
                  <a:srgbClr val="FFFF00"/>
                </a:solidFill>
                <a:latin typeface="Times New Roman" panose="02020603050405020304" pitchFamily="18" charset="0"/>
                <a:ea typeface="Brygada 1918 Semi Bold" pitchFamily="34" charset="-122"/>
                <a:cs typeface="Times New Roman" panose="02020603050405020304" pitchFamily="18" charset="0"/>
              </a:rPr>
              <a:t>Protease Activation</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17" name="Text 12"/>
          <p:cNvSpPr/>
          <p:nvPr/>
        </p:nvSpPr>
        <p:spPr>
          <a:xfrm>
            <a:off x="1005483" y="5732383"/>
            <a:ext cx="6006108" cy="310277"/>
          </a:xfrm>
          <a:prstGeom prst="rect">
            <a:avLst/>
          </a:prstGeom>
          <a:noFill/>
          <a:ln/>
        </p:spPr>
        <p:txBody>
          <a:bodyPr wrap="none" lIns="0" tIns="0" rIns="0" bIns="0" rtlCol="0" anchor="t"/>
          <a:lstStyle/>
          <a:p>
            <a:pPr marL="0" indent="0" algn="l">
              <a:lnSpc>
                <a:spcPts val="2400"/>
              </a:lnSpc>
              <a:buNone/>
            </a:pPr>
            <a:r>
              <a:rPr lang="en-US" sz="2400" dirty="0">
                <a:solidFill>
                  <a:srgbClr val="FFFFFF"/>
                </a:solidFill>
                <a:latin typeface="Times New Roman" panose="02020603050405020304" pitchFamily="18" charset="0"/>
                <a:ea typeface="Brygada 1918" pitchFamily="34" charset="-122"/>
                <a:cs typeface="Times New Roman" panose="02020603050405020304" pitchFamily="18" charset="0"/>
              </a:rPr>
              <a:t>Activation of various proteolytic enzymes</a:t>
            </a:r>
            <a:endParaRPr lang="en-US" sz="2400" dirty="0">
              <a:latin typeface="Times New Roman" panose="02020603050405020304" pitchFamily="18" charset="0"/>
              <a:cs typeface="Times New Roman" panose="02020603050405020304" pitchFamily="18" charset="0"/>
            </a:endParaRPr>
          </a:p>
        </p:txBody>
      </p:sp>
      <p:sp>
        <p:nvSpPr>
          <p:cNvPr id="18" name="Shape 13"/>
          <p:cNvSpPr/>
          <p:nvPr/>
        </p:nvSpPr>
        <p:spPr>
          <a:xfrm>
            <a:off x="7406997" y="4295656"/>
            <a:ext cx="6429613" cy="2268974"/>
          </a:xfrm>
          <a:prstGeom prst="roundRect">
            <a:avLst>
              <a:gd name="adj" fmla="val 13496"/>
            </a:avLst>
          </a:prstGeom>
          <a:solidFill>
            <a:srgbClr val="626C3B"/>
          </a:solidFill>
          <a:ln w="7620">
            <a:solidFill>
              <a:srgbClr val="CC914D"/>
            </a:solidFill>
            <a:prstDash val="solid"/>
          </a:ln>
        </p:spPr>
      </p:sp>
      <p:sp>
        <p:nvSpPr>
          <p:cNvPr id="19" name="Shape 14"/>
          <p:cNvSpPr/>
          <p:nvPr/>
        </p:nvSpPr>
        <p:spPr>
          <a:xfrm>
            <a:off x="7618690" y="4507349"/>
            <a:ext cx="612338" cy="612338"/>
          </a:xfrm>
          <a:prstGeom prst="roundRect">
            <a:avLst>
              <a:gd name="adj" fmla="val 14931436"/>
            </a:avLst>
          </a:prstGeom>
          <a:solidFill>
            <a:srgbClr val="CC914D"/>
          </a:solidFill>
          <a:ln/>
        </p:spPr>
      </p:sp>
      <p:pic>
        <p:nvPicPr>
          <p:cNvPr id="20" name="Image 3" descr="preencoded.png"/>
          <p:cNvPicPr>
            <a:picLocks noChangeAspect="1"/>
          </p:cNvPicPr>
          <p:nvPr/>
        </p:nvPicPr>
        <p:blipFill>
          <a:blip r:embed="rId3">
            <a:extLst>
              <a:ext uri="{96DAC541-7B7A-43D3-8B79-37D633B846F1}">
                <asvg:svgBlip xmlns:asvg="http://schemas.microsoft.com/office/drawing/2016/SVG/main" xmlns="" r:embed="rId8"/>
              </a:ext>
            </a:extLst>
          </a:blip>
          <a:stretch>
            <a:fillRect/>
          </a:stretch>
        </p:blipFill>
        <p:spPr>
          <a:xfrm>
            <a:off x="7787045" y="4675703"/>
            <a:ext cx="275511" cy="275511"/>
          </a:xfrm>
          <a:prstGeom prst="rect">
            <a:avLst/>
          </a:prstGeom>
        </p:spPr>
      </p:pic>
      <p:sp>
        <p:nvSpPr>
          <p:cNvPr id="21" name="Text 15"/>
          <p:cNvSpPr/>
          <p:nvPr/>
        </p:nvSpPr>
        <p:spPr>
          <a:xfrm>
            <a:off x="7618690" y="5303401"/>
            <a:ext cx="2551748" cy="318849"/>
          </a:xfrm>
          <a:prstGeom prst="rect">
            <a:avLst/>
          </a:prstGeom>
          <a:noFill/>
          <a:ln/>
        </p:spPr>
        <p:txBody>
          <a:bodyPr wrap="none" lIns="0" tIns="0" rIns="0" bIns="0" rtlCol="0" anchor="t"/>
          <a:lstStyle/>
          <a:p>
            <a:pPr marL="0" indent="0" algn="l">
              <a:lnSpc>
                <a:spcPts val="2500"/>
              </a:lnSpc>
              <a:buNone/>
            </a:pPr>
            <a:r>
              <a:rPr lang="en-US" sz="2400" b="1" dirty="0">
                <a:solidFill>
                  <a:srgbClr val="FFFF00"/>
                </a:solidFill>
                <a:latin typeface="Times New Roman" panose="02020603050405020304" pitchFamily="18" charset="0"/>
                <a:ea typeface="Brygada 1918 Semi Bold" pitchFamily="34" charset="-122"/>
                <a:cs typeface="Times New Roman" panose="02020603050405020304" pitchFamily="18" charset="0"/>
              </a:rPr>
              <a:t>Structural Damage</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22" name="Text 16"/>
          <p:cNvSpPr/>
          <p:nvPr/>
        </p:nvSpPr>
        <p:spPr>
          <a:xfrm>
            <a:off x="7618690" y="5732383"/>
            <a:ext cx="6006227" cy="620554"/>
          </a:xfrm>
          <a:prstGeom prst="rect">
            <a:avLst/>
          </a:prstGeom>
          <a:noFill/>
          <a:ln/>
        </p:spPr>
        <p:txBody>
          <a:bodyPr wrap="square" lIns="0" tIns="0" rIns="0" bIns="0" rtlCol="0" anchor="t"/>
          <a:lstStyle/>
          <a:p>
            <a:pPr marL="0" indent="0" algn="l">
              <a:lnSpc>
                <a:spcPts val="2400"/>
              </a:lnSpc>
              <a:buNone/>
            </a:pPr>
            <a:r>
              <a:rPr lang="en-US" sz="2400" dirty="0">
                <a:solidFill>
                  <a:srgbClr val="FFFFFF"/>
                </a:solidFill>
                <a:latin typeface="Times New Roman" panose="02020603050405020304" pitchFamily="18" charset="0"/>
                <a:ea typeface="Brygada 1918" pitchFamily="34" charset="-122"/>
                <a:cs typeface="Times New Roman" panose="02020603050405020304" pitchFamily="18" charset="0"/>
              </a:rPr>
              <a:t>Cleavage of cytoskeletal proteins and increased membrane permeability</a:t>
            </a:r>
            <a:endParaRPr lang="en-US" sz="2400" dirty="0">
              <a:latin typeface="Times New Roman" panose="02020603050405020304" pitchFamily="18" charset="0"/>
              <a:cs typeface="Times New Roman" panose="02020603050405020304" pitchFamily="18" charset="0"/>
            </a:endParaRPr>
          </a:p>
        </p:txBody>
      </p:sp>
      <p:sp>
        <p:nvSpPr>
          <p:cNvPr id="23" name="Text 17"/>
          <p:cNvSpPr/>
          <p:nvPr/>
        </p:nvSpPr>
        <p:spPr>
          <a:xfrm>
            <a:off x="793790" y="6771323"/>
            <a:ext cx="13042821" cy="620554"/>
          </a:xfrm>
          <a:prstGeom prst="rect">
            <a:avLst/>
          </a:prstGeom>
          <a:noFill/>
          <a:ln/>
        </p:spPr>
        <p:txBody>
          <a:bodyPr wrap="square" lIns="0" tIns="0" rIns="0" bIns="0" rtlCol="0" anchor="t"/>
          <a:lstStyle/>
          <a:p>
            <a:pPr marL="0" indent="0" algn="l">
              <a:lnSpc>
                <a:spcPts val="2400"/>
              </a:lnSpc>
              <a:buNone/>
            </a:pPr>
            <a:r>
              <a:rPr lang="en-US" sz="2400" dirty="0">
                <a:solidFill>
                  <a:srgbClr val="403011"/>
                </a:solidFill>
                <a:latin typeface="Times New Roman" panose="02020603050405020304" pitchFamily="18" charset="0"/>
                <a:ea typeface="Brygada 1918" pitchFamily="34" charset="-122"/>
                <a:cs typeface="Times New Roman" panose="02020603050405020304" pitchFamily="18" charset="0"/>
              </a:rPr>
              <a:t>Under irreversible ischemic stress, these interconnected mechanisms create a cascade of cellular damage that progressively compromises cardiomyocyte integrity and function.</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8251" y="669294"/>
            <a:ext cx="13137320" cy="646331"/>
          </a:xfrm>
          <a:prstGeom prst="rect">
            <a:avLst/>
          </a:prstGeom>
        </p:spPr>
        <p:txBody>
          <a:bodyPr wrap="square">
            <a:spAutoFit/>
          </a:bodyPr>
          <a:lstStyle/>
          <a:p>
            <a:r>
              <a:rPr lang="en-US" sz="3600" b="1" dirty="0">
                <a:solidFill>
                  <a:srgbClr val="403011"/>
                </a:solidFill>
                <a:latin typeface="Times New Roman" panose="02020603050405020304" pitchFamily="18" charset="0"/>
                <a:ea typeface="Brygada 1918 Semi Bold" pitchFamily="34" charset="-122"/>
                <a:cs typeface="Times New Roman" panose="02020603050405020304" pitchFamily="18" charset="0"/>
              </a:rPr>
              <a:t>Autophagy: </a:t>
            </a:r>
            <a:endParaRPr lang="en-US" dirty="0"/>
          </a:p>
        </p:txBody>
      </p:sp>
      <p:sp>
        <p:nvSpPr>
          <p:cNvPr id="4" name="Rectangle 3"/>
          <p:cNvSpPr/>
          <p:nvPr/>
        </p:nvSpPr>
        <p:spPr>
          <a:xfrm>
            <a:off x="768251" y="2888167"/>
            <a:ext cx="10204549" cy="1554272"/>
          </a:xfrm>
          <a:prstGeom prst="rect">
            <a:avLst/>
          </a:prstGeom>
        </p:spPr>
        <p:txBody>
          <a:bodyPr wrap="square">
            <a:spAutoFit/>
          </a:bodyPr>
          <a:lstStyle/>
          <a:p>
            <a:pPr lvl="0" algn="ctr">
              <a:lnSpc>
                <a:spcPts val="1850"/>
              </a:lnSpc>
            </a:pPr>
            <a:r>
              <a:rPr lang="en-US" sz="2400" dirty="0">
                <a:solidFill>
                  <a:srgbClr val="403011"/>
                </a:solidFill>
                <a:latin typeface="Times New Roman" panose="02020603050405020304" pitchFamily="18" charset="0"/>
                <a:ea typeface="Brygada 1918" pitchFamily="34" charset="-122"/>
                <a:cs typeface="Times New Roman" panose="02020603050405020304" pitchFamily="18" charset="0"/>
              </a:rPr>
              <a:t>Autophagy serves as a vital metabolic process activated in </a:t>
            </a:r>
            <a:endParaRPr lang="en-US" sz="2400" dirty="0" smtClean="0">
              <a:solidFill>
                <a:srgbClr val="403011"/>
              </a:solidFill>
              <a:latin typeface="Times New Roman" panose="02020603050405020304" pitchFamily="18" charset="0"/>
              <a:ea typeface="Brygada 1918" pitchFamily="34" charset="-122"/>
              <a:cs typeface="Times New Roman" panose="02020603050405020304" pitchFamily="18" charset="0"/>
            </a:endParaRPr>
          </a:p>
          <a:p>
            <a:pPr lvl="0" algn="ctr">
              <a:lnSpc>
                <a:spcPts val="1850"/>
              </a:lnSpc>
            </a:pPr>
            <a:endParaRPr lang="en-US" sz="2400" dirty="0">
              <a:solidFill>
                <a:srgbClr val="403011"/>
              </a:solidFill>
              <a:latin typeface="Times New Roman" panose="02020603050405020304" pitchFamily="18" charset="0"/>
              <a:ea typeface="Brygada 1918" pitchFamily="34" charset="-122"/>
              <a:cs typeface="Times New Roman" panose="02020603050405020304" pitchFamily="18" charset="0"/>
            </a:endParaRPr>
          </a:p>
          <a:p>
            <a:pPr lvl="0" algn="ctr">
              <a:lnSpc>
                <a:spcPts val="1850"/>
              </a:lnSpc>
            </a:pPr>
            <a:r>
              <a:rPr lang="en-US" sz="2400" dirty="0">
                <a:solidFill>
                  <a:srgbClr val="403011"/>
                </a:solidFill>
                <a:latin typeface="Times New Roman" panose="02020603050405020304" pitchFamily="18" charset="0"/>
                <a:ea typeface="Brygada 1918" pitchFamily="34" charset="-122"/>
                <a:cs typeface="Times New Roman" panose="02020603050405020304" pitchFamily="18" charset="0"/>
              </a:rPr>
              <a:t>response to nutrient starvation or metabolic stress, maintaining tissue </a:t>
            </a:r>
            <a:r>
              <a:rPr lang="en-US" sz="2400" dirty="0" smtClean="0">
                <a:solidFill>
                  <a:srgbClr val="403011"/>
                </a:solidFill>
                <a:latin typeface="Times New Roman" panose="02020603050405020304" pitchFamily="18" charset="0"/>
                <a:ea typeface="Brygada 1918" pitchFamily="34" charset="-122"/>
                <a:cs typeface="Times New Roman" panose="02020603050405020304" pitchFamily="18" charset="0"/>
              </a:rPr>
              <a:t>homeostasis</a:t>
            </a:r>
          </a:p>
          <a:p>
            <a:pPr lvl="0" algn="ctr">
              <a:lnSpc>
                <a:spcPts val="1850"/>
              </a:lnSpc>
            </a:pPr>
            <a:endParaRPr lang="en-US" sz="2400" dirty="0">
              <a:solidFill>
                <a:srgbClr val="403011"/>
              </a:solidFill>
              <a:latin typeface="Times New Roman" panose="02020603050405020304" pitchFamily="18" charset="0"/>
              <a:ea typeface="Brygada 1918" pitchFamily="34" charset="-122"/>
              <a:cs typeface="Times New Roman" panose="02020603050405020304" pitchFamily="18" charset="0"/>
            </a:endParaRPr>
          </a:p>
          <a:p>
            <a:pPr lvl="0" algn="ctr">
              <a:lnSpc>
                <a:spcPts val="1850"/>
              </a:lnSpc>
            </a:pPr>
            <a:r>
              <a:rPr lang="en-US" sz="2400" dirty="0" smtClean="0">
                <a:solidFill>
                  <a:srgbClr val="403011"/>
                </a:solidFill>
                <a:latin typeface="Times New Roman" panose="02020603050405020304" pitchFamily="18" charset="0"/>
                <a:ea typeface="Brygada 1918" pitchFamily="34" charset="-122"/>
                <a:cs typeface="Times New Roman" panose="02020603050405020304" pitchFamily="18" charset="0"/>
              </a:rPr>
              <a:t> </a:t>
            </a:r>
            <a:r>
              <a:rPr lang="en-US" sz="2400" dirty="0">
                <a:solidFill>
                  <a:srgbClr val="403011"/>
                </a:solidFill>
                <a:latin typeface="Times New Roman" panose="02020603050405020304" pitchFamily="18" charset="0"/>
                <a:ea typeface="Brygada 1918" pitchFamily="34" charset="-122"/>
                <a:cs typeface="Times New Roman" panose="02020603050405020304" pitchFamily="18" charset="0"/>
              </a:rPr>
              <a:t>and cellular function through continuous renewal</a:t>
            </a:r>
            <a:r>
              <a:rPr lang="en-US" sz="2400" dirty="0" smtClean="0">
                <a:solidFill>
                  <a:srgbClr val="403011"/>
                </a:solidFill>
                <a:latin typeface="Times New Roman" panose="02020603050405020304" pitchFamily="18" charset="0"/>
                <a:ea typeface="Brygada 1918" pitchFamily="34" charset="-122"/>
                <a:cs typeface="Times New Roman" panose="02020603050405020304" pitchFamily="18" charset="0"/>
              </a:rPr>
              <a:t>.</a:t>
            </a:r>
          </a:p>
          <a:p>
            <a:pPr lvl="0">
              <a:lnSpc>
                <a:spcPts val="1850"/>
              </a:lnSpc>
            </a:pP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6579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690410" y="0"/>
            <a:ext cx="4939990" cy="8229600"/>
          </a:xfrm>
          <a:prstGeom prst="rect">
            <a:avLst/>
          </a:prstGeom>
        </p:spPr>
      </p:pic>
      <p:sp>
        <p:nvSpPr>
          <p:cNvPr id="3" name="Text 0"/>
          <p:cNvSpPr/>
          <p:nvPr/>
        </p:nvSpPr>
        <p:spPr>
          <a:xfrm>
            <a:off x="793790" y="657701"/>
            <a:ext cx="7556421" cy="1063228"/>
          </a:xfrm>
          <a:prstGeom prst="rect">
            <a:avLst/>
          </a:prstGeom>
          <a:noFill/>
          <a:ln/>
        </p:spPr>
        <p:txBody>
          <a:bodyPr wrap="square" lIns="0" tIns="0" rIns="0" bIns="0" rtlCol="0" anchor="t"/>
          <a:lstStyle/>
          <a:p>
            <a:pPr marL="0" indent="0" algn="l">
              <a:lnSpc>
                <a:spcPts val="4150"/>
              </a:lnSpc>
              <a:buNone/>
            </a:pPr>
            <a:r>
              <a:rPr lang="en-US" sz="3600" b="1" dirty="0">
                <a:solidFill>
                  <a:srgbClr val="403011"/>
                </a:solidFill>
                <a:latin typeface="Times New Roman" panose="02020603050405020304" pitchFamily="18" charset="0"/>
                <a:ea typeface="Brygada 1918 Semi Bold" pitchFamily="34" charset="-122"/>
                <a:cs typeface="Times New Roman" panose="02020603050405020304" pitchFamily="18" charset="0"/>
              </a:rPr>
              <a:t>Autophagy: The Cellular Recycling System</a:t>
            </a:r>
            <a:endParaRPr lang="en-US" sz="3600" b="1" dirty="0">
              <a:latin typeface="Times New Roman" panose="02020603050405020304" pitchFamily="18" charset="0"/>
              <a:cs typeface="Times New Roman" panose="02020603050405020304" pitchFamily="18" charset="0"/>
            </a:endParaRPr>
          </a:p>
        </p:txBody>
      </p:sp>
      <p:sp>
        <p:nvSpPr>
          <p:cNvPr id="4" name="Text 1"/>
          <p:cNvSpPr/>
          <p:nvPr/>
        </p:nvSpPr>
        <p:spPr>
          <a:xfrm>
            <a:off x="793790" y="1912263"/>
            <a:ext cx="340162" cy="212646"/>
          </a:xfrm>
          <a:prstGeom prst="rect">
            <a:avLst/>
          </a:prstGeom>
          <a:noFill/>
          <a:ln/>
        </p:spPr>
        <p:txBody>
          <a:bodyPr wrap="none" lIns="0" tIns="0" rIns="0" bIns="0" rtlCol="0" anchor="t"/>
          <a:lstStyle/>
          <a:p>
            <a:pPr marL="0" indent="0" algn="l">
              <a:lnSpc>
                <a:spcPts val="1850"/>
              </a:lnSpc>
              <a:buNone/>
            </a:pPr>
            <a:r>
              <a:rPr lang="en-US" sz="1300" dirty="0">
                <a:solidFill>
                  <a:srgbClr val="403011"/>
                </a:solidFill>
                <a:latin typeface="Brygada 1918 Light" pitchFamily="34" charset="0"/>
                <a:ea typeface="Brygada 1918 Light" pitchFamily="34" charset="-122"/>
                <a:cs typeface="Brygada 1918 Light" pitchFamily="34" charset="-120"/>
              </a:rPr>
              <a:t>01</a:t>
            </a:r>
            <a:endParaRPr lang="en-US" sz="1300" dirty="0"/>
          </a:p>
        </p:txBody>
      </p:sp>
      <p:sp>
        <p:nvSpPr>
          <p:cNvPr id="5" name="Shape 2"/>
          <p:cNvSpPr/>
          <p:nvPr/>
        </p:nvSpPr>
        <p:spPr>
          <a:xfrm>
            <a:off x="793790" y="2178487"/>
            <a:ext cx="7556421" cy="22860"/>
          </a:xfrm>
          <a:prstGeom prst="rect">
            <a:avLst/>
          </a:prstGeom>
          <a:solidFill>
            <a:srgbClr val="626C3B"/>
          </a:solidFill>
          <a:ln/>
        </p:spPr>
      </p:sp>
      <p:sp>
        <p:nvSpPr>
          <p:cNvPr id="6" name="Text 3"/>
          <p:cNvSpPr/>
          <p:nvPr/>
        </p:nvSpPr>
        <p:spPr>
          <a:xfrm>
            <a:off x="838854" y="2232780"/>
            <a:ext cx="2888099" cy="265747"/>
          </a:xfrm>
          <a:prstGeom prst="rect">
            <a:avLst/>
          </a:prstGeom>
          <a:noFill/>
          <a:ln/>
        </p:spPr>
        <p:txBody>
          <a:bodyPr wrap="none" lIns="0" tIns="0" rIns="0" bIns="0" rtlCol="0" anchor="t"/>
          <a:lstStyle/>
          <a:p>
            <a:pPr marL="0" indent="0" algn="l">
              <a:lnSpc>
                <a:spcPts val="2050"/>
              </a:lnSpc>
              <a:buNone/>
            </a:pPr>
            <a:r>
              <a:rPr lang="en-US" sz="2400" b="1" dirty="0">
                <a:solidFill>
                  <a:srgbClr val="403011"/>
                </a:solidFill>
                <a:latin typeface="Times New Roman" panose="02020603050405020304" pitchFamily="18" charset="0"/>
                <a:ea typeface="Brygada 1918 Semi Bold" pitchFamily="34" charset="-122"/>
                <a:cs typeface="Times New Roman" panose="02020603050405020304" pitchFamily="18" charset="0"/>
              </a:rPr>
              <a:t>Recognition &amp; Sequestration</a:t>
            </a:r>
            <a:endParaRPr lang="en-US" sz="2400" b="1" dirty="0">
              <a:latin typeface="Times New Roman" panose="02020603050405020304" pitchFamily="18" charset="0"/>
              <a:cs typeface="Times New Roman" panose="02020603050405020304" pitchFamily="18" charset="0"/>
            </a:endParaRPr>
          </a:p>
        </p:txBody>
      </p:sp>
      <p:sp>
        <p:nvSpPr>
          <p:cNvPr id="7" name="Text 4"/>
          <p:cNvSpPr/>
          <p:nvPr/>
        </p:nvSpPr>
        <p:spPr>
          <a:xfrm>
            <a:off x="793790" y="2651403"/>
            <a:ext cx="7556421" cy="462200"/>
          </a:xfrm>
          <a:prstGeom prst="rect">
            <a:avLst/>
          </a:prstGeom>
          <a:noFill/>
          <a:ln/>
        </p:spPr>
        <p:txBody>
          <a:bodyPr wrap="none" lIns="0" tIns="0" rIns="0" bIns="0" rtlCol="0" anchor="t"/>
          <a:lstStyle/>
          <a:p>
            <a:pPr marL="0" indent="0" algn="l">
              <a:lnSpc>
                <a:spcPts val="1850"/>
              </a:lnSpc>
              <a:buNone/>
            </a:pPr>
            <a:r>
              <a:rPr lang="en-US" sz="2400" dirty="0">
                <a:solidFill>
                  <a:srgbClr val="403011"/>
                </a:solidFill>
                <a:latin typeface="Times New Roman" panose="02020603050405020304" pitchFamily="18" charset="0"/>
                <a:ea typeface="Brygada 1918" pitchFamily="34" charset="-122"/>
                <a:cs typeface="Times New Roman" panose="02020603050405020304" pitchFamily="18" charset="0"/>
              </a:rPr>
              <a:t>Damaged proteins and organelles are identified and encapsulated</a:t>
            </a:r>
            <a:endParaRPr lang="en-US" sz="2400" dirty="0">
              <a:latin typeface="Times New Roman" panose="02020603050405020304" pitchFamily="18" charset="0"/>
              <a:cs typeface="Times New Roman" panose="02020603050405020304" pitchFamily="18" charset="0"/>
            </a:endParaRPr>
          </a:p>
        </p:txBody>
      </p:sp>
      <p:sp>
        <p:nvSpPr>
          <p:cNvPr id="8" name="Text 5"/>
          <p:cNvSpPr/>
          <p:nvPr/>
        </p:nvSpPr>
        <p:spPr>
          <a:xfrm>
            <a:off x="793790" y="3144560"/>
            <a:ext cx="340162" cy="212646"/>
          </a:xfrm>
          <a:prstGeom prst="rect">
            <a:avLst/>
          </a:prstGeom>
          <a:noFill/>
          <a:ln/>
        </p:spPr>
        <p:txBody>
          <a:bodyPr wrap="none" lIns="0" tIns="0" rIns="0" bIns="0" rtlCol="0" anchor="t"/>
          <a:lstStyle/>
          <a:p>
            <a:pPr marL="0" indent="0" algn="l">
              <a:lnSpc>
                <a:spcPts val="1850"/>
              </a:lnSpc>
              <a:buNone/>
            </a:pPr>
            <a:r>
              <a:rPr lang="en-US" sz="1300" dirty="0">
                <a:solidFill>
                  <a:srgbClr val="403011"/>
                </a:solidFill>
                <a:latin typeface="Brygada 1918 Light" pitchFamily="34" charset="0"/>
                <a:ea typeface="Brygada 1918 Light" pitchFamily="34" charset="-122"/>
                <a:cs typeface="Brygada 1918 Light" pitchFamily="34" charset="-120"/>
              </a:rPr>
              <a:t>02</a:t>
            </a:r>
            <a:endParaRPr lang="en-US" sz="1300" dirty="0"/>
          </a:p>
        </p:txBody>
      </p:sp>
      <p:sp>
        <p:nvSpPr>
          <p:cNvPr id="9" name="Shape 6"/>
          <p:cNvSpPr/>
          <p:nvPr/>
        </p:nvSpPr>
        <p:spPr>
          <a:xfrm>
            <a:off x="793790" y="3410783"/>
            <a:ext cx="7556421" cy="22860"/>
          </a:xfrm>
          <a:prstGeom prst="rect">
            <a:avLst/>
          </a:prstGeom>
          <a:solidFill>
            <a:srgbClr val="83792E"/>
          </a:solidFill>
          <a:ln/>
        </p:spPr>
      </p:sp>
      <p:sp>
        <p:nvSpPr>
          <p:cNvPr id="10" name="Text 7"/>
          <p:cNvSpPr/>
          <p:nvPr/>
        </p:nvSpPr>
        <p:spPr>
          <a:xfrm>
            <a:off x="793790" y="3541514"/>
            <a:ext cx="2978229" cy="265747"/>
          </a:xfrm>
          <a:prstGeom prst="rect">
            <a:avLst/>
          </a:prstGeom>
          <a:noFill/>
          <a:ln/>
        </p:spPr>
        <p:txBody>
          <a:bodyPr wrap="none" lIns="0" tIns="0" rIns="0" bIns="0" rtlCol="0" anchor="t"/>
          <a:lstStyle/>
          <a:p>
            <a:pPr marL="0" indent="0" algn="l">
              <a:lnSpc>
                <a:spcPts val="2050"/>
              </a:lnSpc>
              <a:buNone/>
            </a:pPr>
            <a:r>
              <a:rPr lang="en-US" sz="2400" b="1" dirty="0">
                <a:solidFill>
                  <a:srgbClr val="403011"/>
                </a:solidFill>
                <a:latin typeface="Times New Roman" panose="02020603050405020304" pitchFamily="18" charset="0"/>
                <a:ea typeface="Brygada 1918 Semi Bold" pitchFamily="34" charset="-122"/>
                <a:cs typeface="Times New Roman" panose="02020603050405020304" pitchFamily="18" charset="0"/>
              </a:rPr>
              <a:t>Formation of Autophagosome</a:t>
            </a:r>
            <a:endParaRPr lang="en-US" sz="2400" b="1" dirty="0">
              <a:latin typeface="Times New Roman" panose="02020603050405020304" pitchFamily="18" charset="0"/>
              <a:cs typeface="Times New Roman" panose="02020603050405020304" pitchFamily="18" charset="0"/>
            </a:endParaRPr>
          </a:p>
        </p:txBody>
      </p:sp>
      <p:sp>
        <p:nvSpPr>
          <p:cNvPr id="11" name="Text 8"/>
          <p:cNvSpPr/>
          <p:nvPr/>
        </p:nvSpPr>
        <p:spPr>
          <a:xfrm>
            <a:off x="793790" y="3883700"/>
            <a:ext cx="7556421" cy="488393"/>
          </a:xfrm>
          <a:prstGeom prst="rect">
            <a:avLst/>
          </a:prstGeom>
          <a:noFill/>
          <a:ln/>
        </p:spPr>
        <p:txBody>
          <a:bodyPr wrap="none" lIns="0" tIns="0" rIns="0" bIns="0" rtlCol="0" anchor="t"/>
          <a:lstStyle/>
          <a:p>
            <a:pPr marL="0" indent="0" algn="l">
              <a:lnSpc>
                <a:spcPts val="1850"/>
              </a:lnSpc>
              <a:buNone/>
            </a:pPr>
            <a:r>
              <a:rPr lang="en-US" sz="2400" dirty="0">
                <a:solidFill>
                  <a:srgbClr val="403011"/>
                </a:solidFill>
                <a:latin typeface="Times New Roman" panose="02020603050405020304" pitchFamily="18" charset="0"/>
                <a:ea typeface="Brygada 1918" pitchFamily="34" charset="-122"/>
                <a:cs typeface="Times New Roman" panose="02020603050405020304" pitchFamily="18" charset="0"/>
              </a:rPr>
              <a:t>Double-membrane vesicles engulf cellular debris</a:t>
            </a:r>
            <a:endParaRPr lang="en-US" sz="2400" dirty="0">
              <a:latin typeface="Times New Roman" panose="02020603050405020304" pitchFamily="18" charset="0"/>
              <a:cs typeface="Times New Roman" panose="02020603050405020304" pitchFamily="18" charset="0"/>
            </a:endParaRPr>
          </a:p>
        </p:txBody>
      </p:sp>
      <p:sp>
        <p:nvSpPr>
          <p:cNvPr id="12" name="Text 9"/>
          <p:cNvSpPr/>
          <p:nvPr/>
        </p:nvSpPr>
        <p:spPr>
          <a:xfrm>
            <a:off x="793790" y="4376857"/>
            <a:ext cx="340162" cy="212646"/>
          </a:xfrm>
          <a:prstGeom prst="rect">
            <a:avLst/>
          </a:prstGeom>
          <a:noFill/>
          <a:ln/>
        </p:spPr>
        <p:txBody>
          <a:bodyPr wrap="none" lIns="0" tIns="0" rIns="0" bIns="0" rtlCol="0" anchor="t"/>
          <a:lstStyle/>
          <a:p>
            <a:pPr marL="0" indent="0" algn="l">
              <a:lnSpc>
                <a:spcPts val="1850"/>
              </a:lnSpc>
              <a:buNone/>
            </a:pPr>
            <a:r>
              <a:rPr lang="en-US" sz="1300" dirty="0">
                <a:solidFill>
                  <a:srgbClr val="403011"/>
                </a:solidFill>
                <a:latin typeface="Brygada 1918 Light" pitchFamily="34" charset="0"/>
                <a:ea typeface="Brygada 1918 Light" pitchFamily="34" charset="-122"/>
                <a:cs typeface="Brygada 1918 Light" pitchFamily="34" charset="-120"/>
              </a:rPr>
              <a:t>03</a:t>
            </a:r>
            <a:endParaRPr lang="en-US" sz="1300" dirty="0"/>
          </a:p>
        </p:txBody>
      </p:sp>
      <p:sp>
        <p:nvSpPr>
          <p:cNvPr id="13" name="Shape 10"/>
          <p:cNvSpPr/>
          <p:nvPr/>
        </p:nvSpPr>
        <p:spPr>
          <a:xfrm>
            <a:off x="793790" y="4643080"/>
            <a:ext cx="7556421" cy="22860"/>
          </a:xfrm>
          <a:prstGeom prst="rect">
            <a:avLst/>
          </a:prstGeom>
          <a:solidFill>
            <a:srgbClr val="E8AF3B"/>
          </a:solidFill>
          <a:ln/>
        </p:spPr>
      </p:sp>
      <p:sp>
        <p:nvSpPr>
          <p:cNvPr id="14" name="Text 11"/>
          <p:cNvSpPr/>
          <p:nvPr/>
        </p:nvSpPr>
        <p:spPr>
          <a:xfrm>
            <a:off x="793790" y="4773811"/>
            <a:ext cx="2195870" cy="265747"/>
          </a:xfrm>
          <a:prstGeom prst="rect">
            <a:avLst/>
          </a:prstGeom>
          <a:noFill/>
          <a:ln/>
        </p:spPr>
        <p:txBody>
          <a:bodyPr wrap="none" lIns="0" tIns="0" rIns="0" bIns="0" rtlCol="0" anchor="t"/>
          <a:lstStyle/>
          <a:p>
            <a:pPr marL="0" indent="0" algn="l">
              <a:lnSpc>
                <a:spcPts val="2050"/>
              </a:lnSpc>
              <a:buNone/>
            </a:pPr>
            <a:r>
              <a:rPr lang="en-US" sz="2400" b="1" dirty="0">
                <a:solidFill>
                  <a:srgbClr val="403011"/>
                </a:solidFill>
                <a:latin typeface="Times New Roman" panose="02020603050405020304" pitchFamily="18" charset="0"/>
                <a:ea typeface="Brygada 1918 Semi Bold" pitchFamily="34" charset="-122"/>
                <a:cs typeface="Times New Roman" panose="02020603050405020304" pitchFamily="18" charset="0"/>
              </a:rPr>
              <a:t>Fusion with Lysosome</a:t>
            </a:r>
            <a:endParaRPr lang="en-US" sz="2400" b="1" dirty="0">
              <a:latin typeface="Times New Roman" panose="02020603050405020304" pitchFamily="18" charset="0"/>
              <a:cs typeface="Times New Roman" panose="02020603050405020304" pitchFamily="18" charset="0"/>
            </a:endParaRPr>
          </a:p>
        </p:txBody>
      </p:sp>
      <p:sp>
        <p:nvSpPr>
          <p:cNvPr id="15" name="Text 12"/>
          <p:cNvSpPr/>
          <p:nvPr/>
        </p:nvSpPr>
        <p:spPr>
          <a:xfrm>
            <a:off x="793790" y="5115997"/>
            <a:ext cx="7556421" cy="238125"/>
          </a:xfrm>
          <a:prstGeom prst="rect">
            <a:avLst/>
          </a:prstGeom>
          <a:noFill/>
          <a:ln/>
        </p:spPr>
        <p:txBody>
          <a:bodyPr wrap="none" lIns="0" tIns="0" rIns="0" bIns="0" rtlCol="0" anchor="t"/>
          <a:lstStyle/>
          <a:p>
            <a:pPr marL="0" indent="0" algn="l">
              <a:lnSpc>
                <a:spcPts val="1850"/>
              </a:lnSpc>
              <a:buNone/>
            </a:pPr>
            <a:r>
              <a:rPr lang="en-US" sz="2400" dirty="0">
                <a:solidFill>
                  <a:srgbClr val="403011"/>
                </a:solidFill>
                <a:latin typeface="Times New Roman" panose="02020603050405020304" pitchFamily="18" charset="0"/>
                <a:ea typeface="Brygada 1918" pitchFamily="34" charset="-122"/>
                <a:cs typeface="Times New Roman" panose="02020603050405020304" pitchFamily="18" charset="0"/>
              </a:rPr>
              <a:t>Autophagosome merges with lysosome for degradation</a:t>
            </a:r>
            <a:endParaRPr lang="en-US" sz="2400" dirty="0">
              <a:latin typeface="Times New Roman" panose="02020603050405020304" pitchFamily="18" charset="0"/>
              <a:cs typeface="Times New Roman" panose="02020603050405020304" pitchFamily="18" charset="0"/>
            </a:endParaRPr>
          </a:p>
        </p:txBody>
      </p:sp>
      <p:sp>
        <p:nvSpPr>
          <p:cNvPr id="16" name="Text 13"/>
          <p:cNvSpPr/>
          <p:nvPr/>
        </p:nvSpPr>
        <p:spPr>
          <a:xfrm>
            <a:off x="793790" y="5609153"/>
            <a:ext cx="340162" cy="212646"/>
          </a:xfrm>
          <a:prstGeom prst="rect">
            <a:avLst/>
          </a:prstGeom>
          <a:noFill/>
          <a:ln/>
        </p:spPr>
        <p:txBody>
          <a:bodyPr wrap="none" lIns="0" tIns="0" rIns="0" bIns="0" rtlCol="0" anchor="t"/>
          <a:lstStyle/>
          <a:p>
            <a:pPr marL="0" indent="0" algn="l">
              <a:lnSpc>
                <a:spcPts val="1850"/>
              </a:lnSpc>
              <a:buNone/>
            </a:pPr>
            <a:r>
              <a:rPr lang="en-US" sz="1300" dirty="0">
                <a:solidFill>
                  <a:srgbClr val="403011"/>
                </a:solidFill>
                <a:latin typeface="Brygada 1918 Light" pitchFamily="34" charset="0"/>
                <a:ea typeface="Brygada 1918 Light" pitchFamily="34" charset="-122"/>
                <a:cs typeface="Brygada 1918 Light" pitchFamily="34" charset="-120"/>
              </a:rPr>
              <a:t>04</a:t>
            </a:r>
            <a:endParaRPr lang="en-US" sz="1300" dirty="0"/>
          </a:p>
        </p:txBody>
      </p:sp>
      <p:sp>
        <p:nvSpPr>
          <p:cNvPr id="17" name="Shape 14"/>
          <p:cNvSpPr/>
          <p:nvPr/>
        </p:nvSpPr>
        <p:spPr>
          <a:xfrm>
            <a:off x="793790" y="5875377"/>
            <a:ext cx="7556421" cy="22860"/>
          </a:xfrm>
          <a:prstGeom prst="rect">
            <a:avLst/>
          </a:prstGeom>
          <a:solidFill>
            <a:srgbClr val="CC914D"/>
          </a:solidFill>
          <a:ln/>
        </p:spPr>
      </p:sp>
      <p:sp>
        <p:nvSpPr>
          <p:cNvPr id="18" name="Text 15"/>
          <p:cNvSpPr/>
          <p:nvPr/>
        </p:nvSpPr>
        <p:spPr>
          <a:xfrm>
            <a:off x="793790" y="6006108"/>
            <a:ext cx="3095744" cy="265747"/>
          </a:xfrm>
          <a:prstGeom prst="rect">
            <a:avLst/>
          </a:prstGeom>
          <a:noFill/>
          <a:ln/>
        </p:spPr>
        <p:txBody>
          <a:bodyPr wrap="none" lIns="0" tIns="0" rIns="0" bIns="0" rtlCol="0" anchor="t"/>
          <a:lstStyle/>
          <a:p>
            <a:pPr marL="0" indent="0" algn="l">
              <a:lnSpc>
                <a:spcPts val="2050"/>
              </a:lnSpc>
              <a:buNone/>
            </a:pPr>
            <a:r>
              <a:rPr lang="en-US" sz="2400" b="1" dirty="0">
                <a:solidFill>
                  <a:srgbClr val="403011"/>
                </a:solidFill>
                <a:latin typeface="Times New Roman" panose="02020603050405020304" pitchFamily="18" charset="0"/>
                <a:ea typeface="Brygada 1918 Semi Bold" pitchFamily="34" charset="-122"/>
                <a:cs typeface="Times New Roman" panose="02020603050405020304" pitchFamily="18" charset="0"/>
              </a:rPr>
              <a:t>Recycling &amp; Energy Production</a:t>
            </a:r>
            <a:endParaRPr lang="en-US" sz="2400" b="1" dirty="0">
              <a:latin typeface="Times New Roman" panose="02020603050405020304" pitchFamily="18" charset="0"/>
              <a:cs typeface="Times New Roman" panose="02020603050405020304" pitchFamily="18" charset="0"/>
            </a:endParaRPr>
          </a:p>
        </p:txBody>
      </p:sp>
      <p:sp>
        <p:nvSpPr>
          <p:cNvPr id="19" name="Text 16"/>
          <p:cNvSpPr/>
          <p:nvPr/>
        </p:nvSpPr>
        <p:spPr>
          <a:xfrm>
            <a:off x="793790" y="6348293"/>
            <a:ext cx="7556421" cy="238125"/>
          </a:xfrm>
          <a:prstGeom prst="rect">
            <a:avLst/>
          </a:prstGeom>
          <a:noFill/>
          <a:ln/>
        </p:spPr>
        <p:txBody>
          <a:bodyPr wrap="none" lIns="0" tIns="0" rIns="0" bIns="0" rtlCol="0" anchor="t"/>
          <a:lstStyle/>
          <a:p>
            <a:pPr marL="0" indent="0" algn="l">
              <a:lnSpc>
                <a:spcPts val="1850"/>
              </a:lnSpc>
              <a:buNone/>
            </a:pPr>
            <a:r>
              <a:rPr lang="en-US" sz="2400" dirty="0">
                <a:solidFill>
                  <a:srgbClr val="403011"/>
                </a:solidFill>
                <a:latin typeface="Times New Roman" panose="02020603050405020304" pitchFamily="18" charset="0"/>
                <a:ea typeface="Brygada 1918" pitchFamily="34" charset="-122"/>
                <a:cs typeface="Times New Roman" panose="02020603050405020304" pitchFamily="18" charset="0"/>
              </a:rPr>
              <a:t>Breakdown products converted to amino acids and fatty acids for reuse</a:t>
            </a:r>
            <a:endParaRPr lang="en-US" sz="2400" dirty="0">
              <a:latin typeface="Times New Roman" panose="02020603050405020304" pitchFamily="18" charset="0"/>
              <a:cs typeface="Times New Roman" panose="02020603050405020304" pitchFamily="18" charset="0"/>
            </a:endParaRPr>
          </a:p>
        </p:txBody>
      </p:sp>
      <p:sp>
        <p:nvSpPr>
          <p:cNvPr id="20" name="Text 17"/>
          <p:cNvSpPr/>
          <p:nvPr/>
        </p:nvSpPr>
        <p:spPr>
          <a:xfrm>
            <a:off x="793789" y="6857405"/>
            <a:ext cx="9197703" cy="1249532"/>
          </a:xfrm>
          <a:prstGeom prst="rect">
            <a:avLst/>
          </a:prstGeom>
          <a:noFill/>
          <a:ln/>
        </p:spPr>
        <p:txBody>
          <a:bodyPr wrap="square" lIns="0" tIns="0" rIns="0" bIns="0" rtlCol="0" anchor="t"/>
          <a:lstStyle/>
          <a:p>
            <a:pPr marL="0" indent="0" algn="l">
              <a:lnSpc>
                <a:spcPts val="1850"/>
              </a:lnSpc>
              <a:buNone/>
            </a:pPr>
            <a:endParaRPr 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3" name="Text 0"/>
          <p:cNvSpPr/>
          <p:nvPr/>
        </p:nvSpPr>
        <p:spPr>
          <a:xfrm>
            <a:off x="11574965" y="691375"/>
            <a:ext cx="3055435" cy="1672683"/>
          </a:xfrm>
          <a:prstGeom prst="rect">
            <a:avLst/>
          </a:prstGeom>
          <a:noFill/>
          <a:ln/>
        </p:spPr>
        <p:txBody>
          <a:bodyPr wrap="square" lIns="0" tIns="0" rIns="0" bIns="0" rtlCol="0" anchor="t"/>
          <a:lstStyle/>
          <a:p>
            <a:pPr marL="0" indent="0" algn="l">
              <a:lnSpc>
                <a:spcPts val="5550"/>
              </a:lnSpc>
              <a:buNone/>
            </a:pPr>
            <a:r>
              <a:rPr lang="en-US" sz="2400" b="1" dirty="0">
                <a:solidFill>
                  <a:srgbClr val="403011"/>
                </a:solidFill>
                <a:latin typeface="Times New Roman" panose="02020603050405020304" pitchFamily="18" charset="0"/>
                <a:ea typeface="Brygada 1918 Semi Bold" pitchFamily="34" charset="-122"/>
                <a:cs typeface="Times New Roman" panose="02020603050405020304" pitchFamily="18" charset="0"/>
              </a:rPr>
              <a:t>Autophagy Pathway in Cardiomyocytes</a:t>
            </a:r>
            <a:endParaRPr lang="en-US" sz="2400" b="1" dirty="0">
              <a:latin typeface="Times New Roman" panose="02020603050405020304" pitchFamily="18" charset="0"/>
              <a:cs typeface="Times New Roman" panose="02020603050405020304" pitchFamily="18" charset="0"/>
            </a:endParaRPr>
          </a:p>
        </p:txBody>
      </p:sp>
      <p:sp>
        <p:nvSpPr>
          <p:cNvPr id="4" name="Text 1"/>
          <p:cNvSpPr/>
          <p:nvPr/>
        </p:nvSpPr>
        <p:spPr>
          <a:xfrm>
            <a:off x="11363093" y="2364059"/>
            <a:ext cx="3055435" cy="5742878"/>
          </a:xfrm>
          <a:prstGeom prst="rect">
            <a:avLst/>
          </a:prstGeom>
          <a:noFill/>
          <a:ln/>
        </p:spPr>
        <p:txBody>
          <a:bodyPr wrap="square" lIns="0" tIns="0" rIns="0" bIns="0" rtlCol="0" anchor="t"/>
          <a:lstStyle/>
          <a:p>
            <a:pPr marL="0" indent="0" algn="l">
              <a:lnSpc>
                <a:spcPts val="2850"/>
              </a:lnSpc>
              <a:buNone/>
            </a:pPr>
            <a:r>
              <a:rPr lang="en-US" sz="2400" dirty="0">
                <a:solidFill>
                  <a:srgbClr val="403011"/>
                </a:solidFill>
                <a:latin typeface="Times New Roman" panose="02020603050405020304" pitchFamily="18" charset="0"/>
                <a:ea typeface="Brygada 1918" pitchFamily="34" charset="-122"/>
                <a:cs typeface="Times New Roman" panose="02020603050405020304" pitchFamily="18" charset="0"/>
              </a:rPr>
              <a:t>The autophagic cascade in cardiac cells involves initiation, elongation, and completion phases, with specific molecular markers including LC3-II conversion and p62 degradation that serve as indicators of autophagic flux.</a:t>
            </a:r>
            <a:endParaRPr lang="en-US" sz="24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168182" y="122663"/>
            <a:ext cx="11116851" cy="7984274"/>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89" y="774859"/>
            <a:ext cx="12933361" cy="708779"/>
          </a:xfrm>
          <a:prstGeom prst="rect">
            <a:avLst/>
          </a:prstGeom>
          <a:noFill/>
          <a:ln/>
        </p:spPr>
        <p:txBody>
          <a:bodyPr wrap="none" lIns="0" tIns="0" rIns="0" bIns="0" rtlCol="0" anchor="t"/>
          <a:lstStyle/>
          <a:p>
            <a:pPr marL="0" indent="0" algn="l">
              <a:lnSpc>
                <a:spcPts val="5550"/>
              </a:lnSpc>
              <a:buNone/>
            </a:pPr>
            <a:r>
              <a:rPr lang="en-US" sz="4400" b="1" dirty="0">
                <a:solidFill>
                  <a:srgbClr val="403011"/>
                </a:solidFill>
                <a:latin typeface="Times New Roman" panose="02020603050405020304" pitchFamily="18" charset="0"/>
                <a:ea typeface="Brygada 1918 Semi Bold" pitchFamily="34" charset="-122"/>
                <a:cs typeface="Times New Roman" panose="02020603050405020304" pitchFamily="18" charset="0"/>
              </a:rPr>
              <a:t>Autophagy: A Protective Response to Ischemia</a:t>
            </a:r>
            <a:endParaRPr lang="en-US" sz="4400" b="1" dirty="0">
              <a:latin typeface="Times New Roman" panose="02020603050405020304" pitchFamily="18" charset="0"/>
              <a:cs typeface="Times New Roman" panose="02020603050405020304" pitchFamily="18" charset="0"/>
            </a:endParaRPr>
          </a:p>
        </p:txBody>
      </p:sp>
      <p:sp>
        <p:nvSpPr>
          <p:cNvPr id="3" name="Text 1"/>
          <p:cNvSpPr/>
          <p:nvPr/>
        </p:nvSpPr>
        <p:spPr>
          <a:xfrm>
            <a:off x="793790" y="2388275"/>
            <a:ext cx="3885009" cy="425291"/>
          </a:xfrm>
          <a:prstGeom prst="rect">
            <a:avLst/>
          </a:prstGeom>
          <a:noFill/>
          <a:ln/>
        </p:spPr>
        <p:txBody>
          <a:bodyPr wrap="none" lIns="0" tIns="0" rIns="0" bIns="0" rtlCol="0" anchor="t"/>
          <a:lstStyle/>
          <a:p>
            <a:pPr marL="0" indent="0" algn="l">
              <a:lnSpc>
                <a:spcPts val="3300"/>
              </a:lnSpc>
              <a:buNone/>
            </a:pPr>
            <a:r>
              <a:rPr lang="en-US" sz="2400" b="1" dirty="0">
                <a:solidFill>
                  <a:srgbClr val="403011"/>
                </a:solidFill>
                <a:latin typeface="Times New Roman" panose="02020603050405020304" pitchFamily="18" charset="0"/>
                <a:ea typeface="Brygada 1918 Semi Bold" pitchFamily="34" charset="-122"/>
                <a:cs typeface="Times New Roman" panose="02020603050405020304" pitchFamily="18" charset="0"/>
              </a:rPr>
              <a:t>Cardioprotective Effects</a:t>
            </a:r>
            <a:endParaRPr lang="en-US" sz="2400" b="1" dirty="0">
              <a:latin typeface="Times New Roman" panose="02020603050405020304" pitchFamily="18" charset="0"/>
              <a:cs typeface="Times New Roman" panose="02020603050405020304" pitchFamily="18" charset="0"/>
            </a:endParaRPr>
          </a:p>
        </p:txBody>
      </p:sp>
      <p:sp>
        <p:nvSpPr>
          <p:cNvPr id="4" name="Text 2"/>
          <p:cNvSpPr/>
          <p:nvPr/>
        </p:nvSpPr>
        <p:spPr>
          <a:xfrm>
            <a:off x="793790" y="3040380"/>
            <a:ext cx="8138337" cy="2660570"/>
          </a:xfrm>
          <a:prstGeom prst="rect">
            <a:avLst/>
          </a:prstGeom>
          <a:noFill/>
          <a:ln/>
        </p:spPr>
        <p:txBody>
          <a:bodyPr wrap="square" lIns="0" tIns="0" rIns="0" bIns="0" rtlCol="0" anchor="t"/>
          <a:lstStyle/>
          <a:p>
            <a:pPr marL="342900" indent="-342900" algn="l">
              <a:lnSpc>
                <a:spcPts val="2850"/>
              </a:lnSpc>
              <a:buSzPct val="100000"/>
              <a:buChar char="•"/>
            </a:pPr>
            <a:r>
              <a:rPr lang="en-US" sz="2400" dirty="0">
                <a:solidFill>
                  <a:srgbClr val="403011"/>
                </a:solidFill>
                <a:latin typeface="Times New Roman" panose="02020603050405020304" pitchFamily="18" charset="0"/>
                <a:ea typeface="Brygada 1918" pitchFamily="34" charset="-122"/>
                <a:cs typeface="Times New Roman" panose="02020603050405020304" pitchFamily="18" charset="0"/>
              </a:rPr>
              <a:t>Protection against ischemic injury through removal of damaged components</a:t>
            </a:r>
            <a:endParaRPr lang="en-US" sz="2400" dirty="0">
              <a:latin typeface="Times New Roman" panose="02020603050405020304" pitchFamily="18" charset="0"/>
              <a:cs typeface="Times New Roman" panose="02020603050405020304" pitchFamily="18" charset="0"/>
            </a:endParaRPr>
          </a:p>
          <a:p>
            <a:pPr marL="342900" indent="-342900" algn="l">
              <a:lnSpc>
                <a:spcPts val="2850"/>
              </a:lnSpc>
              <a:buSzPct val="100000"/>
              <a:buChar char="•"/>
            </a:pPr>
            <a:r>
              <a:rPr lang="en-US" sz="2400" dirty="0">
                <a:solidFill>
                  <a:srgbClr val="403011"/>
                </a:solidFill>
                <a:latin typeface="Times New Roman" panose="02020603050405020304" pitchFamily="18" charset="0"/>
                <a:ea typeface="Brygada 1918" pitchFamily="34" charset="-122"/>
                <a:cs typeface="Times New Roman" panose="02020603050405020304" pitchFamily="18" charset="0"/>
              </a:rPr>
              <a:t>Alleviation of ischemia/reperfusion injury through cellular cleanup</a:t>
            </a:r>
            <a:endParaRPr lang="en-US" sz="2400" dirty="0">
              <a:latin typeface="Times New Roman" panose="02020603050405020304" pitchFamily="18" charset="0"/>
              <a:cs typeface="Times New Roman" panose="02020603050405020304" pitchFamily="18" charset="0"/>
            </a:endParaRPr>
          </a:p>
          <a:p>
            <a:pPr marL="342900" indent="-342900" algn="l">
              <a:lnSpc>
                <a:spcPts val="2850"/>
              </a:lnSpc>
              <a:buSzPct val="100000"/>
              <a:buChar char="•"/>
            </a:pPr>
            <a:r>
              <a:rPr lang="en-US" sz="2400" dirty="0">
                <a:solidFill>
                  <a:srgbClr val="403011"/>
                </a:solidFill>
                <a:latin typeface="Times New Roman" panose="02020603050405020304" pitchFamily="18" charset="0"/>
                <a:ea typeface="Brygada 1918" pitchFamily="34" charset="-122"/>
                <a:cs typeface="Times New Roman" panose="02020603050405020304" pitchFamily="18" charset="0"/>
              </a:rPr>
              <a:t>Inflammatory suppression reducing secondary damage</a:t>
            </a:r>
            <a:endParaRPr lang="en-US" sz="2400" dirty="0">
              <a:latin typeface="Times New Roman" panose="02020603050405020304" pitchFamily="18" charset="0"/>
              <a:cs typeface="Times New Roman" panose="02020603050405020304" pitchFamily="18" charset="0"/>
            </a:endParaRPr>
          </a:p>
          <a:p>
            <a:pPr marL="342900" indent="-342900" algn="l">
              <a:lnSpc>
                <a:spcPts val="2850"/>
              </a:lnSpc>
              <a:buSzPct val="100000"/>
              <a:buChar char="•"/>
            </a:pPr>
            <a:r>
              <a:rPr lang="en-US" sz="2400" dirty="0">
                <a:solidFill>
                  <a:srgbClr val="403011"/>
                </a:solidFill>
                <a:latin typeface="Times New Roman" panose="02020603050405020304" pitchFamily="18" charset="0"/>
                <a:ea typeface="Brygada 1918" pitchFamily="34" charset="-122"/>
                <a:cs typeface="Times New Roman" panose="02020603050405020304" pitchFamily="18" charset="0"/>
              </a:rPr>
              <a:t>Maintenance of energy homeostasis during stress</a:t>
            </a:r>
            <a:endParaRPr lang="en-US" sz="2400" dirty="0">
              <a:latin typeface="Times New Roman" panose="02020603050405020304" pitchFamily="18" charset="0"/>
              <a:cs typeface="Times New Roman" panose="02020603050405020304" pitchFamily="18" charset="0"/>
            </a:endParaRPr>
          </a:p>
        </p:txBody>
      </p:sp>
      <p:pic>
        <p:nvPicPr>
          <p:cNvPr id="5" name="Image 0" descr="preencoded.png"/>
          <p:cNvPicPr>
            <a:picLocks noChangeAspect="1"/>
          </p:cNvPicPr>
          <p:nvPr/>
        </p:nvPicPr>
        <p:blipFill>
          <a:blip r:embed="rId3"/>
          <a:stretch>
            <a:fillRect/>
          </a:stretch>
        </p:blipFill>
        <p:spPr>
          <a:xfrm>
            <a:off x="9478537" y="2078950"/>
            <a:ext cx="4365693" cy="3731539"/>
          </a:xfrm>
          <a:prstGeom prst="rect">
            <a:avLst/>
          </a:prstGeom>
        </p:spPr>
      </p:pic>
      <p:sp>
        <p:nvSpPr>
          <p:cNvPr id="6" name="Shape 3"/>
          <p:cNvSpPr/>
          <p:nvPr/>
        </p:nvSpPr>
        <p:spPr>
          <a:xfrm>
            <a:off x="793790" y="6127909"/>
            <a:ext cx="13042821" cy="1326713"/>
          </a:xfrm>
          <a:prstGeom prst="roundRect">
            <a:avLst>
              <a:gd name="adj" fmla="val 25645"/>
            </a:avLst>
          </a:prstGeom>
          <a:solidFill>
            <a:srgbClr val="FCF2B5"/>
          </a:solidFill>
          <a:ln/>
        </p:spPr>
      </p:sp>
      <p:pic>
        <p:nvPicPr>
          <p:cNvPr id="7" name="Image 1" descr="preencoded.png"/>
          <p:cNvPicPr>
            <a:picLocks noChangeAspect="1"/>
          </p:cNvPicPr>
          <p:nvPr/>
        </p:nvPicPr>
        <p:blipFill>
          <a:blip r:embed="rId4"/>
          <a:stretch>
            <a:fillRect/>
          </a:stretch>
        </p:blipFill>
        <p:spPr>
          <a:xfrm>
            <a:off x="1020604" y="6464379"/>
            <a:ext cx="283488" cy="226814"/>
          </a:xfrm>
          <a:prstGeom prst="rect">
            <a:avLst/>
          </a:prstGeom>
        </p:spPr>
      </p:pic>
      <p:sp>
        <p:nvSpPr>
          <p:cNvPr id="8" name="Text 4"/>
          <p:cNvSpPr/>
          <p:nvPr/>
        </p:nvSpPr>
        <p:spPr>
          <a:xfrm>
            <a:off x="1530906" y="6411397"/>
            <a:ext cx="12078891" cy="725805"/>
          </a:xfrm>
          <a:prstGeom prst="rect">
            <a:avLst/>
          </a:prstGeom>
          <a:noFill/>
          <a:ln/>
        </p:spPr>
        <p:txBody>
          <a:bodyPr wrap="square" lIns="0" tIns="0" rIns="0" bIns="0" rtlCol="0" anchor="t"/>
          <a:lstStyle/>
          <a:p>
            <a:pPr marL="0" indent="0" algn="l">
              <a:lnSpc>
                <a:spcPts val="2850"/>
              </a:lnSpc>
              <a:buNone/>
            </a:pPr>
            <a:r>
              <a:rPr lang="en-US" sz="2400" dirty="0">
                <a:solidFill>
                  <a:srgbClr val="000000"/>
                </a:solidFill>
                <a:latin typeface="Times New Roman" panose="02020603050405020304" pitchFamily="18" charset="0"/>
                <a:ea typeface="Brygada 1918" pitchFamily="34" charset="-122"/>
                <a:cs typeface="Times New Roman" panose="02020603050405020304" pitchFamily="18" charset="0"/>
              </a:rPr>
              <a:t>However, excessive autophagy activation may produce detrimental effects during reperfusion and other stress conditions, highlighting the controversial nature of autophagy in cardiac ischemia.</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63310" y="701993"/>
            <a:ext cx="13042821" cy="1417558"/>
          </a:xfrm>
          <a:prstGeom prst="rect">
            <a:avLst/>
          </a:prstGeom>
          <a:noFill/>
          <a:ln/>
        </p:spPr>
        <p:txBody>
          <a:bodyPr wrap="square" lIns="0" tIns="0" rIns="0" bIns="0" rtlCol="0" anchor="t"/>
          <a:lstStyle/>
          <a:p>
            <a:pPr marL="0" indent="0" algn="l">
              <a:lnSpc>
                <a:spcPts val="5550"/>
              </a:lnSpc>
              <a:buNone/>
            </a:pPr>
            <a:r>
              <a:rPr lang="en-US" sz="4450" b="1" dirty="0">
                <a:solidFill>
                  <a:srgbClr val="403011"/>
                </a:solidFill>
                <a:latin typeface="Times New Roman" panose="02020603050405020304" pitchFamily="18" charset="0"/>
                <a:ea typeface="Brygada 1918 Semi Bold" pitchFamily="34" charset="-122"/>
                <a:cs typeface="Times New Roman" panose="02020603050405020304" pitchFamily="18" charset="0"/>
              </a:rPr>
              <a:t>Beneficial Effects of Autophagy in Ischemic Injury</a:t>
            </a:r>
            <a:endParaRPr lang="en-US" sz="4450" b="1" dirty="0">
              <a:latin typeface="Times New Roman" panose="02020603050405020304" pitchFamily="18" charset="0"/>
              <a:cs typeface="Times New Roman" panose="02020603050405020304" pitchFamily="18" charset="0"/>
            </a:endParaRPr>
          </a:p>
        </p:txBody>
      </p:sp>
      <p:sp>
        <p:nvSpPr>
          <p:cNvPr id="3" name="Shape 1"/>
          <p:cNvSpPr/>
          <p:nvPr/>
        </p:nvSpPr>
        <p:spPr>
          <a:xfrm>
            <a:off x="793790" y="2119551"/>
            <a:ext cx="4196358" cy="5541337"/>
          </a:xfrm>
          <a:prstGeom prst="roundRect">
            <a:avLst>
              <a:gd name="adj" fmla="val 4137"/>
            </a:avLst>
          </a:prstGeom>
          <a:solidFill>
            <a:srgbClr val="F6EBD4"/>
          </a:solidFill>
          <a:ln w="30480">
            <a:solidFill>
              <a:srgbClr val="626C3B"/>
            </a:solidFill>
            <a:prstDash val="solid"/>
          </a:ln>
        </p:spPr>
      </p:sp>
      <p:sp>
        <p:nvSpPr>
          <p:cNvPr id="4" name="Shape 2"/>
          <p:cNvSpPr/>
          <p:nvPr/>
        </p:nvSpPr>
        <p:spPr>
          <a:xfrm>
            <a:off x="763310" y="3281958"/>
            <a:ext cx="121920" cy="3536752"/>
          </a:xfrm>
          <a:prstGeom prst="roundRect">
            <a:avLst>
              <a:gd name="adj" fmla="val 279070"/>
            </a:avLst>
          </a:prstGeom>
          <a:solidFill>
            <a:srgbClr val="626C3B"/>
          </a:solidFill>
          <a:ln/>
        </p:spPr>
      </p:sp>
      <p:sp>
        <p:nvSpPr>
          <p:cNvPr id="5" name="Text 3"/>
          <p:cNvSpPr/>
          <p:nvPr/>
        </p:nvSpPr>
        <p:spPr>
          <a:xfrm>
            <a:off x="1096804" y="2543115"/>
            <a:ext cx="3590330" cy="708660"/>
          </a:xfrm>
          <a:prstGeom prst="rect">
            <a:avLst/>
          </a:prstGeom>
          <a:noFill/>
          <a:ln/>
        </p:spPr>
        <p:txBody>
          <a:bodyPr wrap="square" lIns="0" tIns="0" rIns="0" bIns="0" rtlCol="0" anchor="t"/>
          <a:lstStyle/>
          <a:p>
            <a:pPr marL="0" indent="0" algn="l">
              <a:lnSpc>
                <a:spcPts val="2750"/>
              </a:lnSpc>
              <a:buNone/>
            </a:pPr>
            <a:r>
              <a:rPr lang="en-US" sz="2400" b="1" dirty="0">
                <a:solidFill>
                  <a:srgbClr val="403011"/>
                </a:solidFill>
                <a:latin typeface="Times New Roman" panose="02020603050405020304" pitchFamily="18" charset="0"/>
                <a:ea typeface="Brygada 1918 Semi Bold" pitchFamily="34" charset="-122"/>
                <a:cs typeface="Times New Roman" panose="02020603050405020304" pitchFamily="18" charset="0"/>
              </a:rPr>
              <a:t>Cellular Homeostasis Maintenance</a:t>
            </a:r>
            <a:endParaRPr lang="en-US" sz="2400" b="1" dirty="0">
              <a:latin typeface="Times New Roman" panose="02020603050405020304" pitchFamily="18" charset="0"/>
              <a:cs typeface="Times New Roman" panose="02020603050405020304" pitchFamily="18" charset="0"/>
            </a:endParaRPr>
          </a:p>
        </p:txBody>
      </p:sp>
      <p:sp>
        <p:nvSpPr>
          <p:cNvPr id="6" name="Text 4"/>
          <p:cNvSpPr/>
          <p:nvPr/>
        </p:nvSpPr>
        <p:spPr>
          <a:xfrm>
            <a:off x="1142524" y="3675340"/>
            <a:ext cx="3590330" cy="2886076"/>
          </a:xfrm>
          <a:prstGeom prst="rect">
            <a:avLst/>
          </a:prstGeom>
          <a:noFill/>
          <a:ln/>
        </p:spPr>
        <p:txBody>
          <a:bodyPr wrap="square" lIns="0" tIns="0" rIns="0" bIns="0" rtlCol="0" anchor="t"/>
          <a:lstStyle/>
          <a:p>
            <a:pPr marL="0" indent="0" algn="just">
              <a:lnSpc>
                <a:spcPts val="2850"/>
              </a:lnSpc>
              <a:buNone/>
            </a:pPr>
            <a:r>
              <a:rPr lang="en-US" sz="2400" dirty="0">
                <a:solidFill>
                  <a:srgbClr val="403011"/>
                </a:solidFill>
                <a:latin typeface="Times New Roman" panose="02020603050405020304" pitchFamily="18" charset="0"/>
                <a:ea typeface="Brygada 1918" pitchFamily="34" charset="-122"/>
                <a:cs typeface="Times New Roman" panose="02020603050405020304" pitchFamily="18" charset="0"/>
              </a:rPr>
              <a:t>Continuous degradation of long-lived proteins and damaged organelles prevents cytotoxic aggregate accumulation, preserving cellular function during stress.</a:t>
            </a:r>
            <a:endParaRPr lang="en-US" sz="2400" dirty="0">
              <a:latin typeface="Times New Roman" panose="02020603050405020304" pitchFamily="18" charset="0"/>
              <a:cs typeface="Times New Roman" panose="02020603050405020304" pitchFamily="18" charset="0"/>
            </a:endParaRPr>
          </a:p>
        </p:txBody>
      </p:sp>
      <p:sp>
        <p:nvSpPr>
          <p:cNvPr id="7" name="Shape 5"/>
          <p:cNvSpPr/>
          <p:nvPr/>
        </p:nvSpPr>
        <p:spPr>
          <a:xfrm>
            <a:off x="5216962" y="2252546"/>
            <a:ext cx="4196358" cy="5408342"/>
          </a:xfrm>
          <a:prstGeom prst="roundRect">
            <a:avLst>
              <a:gd name="adj" fmla="val 4137"/>
            </a:avLst>
          </a:prstGeom>
          <a:solidFill>
            <a:srgbClr val="F6EBD4"/>
          </a:solidFill>
          <a:ln w="30480">
            <a:solidFill>
              <a:srgbClr val="83792E"/>
            </a:solidFill>
            <a:prstDash val="solid"/>
          </a:ln>
        </p:spPr>
      </p:sp>
      <p:sp>
        <p:nvSpPr>
          <p:cNvPr id="8" name="Shape 6"/>
          <p:cNvSpPr/>
          <p:nvPr/>
        </p:nvSpPr>
        <p:spPr>
          <a:xfrm>
            <a:off x="5186482" y="3281958"/>
            <a:ext cx="121920" cy="3536752"/>
          </a:xfrm>
          <a:prstGeom prst="roundRect">
            <a:avLst>
              <a:gd name="adj" fmla="val 279070"/>
            </a:avLst>
          </a:prstGeom>
          <a:solidFill>
            <a:srgbClr val="83792E"/>
          </a:solidFill>
          <a:ln/>
        </p:spPr>
      </p:sp>
      <p:sp>
        <p:nvSpPr>
          <p:cNvPr id="9" name="Text 7"/>
          <p:cNvSpPr/>
          <p:nvPr/>
        </p:nvSpPr>
        <p:spPr>
          <a:xfrm>
            <a:off x="5535215" y="2677860"/>
            <a:ext cx="3590330" cy="708660"/>
          </a:xfrm>
          <a:prstGeom prst="rect">
            <a:avLst/>
          </a:prstGeom>
          <a:noFill/>
          <a:ln/>
        </p:spPr>
        <p:txBody>
          <a:bodyPr wrap="square" lIns="0" tIns="0" rIns="0" bIns="0" rtlCol="0" anchor="t"/>
          <a:lstStyle/>
          <a:p>
            <a:pPr marL="0" indent="0" algn="l">
              <a:lnSpc>
                <a:spcPts val="2750"/>
              </a:lnSpc>
              <a:buNone/>
            </a:pPr>
            <a:r>
              <a:rPr lang="en-US" sz="2200" b="1" dirty="0">
                <a:solidFill>
                  <a:srgbClr val="403011"/>
                </a:solidFill>
                <a:latin typeface="Times New Roman" panose="02020603050405020304" pitchFamily="18" charset="0"/>
                <a:ea typeface="Brygada 1918 Semi Bold" pitchFamily="34" charset="-122"/>
                <a:cs typeface="Times New Roman" panose="02020603050405020304" pitchFamily="18" charset="0"/>
              </a:rPr>
              <a:t>Adaptive Response to Ischemia</a:t>
            </a:r>
            <a:endParaRPr lang="en-US" sz="2200" b="1" dirty="0">
              <a:latin typeface="Times New Roman" panose="02020603050405020304" pitchFamily="18" charset="0"/>
              <a:cs typeface="Times New Roman" panose="02020603050405020304" pitchFamily="18" charset="0"/>
            </a:endParaRPr>
          </a:p>
        </p:txBody>
      </p:sp>
      <p:sp>
        <p:nvSpPr>
          <p:cNvPr id="10" name="Text 8"/>
          <p:cNvSpPr/>
          <p:nvPr/>
        </p:nvSpPr>
        <p:spPr>
          <a:xfrm>
            <a:off x="5565696" y="3675340"/>
            <a:ext cx="3590330" cy="2413226"/>
          </a:xfrm>
          <a:prstGeom prst="rect">
            <a:avLst/>
          </a:prstGeom>
          <a:noFill/>
          <a:ln/>
        </p:spPr>
        <p:txBody>
          <a:bodyPr wrap="square" lIns="0" tIns="0" rIns="0" bIns="0" rtlCol="0" anchor="t"/>
          <a:lstStyle/>
          <a:p>
            <a:pPr marL="0" indent="0" algn="just">
              <a:lnSpc>
                <a:spcPts val="2850"/>
              </a:lnSpc>
              <a:buNone/>
            </a:pPr>
            <a:r>
              <a:rPr lang="en-US" sz="2400" dirty="0">
                <a:solidFill>
                  <a:srgbClr val="403011"/>
                </a:solidFill>
                <a:latin typeface="Times New Roman" panose="02020603050405020304" pitchFamily="18" charset="0"/>
                <a:ea typeface="Brygada 1918" pitchFamily="34" charset="-122"/>
                <a:cs typeface="Times New Roman" panose="02020603050405020304" pitchFamily="18" charset="0"/>
              </a:rPr>
              <a:t>Baseline and induced autophagy produce protective effects against ischemic injury through selective removal of damaged components</a:t>
            </a:r>
            <a:r>
              <a:rPr lang="en-US" sz="1750" dirty="0">
                <a:solidFill>
                  <a:srgbClr val="403011"/>
                </a:solidFill>
                <a:latin typeface="Brygada 1918" pitchFamily="34" charset="0"/>
                <a:ea typeface="Brygada 1918" pitchFamily="34" charset="-122"/>
                <a:cs typeface="Brygada 1918" pitchFamily="34" charset="-120"/>
              </a:rPr>
              <a:t>.</a:t>
            </a:r>
            <a:endParaRPr lang="en-US" sz="1750" dirty="0"/>
          </a:p>
        </p:txBody>
      </p:sp>
      <p:sp>
        <p:nvSpPr>
          <p:cNvPr id="11" name="Shape 9"/>
          <p:cNvSpPr/>
          <p:nvPr/>
        </p:nvSpPr>
        <p:spPr>
          <a:xfrm>
            <a:off x="9640133" y="2252546"/>
            <a:ext cx="4196358" cy="5296830"/>
          </a:xfrm>
          <a:prstGeom prst="roundRect">
            <a:avLst>
              <a:gd name="adj" fmla="val 4137"/>
            </a:avLst>
          </a:prstGeom>
          <a:solidFill>
            <a:srgbClr val="F6EBD4"/>
          </a:solidFill>
          <a:ln w="30480">
            <a:solidFill>
              <a:srgbClr val="CC914D"/>
            </a:solidFill>
            <a:prstDash val="solid"/>
          </a:ln>
        </p:spPr>
      </p:sp>
      <p:sp>
        <p:nvSpPr>
          <p:cNvPr id="12" name="Shape 10"/>
          <p:cNvSpPr/>
          <p:nvPr/>
        </p:nvSpPr>
        <p:spPr>
          <a:xfrm>
            <a:off x="9609653" y="3281958"/>
            <a:ext cx="121920" cy="3536752"/>
          </a:xfrm>
          <a:prstGeom prst="roundRect">
            <a:avLst>
              <a:gd name="adj" fmla="val 279070"/>
            </a:avLst>
          </a:prstGeom>
          <a:solidFill>
            <a:srgbClr val="CC914D"/>
          </a:solidFill>
          <a:ln/>
        </p:spPr>
      </p:sp>
      <p:sp>
        <p:nvSpPr>
          <p:cNvPr id="13" name="Text 11"/>
          <p:cNvSpPr/>
          <p:nvPr/>
        </p:nvSpPr>
        <p:spPr>
          <a:xfrm>
            <a:off x="9988868" y="2671024"/>
            <a:ext cx="3297317" cy="354330"/>
          </a:xfrm>
          <a:prstGeom prst="rect">
            <a:avLst/>
          </a:prstGeom>
          <a:noFill/>
          <a:ln/>
        </p:spPr>
        <p:txBody>
          <a:bodyPr wrap="none" lIns="0" tIns="0" rIns="0" bIns="0" rtlCol="0" anchor="t"/>
          <a:lstStyle/>
          <a:p>
            <a:pPr marL="0" indent="0" algn="l">
              <a:lnSpc>
                <a:spcPts val="2750"/>
              </a:lnSpc>
              <a:buNone/>
            </a:pPr>
            <a:r>
              <a:rPr lang="en-US" sz="2400" b="1" dirty="0">
                <a:solidFill>
                  <a:srgbClr val="403011"/>
                </a:solidFill>
                <a:latin typeface="Times New Roman" panose="02020603050405020304" pitchFamily="18" charset="0"/>
                <a:ea typeface="Brygada 1918 Semi Bold" pitchFamily="34" charset="-122"/>
                <a:cs typeface="Times New Roman" panose="02020603050405020304" pitchFamily="18" charset="0"/>
              </a:rPr>
              <a:t>Pathogenesis Prevention</a:t>
            </a:r>
            <a:endParaRPr lang="en-US" sz="2400" b="1" dirty="0">
              <a:latin typeface="Times New Roman" panose="02020603050405020304" pitchFamily="18" charset="0"/>
              <a:cs typeface="Times New Roman" panose="02020603050405020304" pitchFamily="18" charset="0"/>
            </a:endParaRPr>
          </a:p>
        </p:txBody>
      </p:sp>
      <p:sp>
        <p:nvSpPr>
          <p:cNvPr id="14" name="Text 12"/>
          <p:cNvSpPr/>
          <p:nvPr/>
        </p:nvSpPr>
        <p:spPr>
          <a:xfrm>
            <a:off x="9988868" y="3675340"/>
            <a:ext cx="3590330" cy="2179050"/>
          </a:xfrm>
          <a:prstGeom prst="rect">
            <a:avLst/>
          </a:prstGeom>
          <a:noFill/>
          <a:ln/>
        </p:spPr>
        <p:txBody>
          <a:bodyPr wrap="square" lIns="0" tIns="0" rIns="0" bIns="0" rtlCol="0" anchor="t"/>
          <a:lstStyle/>
          <a:p>
            <a:pPr marL="0" indent="0" algn="just">
              <a:lnSpc>
                <a:spcPts val="2850"/>
              </a:lnSpc>
              <a:buNone/>
            </a:pPr>
            <a:r>
              <a:rPr lang="en-US" sz="2400" dirty="0">
                <a:solidFill>
                  <a:srgbClr val="403011"/>
                </a:solidFill>
                <a:latin typeface="Times New Roman" panose="02020603050405020304" pitchFamily="18" charset="0"/>
                <a:ea typeface="Brygada 1918" pitchFamily="34" charset="-122"/>
                <a:cs typeface="Times New Roman" panose="02020603050405020304" pitchFamily="18" charset="0"/>
              </a:rPr>
              <a:t>Impaired autophagy contributes to heart failure progression, emphasizing its essential role in cardiac health maintenance.</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915</Words>
  <Application>Microsoft Office PowerPoint</Application>
  <PresentationFormat>Custom</PresentationFormat>
  <Paragraphs>116</Paragraphs>
  <Slides>15</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Times New Roman</vt:lpstr>
      <vt:lpstr>Brygada 1918 Semi Bold</vt:lpstr>
      <vt:lpstr>Brygada 1918</vt:lpstr>
      <vt:lpstr>Brygada 1918 Light</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lastModifiedBy>Family</cp:lastModifiedBy>
  <cp:revision>11</cp:revision>
  <dcterms:created xsi:type="dcterms:W3CDTF">2026-04-21T16:13:15Z</dcterms:created>
  <dcterms:modified xsi:type="dcterms:W3CDTF">2026-04-22T16:41:22Z</dcterms:modified>
</cp:coreProperties>
</file>