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7" r:id="rId12"/>
    <p:sldId id="266" r:id="rId13"/>
  </p:sldIdLst>
  <p:sldSz cx="14630400" cy="8229600"/>
  <p:notesSz cx="8229600" cy="14630400"/>
  <p:embeddedFontLst>
    <p:embeddedFont>
      <p:font typeface="Calibri" panose="020F0502020204030204" pitchFamily="34" charset="0"/>
      <p:regular r:id="rId15"/>
      <p:bold r:id="rId16"/>
      <p:italic r:id="rId17"/>
      <p:boldItalic r:id="rId18"/>
    </p:embeddedFont>
    <p:embeddedFont>
      <p:font typeface="Merriweather Bold" panose="00000800000000000000" pitchFamily="2" charset="0"/>
      <p:bold r:id="rId19"/>
    </p:embeddedFont>
    <p:embeddedFont>
      <p:font typeface="Merriweather Light" panose="00000400000000000000" pitchFamily="2" charset="0"/>
      <p:regular r:id="rId20"/>
      <p:italic r:id="rId21"/>
    </p:embeddedFont>
    <p:embeddedFont>
      <p:font typeface="Open Sans" panose="020B0606030504020204" pitchFamily="34" charset="0"/>
      <p:regular r:id="rId22"/>
      <p:bold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72" d="100"/>
          <a:sy n="72" d="100"/>
        </p:scale>
        <p:origin x="523"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6638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342793"/>
            <a:ext cx="7556421" cy="3543895"/>
          </a:xfrm>
          <a:prstGeom prst="rect">
            <a:avLst/>
          </a:prstGeom>
          <a:noFill/>
          <a:ln/>
        </p:spPr>
        <p:txBody>
          <a:bodyPr wrap="square" lIns="0" tIns="0" rIns="0" bIns="0" rtlCol="0" anchor="t"/>
          <a:lstStyle/>
          <a:p>
            <a:pPr marL="0" indent="0" algn="l">
              <a:lnSpc>
                <a:spcPts val="5550"/>
              </a:lnSpc>
              <a:buNone/>
            </a:pPr>
            <a:r>
              <a:rPr lang="en-US" sz="4450" b="1" dirty="0">
                <a:solidFill>
                  <a:srgbClr val="403C4E"/>
                </a:solidFill>
                <a:latin typeface="Merriweather Bold" pitchFamily="34" charset="0"/>
                <a:ea typeface="Merriweather Bold" pitchFamily="34" charset="-122"/>
                <a:cs typeface="Merriweather Bold" pitchFamily="34" charset="-120"/>
              </a:rPr>
              <a:t>From Guidelines to Precision Medicine in Kidney Transplant Care: Current Status and Future Directions</a:t>
            </a:r>
            <a:endParaRPr lang="en-US" sz="4450" dirty="0"/>
          </a:p>
        </p:txBody>
      </p:sp>
      <p:sp>
        <p:nvSpPr>
          <p:cNvPr id="4" name="TextBox 3">
            <a:extLst>
              <a:ext uri="{FF2B5EF4-FFF2-40B4-BE49-F238E27FC236}">
                <a16:creationId xmlns:a16="http://schemas.microsoft.com/office/drawing/2014/main" id="{5B3DA800-E267-219A-389E-B7C84A9C8663}"/>
              </a:ext>
            </a:extLst>
          </p:cNvPr>
          <p:cNvSpPr txBox="1"/>
          <p:nvPr/>
        </p:nvSpPr>
        <p:spPr>
          <a:xfrm>
            <a:off x="793790" y="6539023"/>
            <a:ext cx="3742660" cy="1015663"/>
          </a:xfrm>
          <a:prstGeom prst="rect">
            <a:avLst/>
          </a:prstGeom>
          <a:noFill/>
        </p:spPr>
        <p:txBody>
          <a:bodyPr wrap="square" rtlCol="0">
            <a:spAutoFit/>
          </a:bodyPr>
          <a:lstStyle/>
          <a:p>
            <a:r>
              <a:rPr lang="en-US" sz="3000" dirty="0"/>
              <a:t>Presented by:</a:t>
            </a:r>
          </a:p>
          <a:p>
            <a:r>
              <a:rPr lang="en-US" sz="3000"/>
              <a:t>Sarah Monther </a:t>
            </a:r>
            <a:r>
              <a:rPr lang="en-US" sz="3000" dirty="0"/>
              <a:t>Faisal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1056582"/>
            <a:ext cx="12595622" cy="637937"/>
          </a:xfrm>
          <a:prstGeom prst="rect">
            <a:avLst/>
          </a:prstGeom>
          <a:noFill/>
          <a:ln/>
        </p:spPr>
        <p:txBody>
          <a:bodyPr wrap="none" lIns="0" tIns="0" rIns="0" bIns="0" rtlCol="0" anchor="t"/>
          <a:lstStyle/>
          <a:p>
            <a:pPr marL="0" indent="0" algn="l">
              <a:lnSpc>
                <a:spcPts val="5000"/>
              </a:lnSpc>
              <a:buNone/>
            </a:pPr>
            <a:r>
              <a:rPr lang="en-US" sz="4000" b="1" dirty="0">
                <a:solidFill>
                  <a:srgbClr val="403C4E"/>
                </a:solidFill>
                <a:latin typeface="Merriweather Bold" pitchFamily="34" charset="0"/>
                <a:ea typeface="Merriweather Bold" pitchFamily="34" charset="-122"/>
                <a:cs typeface="Merriweather Bold" pitchFamily="34" charset="-120"/>
              </a:rPr>
              <a:t>Implementation Challenges and Future Directions</a:t>
            </a:r>
            <a:endParaRPr lang="en-US" sz="4000" dirty="0"/>
          </a:p>
        </p:txBody>
      </p:sp>
      <p:sp>
        <p:nvSpPr>
          <p:cNvPr id="3" name="Text 1"/>
          <p:cNvSpPr/>
          <p:nvPr/>
        </p:nvSpPr>
        <p:spPr>
          <a:xfrm>
            <a:off x="772180" y="2368757"/>
            <a:ext cx="13042821" cy="930831"/>
          </a:xfrm>
          <a:prstGeom prst="rect">
            <a:avLst/>
          </a:prstGeom>
          <a:noFill/>
          <a:ln/>
        </p:spPr>
        <p:txBody>
          <a:bodyPr wrap="square" lIns="0" tIns="0" rIns="0" bIns="0" rtlCol="0" anchor="t"/>
          <a:lstStyle/>
          <a:p>
            <a:pPr marL="0" indent="0" algn="l">
              <a:lnSpc>
                <a:spcPts val="2400"/>
              </a:lnSpc>
              <a:buNone/>
            </a:pPr>
            <a:r>
              <a:rPr lang="en-US" sz="2200" dirty="0">
                <a:solidFill>
                  <a:srgbClr val="403C4E"/>
                </a:solidFill>
                <a:latin typeface="Open Sans" pitchFamily="34" charset="0"/>
                <a:ea typeface="Open Sans" pitchFamily="34" charset="-122"/>
                <a:cs typeface="Open Sans" pitchFamily="34" charset="-120"/>
              </a:rPr>
              <a:t>The transition toward this advanced model requires more than just new technologies. It depends on the availability of robust healthcare infrastructure, including advanced laboratory capabilities, integrated data systems, and effective communication between multidisciplinary teams.</a:t>
            </a:r>
            <a:endParaRPr lang="en-US" sz="2200" dirty="0"/>
          </a:p>
        </p:txBody>
      </p:sp>
      <p:sp>
        <p:nvSpPr>
          <p:cNvPr id="4" name="Shape 2"/>
          <p:cNvSpPr/>
          <p:nvPr/>
        </p:nvSpPr>
        <p:spPr>
          <a:xfrm>
            <a:off x="772180" y="3934658"/>
            <a:ext cx="4225052" cy="3367801"/>
          </a:xfrm>
          <a:prstGeom prst="roundRect">
            <a:avLst>
              <a:gd name="adj" fmla="val 4021"/>
            </a:avLst>
          </a:prstGeom>
          <a:solidFill>
            <a:srgbClr val="FFFFFF"/>
          </a:solidFill>
          <a:ln w="22860">
            <a:solidFill>
              <a:srgbClr val="E5BEB2"/>
            </a:solidFill>
            <a:prstDash val="solid"/>
          </a:ln>
        </p:spPr>
      </p:sp>
      <p:sp>
        <p:nvSpPr>
          <p:cNvPr id="5" name="Text 3"/>
          <p:cNvSpPr/>
          <p:nvPr/>
        </p:nvSpPr>
        <p:spPr>
          <a:xfrm>
            <a:off x="1020723" y="4624919"/>
            <a:ext cx="3219212" cy="318849"/>
          </a:xfrm>
          <a:prstGeom prst="rect">
            <a:avLst/>
          </a:prstGeom>
          <a:noFill/>
          <a:ln/>
        </p:spPr>
        <p:txBody>
          <a:bodyPr wrap="none" lIns="0" tIns="0" rIns="0" bIns="0" rtlCol="0" anchor="t"/>
          <a:lstStyle/>
          <a:p>
            <a:pPr marL="0" indent="0" algn="l">
              <a:lnSpc>
                <a:spcPts val="2500"/>
              </a:lnSpc>
              <a:buNone/>
            </a:pPr>
            <a:r>
              <a:rPr lang="en-US" sz="2400" b="1" dirty="0">
                <a:solidFill>
                  <a:srgbClr val="403C4E"/>
                </a:solidFill>
                <a:latin typeface="Merriweather Bold" pitchFamily="34" charset="0"/>
                <a:ea typeface="Merriweather Bold" pitchFamily="34" charset="-122"/>
                <a:cs typeface="Merriweather Bold" pitchFamily="34" charset="-120"/>
              </a:rPr>
              <a:t>Healthcare Infrastructure</a:t>
            </a:r>
            <a:endParaRPr lang="en-US" sz="2400" dirty="0"/>
          </a:p>
        </p:txBody>
      </p:sp>
      <p:sp>
        <p:nvSpPr>
          <p:cNvPr id="6" name="Text 4"/>
          <p:cNvSpPr/>
          <p:nvPr/>
        </p:nvSpPr>
        <p:spPr>
          <a:xfrm>
            <a:off x="1020723" y="5352723"/>
            <a:ext cx="3771186" cy="1241108"/>
          </a:xfrm>
          <a:prstGeom prst="rect">
            <a:avLst/>
          </a:prstGeom>
          <a:noFill/>
          <a:ln/>
        </p:spPr>
        <p:txBody>
          <a:bodyPr wrap="square" lIns="0" tIns="0" rIns="0" bIns="0" rtlCol="0" anchor="t"/>
          <a:lstStyle/>
          <a:p>
            <a:pPr marL="0" indent="0" algn="l">
              <a:lnSpc>
                <a:spcPts val="2400"/>
              </a:lnSpc>
              <a:buNone/>
            </a:pPr>
            <a:r>
              <a:rPr lang="en-US" sz="2200" dirty="0">
                <a:solidFill>
                  <a:srgbClr val="403C4E"/>
                </a:solidFill>
                <a:latin typeface="Open Sans" pitchFamily="34" charset="0"/>
                <a:ea typeface="Open Sans" pitchFamily="34" charset="-122"/>
                <a:cs typeface="Open Sans" pitchFamily="34" charset="-120"/>
              </a:rPr>
              <a:t>Advanced laboratory capabilities, integrated data systems, and effective communication between multidisciplinary teams</a:t>
            </a:r>
            <a:endParaRPr lang="en-US" sz="2200" dirty="0"/>
          </a:p>
        </p:txBody>
      </p:sp>
      <p:sp>
        <p:nvSpPr>
          <p:cNvPr id="7" name="Shape 5"/>
          <p:cNvSpPr/>
          <p:nvPr/>
        </p:nvSpPr>
        <p:spPr>
          <a:xfrm>
            <a:off x="5224166" y="3934658"/>
            <a:ext cx="4225171" cy="3367801"/>
          </a:xfrm>
          <a:prstGeom prst="roundRect">
            <a:avLst>
              <a:gd name="adj" fmla="val 4021"/>
            </a:avLst>
          </a:prstGeom>
          <a:solidFill>
            <a:srgbClr val="FFFFFF"/>
          </a:solidFill>
          <a:ln w="22860">
            <a:solidFill>
              <a:srgbClr val="E5BEB2"/>
            </a:solidFill>
            <a:prstDash val="solid"/>
          </a:ln>
        </p:spPr>
      </p:sp>
      <p:sp>
        <p:nvSpPr>
          <p:cNvPr id="8" name="Text 6"/>
          <p:cNvSpPr/>
          <p:nvPr/>
        </p:nvSpPr>
        <p:spPr>
          <a:xfrm>
            <a:off x="5546446" y="4465493"/>
            <a:ext cx="3771305" cy="637699"/>
          </a:xfrm>
          <a:prstGeom prst="rect">
            <a:avLst/>
          </a:prstGeom>
          <a:noFill/>
          <a:ln/>
        </p:spPr>
        <p:txBody>
          <a:bodyPr wrap="square" lIns="0" tIns="0" rIns="0" bIns="0" rtlCol="0" anchor="t"/>
          <a:lstStyle/>
          <a:p>
            <a:pPr marL="0" indent="0" algn="l">
              <a:lnSpc>
                <a:spcPts val="2500"/>
              </a:lnSpc>
              <a:buNone/>
            </a:pPr>
            <a:r>
              <a:rPr lang="en-US" sz="2400" b="1" dirty="0">
                <a:solidFill>
                  <a:srgbClr val="403C4E"/>
                </a:solidFill>
                <a:latin typeface="Merriweather Bold" pitchFamily="34" charset="0"/>
                <a:ea typeface="Merriweather Bold" pitchFamily="34" charset="-122"/>
                <a:cs typeface="Merriweather Bold" pitchFamily="34" charset="-120"/>
              </a:rPr>
              <a:t>Trained Healthcare Professionals</a:t>
            </a:r>
            <a:endParaRPr lang="en-US" sz="2400" dirty="0"/>
          </a:p>
        </p:txBody>
      </p:sp>
      <p:sp>
        <p:nvSpPr>
          <p:cNvPr id="9" name="Text 7"/>
          <p:cNvSpPr/>
          <p:nvPr/>
        </p:nvSpPr>
        <p:spPr>
          <a:xfrm>
            <a:off x="5429487" y="5352723"/>
            <a:ext cx="3771305" cy="930831"/>
          </a:xfrm>
          <a:prstGeom prst="rect">
            <a:avLst/>
          </a:prstGeom>
          <a:noFill/>
          <a:ln/>
        </p:spPr>
        <p:txBody>
          <a:bodyPr wrap="square" lIns="0" tIns="0" rIns="0" bIns="0" rtlCol="0" anchor="t"/>
          <a:lstStyle/>
          <a:p>
            <a:pPr marL="0" indent="0" algn="l">
              <a:lnSpc>
                <a:spcPts val="2400"/>
              </a:lnSpc>
              <a:buNone/>
            </a:pPr>
            <a:r>
              <a:rPr lang="en-US" sz="2200" dirty="0">
                <a:solidFill>
                  <a:srgbClr val="403C4E"/>
                </a:solidFill>
                <a:latin typeface="Open Sans" pitchFamily="34" charset="0"/>
                <a:ea typeface="Open Sans" pitchFamily="34" charset="-122"/>
                <a:cs typeface="Open Sans" pitchFamily="34" charset="-120"/>
              </a:rPr>
              <a:t>Capable of interpreting complex data and translating it into clinical decision-making</a:t>
            </a:r>
            <a:endParaRPr lang="en-US" sz="2200" dirty="0"/>
          </a:p>
        </p:txBody>
      </p:sp>
      <p:sp>
        <p:nvSpPr>
          <p:cNvPr id="10" name="Shape 8"/>
          <p:cNvSpPr/>
          <p:nvPr/>
        </p:nvSpPr>
        <p:spPr>
          <a:xfrm>
            <a:off x="9676271" y="3934658"/>
            <a:ext cx="4225171" cy="3346015"/>
          </a:xfrm>
          <a:prstGeom prst="roundRect">
            <a:avLst>
              <a:gd name="adj" fmla="val 4021"/>
            </a:avLst>
          </a:prstGeom>
          <a:solidFill>
            <a:srgbClr val="FFFFFF"/>
          </a:solidFill>
          <a:ln w="22860">
            <a:solidFill>
              <a:srgbClr val="E5BEB2"/>
            </a:solidFill>
            <a:prstDash val="solid"/>
          </a:ln>
        </p:spPr>
      </p:sp>
      <p:sp>
        <p:nvSpPr>
          <p:cNvPr id="11" name="Text 9"/>
          <p:cNvSpPr/>
          <p:nvPr/>
        </p:nvSpPr>
        <p:spPr>
          <a:xfrm>
            <a:off x="10051024" y="4430976"/>
            <a:ext cx="3137535" cy="318849"/>
          </a:xfrm>
          <a:prstGeom prst="rect">
            <a:avLst/>
          </a:prstGeom>
          <a:noFill/>
          <a:ln/>
        </p:spPr>
        <p:txBody>
          <a:bodyPr wrap="none" lIns="0" tIns="0" rIns="0" bIns="0" rtlCol="0" anchor="t"/>
          <a:lstStyle/>
          <a:p>
            <a:pPr marL="0" indent="0" algn="l">
              <a:lnSpc>
                <a:spcPts val="2500"/>
              </a:lnSpc>
              <a:buNone/>
            </a:pPr>
            <a:r>
              <a:rPr lang="en-US" sz="2400" b="1" dirty="0">
                <a:solidFill>
                  <a:srgbClr val="403C4E"/>
                </a:solidFill>
                <a:latin typeface="Merriweather Bold" pitchFamily="34" charset="0"/>
                <a:ea typeface="Merriweather Bold" pitchFamily="34" charset="-122"/>
                <a:cs typeface="Merriweather Bold" pitchFamily="34" charset="-120"/>
              </a:rPr>
              <a:t>Financial Considerations</a:t>
            </a:r>
            <a:endParaRPr lang="en-US" sz="2400" dirty="0"/>
          </a:p>
        </p:txBody>
      </p:sp>
      <p:sp>
        <p:nvSpPr>
          <p:cNvPr id="12" name="Text 10"/>
          <p:cNvSpPr/>
          <p:nvPr/>
        </p:nvSpPr>
        <p:spPr>
          <a:xfrm>
            <a:off x="9903203" y="5352723"/>
            <a:ext cx="3771305" cy="620554"/>
          </a:xfrm>
          <a:prstGeom prst="rect">
            <a:avLst/>
          </a:prstGeom>
          <a:noFill/>
          <a:ln/>
        </p:spPr>
        <p:txBody>
          <a:bodyPr wrap="square" lIns="0" tIns="0" rIns="0" bIns="0" rtlCol="0" anchor="t"/>
          <a:lstStyle/>
          <a:p>
            <a:pPr marL="0" indent="0" algn="l">
              <a:lnSpc>
                <a:spcPts val="2400"/>
              </a:lnSpc>
              <a:buNone/>
            </a:pPr>
            <a:r>
              <a:rPr lang="en-US" sz="2200" dirty="0">
                <a:solidFill>
                  <a:srgbClr val="403C4E"/>
                </a:solidFill>
                <a:latin typeface="Open Sans" pitchFamily="34" charset="0"/>
                <a:ea typeface="Open Sans" pitchFamily="34" charset="-122"/>
                <a:cs typeface="Open Sans" pitchFamily="34" charset="-120"/>
              </a:rPr>
              <a:t>Many of these technologies are resource-intensive</a:t>
            </a:r>
            <a:endParaRPr lang="en-US" sz="2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CE333F-D92F-03E0-CFD8-01F1BE952AFA}"/>
              </a:ext>
            </a:extLst>
          </p:cNvPr>
          <p:cNvPicPr>
            <a:picLocks noChangeAspect="1"/>
          </p:cNvPicPr>
          <p:nvPr/>
        </p:nvPicPr>
        <p:blipFill>
          <a:blip r:embed="rId2"/>
          <a:stretch>
            <a:fillRect/>
          </a:stretch>
        </p:blipFill>
        <p:spPr>
          <a:xfrm>
            <a:off x="0" y="0"/>
            <a:ext cx="14630400" cy="8229599"/>
          </a:xfrm>
          <a:prstGeom prst="rect">
            <a:avLst/>
          </a:prstGeom>
        </p:spPr>
      </p:pic>
    </p:spTree>
    <p:extLst>
      <p:ext uri="{BB962C8B-B14F-4D97-AF65-F5344CB8AC3E}">
        <p14:creationId xmlns:p14="http://schemas.microsoft.com/office/powerpoint/2010/main" val="2498788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12">
            <a:extLst>
              <a:ext uri="{FF2B5EF4-FFF2-40B4-BE49-F238E27FC236}">
                <a16:creationId xmlns:a16="http://schemas.microsoft.com/office/drawing/2014/main" id="{6156D610-141E-1206-D2F0-7619DC079493}"/>
              </a:ext>
            </a:extLst>
          </p:cNvPr>
          <p:cNvSpPr/>
          <p:nvPr/>
        </p:nvSpPr>
        <p:spPr>
          <a:xfrm>
            <a:off x="942645" y="1477926"/>
            <a:ext cx="13042821" cy="2053211"/>
          </a:xfrm>
          <a:prstGeom prst="rect">
            <a:avLst/>
          </a:prstGeom>
          <a:noFill/>
          <a:ln/>
        </p:spPr>
        <p:txBody>
          <a:bodyPr wrap="square" lIns="0" tIns="0" rIns="0" bIns="0" rtlCol="0" anchor="t"/>
          <a:lstStyle/>
          <a:p>
            <a:pPr marL="0" indent="0" algn="l">
              <a:buNone/>
            </a:pPr>
            <a:r>
              <a:rPr lang="en-US" sz="3200" b="1" dirty="0">
                <a:solidFill>
                  <a:srgbClr val="403C4E"/>
                </a:solidFill>
                <a:latin typeface="Open Sans" pitchFamily="34" charset="0"/>
                <a:ea typeface="Open Sans" pitchFamily="34" charset="-122"/>
                <a:cs typeface="Open Sans" pitchFamily="34" charset="-120"/>
              </a:rPr>
              <a:t>In conclusion…</a:t>
            </a:r>
          </a:p>
          <a:p>
            <a:pPr marL="0" indent="0" algn="l">
              <a:buNone/>
            </a:pPr>
            <a:r>
              <a:rPr lang="en-US" sz="3200" dirty="0">
                <a:solidFill>
                  <a:srgbClr val="403C4E"/>
                </a:solidFill>
                <a:latin typeface="Open Sans" pitchFamily="34" charset="0"/>
                <a:ea typeface="Open Sans" pitchFamily="34" charset="-122"/>
                <a:cs typeface="Open Sans" pitchFamily="34" charset="-120"/>
              </a:rPr>
              <a:t>while current transplant care has achieved substantial progress through guideline-based standardization and therapeutic drug monitoring, it remains limited by its inability to fully account for individual variability. Precision medicine offers a promising pathway toward more effective and personalized care by incorporating biomarkers, genetic data, and predictive modeling. However, its widespread implementation remains a work in progress, requiring coordinated advances in technology, clinical systems, and healthcare infrastructure.</a:t>
            </a:r>
            <a:endParaRPr lang="en-US" sz="3200" dirty="0"/>
          </a:p>
        </p:txBody>
      </p:sp>
    </p:spTree>
    <p:extLst>
      <p:ext uri="{BB962C8B-B14F-4D97-AF65-F5344CB8AC3E}">
        <p14:creationId xmlns:p14="http://schemas.microsoft.com/office/powerpoint/2010/main" val="958960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919282"/>
            <a:ext cx="13042821" cy="1275874"/>
          </a:xfrm>
          <a:prstGeom prst="rect">
            <a:avLst/>
          </a:prstGeom>
          <a:noFill/>
          <a:ln/>
        </p:spPr>
        <p:txBody>
          <a:bodyPr wrap="square" lIns="0" tIns="0" rIns="0" bIns="0" rtlCol="0" anchor="t"/>
          <a:lstStyle/>
          <a:p>
            <a:pPr marL="0" indent="0" algn="l">
              <a:lnSpc>
                <a:spcPts val="5000"/>
              </a:lnSpc>
              <a:buNone/>
            </a:pPr>
            <a:r>
              <a:rPr lang="en-US" sz="4000" b="1" dirty="0">
                <a:solidFill>
                  <a:srgbClr val="403C4E"/>
                </a:solidFill>
                <a:latin typeface="Merriweather Bold" pitchFamily="34" charset="0"/>
                <a:ea typeface="Merriweather Bold" pitchFamily="34" charset="-122"/>
                <a:cs typeface="Merriweather Bold" pitchFamily="34" charset="-120"/>
              </a:rPr>
              <a:t>The Optimal Treatment for End-Stage Renal Disease</a:t>
            </a:r>
            <a:endParaRPr lang="en-US" sz="4000" dirty="0"/>
          </a:p>
        </p:txBody>
      </p:sp>
      <p:sp>
        <p:nvSpPr>
          <p:cNvPr id="3" name="Text 1"/>
          <p:cNvSpPr/>
          <p:nvPr/>
        </p:nvSpPr>
        <p:spPr>
          <a:xfrm>
            <a:off x="793790" y="2316948"/>
            <a:ext cx="6262474" cy="3201349"/>
          </a:xfrm>
          <a:prstGeom prst="rect">
            <a:avLst/>
          </a:prstGeom>
          <a:noFill/>
          <a:ln/>
        </p:spPr>
        <p:txBody>
          <a:bodyPr wrap="square" lIns="0" tIns="0" rIns="0" bIns="0" rtlCol="0" anchor="t"/>
          <a:lstStyle/>
          <a:p>
            <a:pPr marL="0" indent="0">
              <a:buNone/>
            </a:pPr>
            <a:r>
              <a:rPr lang="en-US" sz="2400" dirty="0">
                <a:solidFill>
                  <a:srgbClr val="403C4E"/>
                </a:solidFill>
                <a:latin typeface="Open Sans" pitchFamily="34" charset="0"/>
                <a:ea typeface="Open Sans" pitchFamily="34" charset="-122"/>
                <a:cs typeface="Open Sans" pitchFamily="34" charset="-120"/>
              </a:rPr>
              <a:t>Kidney transplantation represents the optimal treatment for patients with end-stage renal disease, offering superior survival outcomes and quality of life compared to long-term dialysis. Over the past decades, significant advances in surgical techniques and immunosuppressive therapy have markedly improved short-term graft survival.</a:t>
            </a:r>
            <a:endParaRPr lang="en-US" sz="2400" dirty="0"/>
          </a:p>
        </p:txBody>
      </p:sp>
      <p:sp>
        <p:nvSpPr>
          <p:cNvPr id="4" name="Text 2"/>
          <p:cNvSpPr/>
          <p:nvPr/>
        </p:nvSpPr>
        <p:spPr>
          <a:xfrm>
            <a:off x="793790" y="5758934"/>
            <a:ext cx="6262474" cy="1551384"/>
          </a:xfrm>
          <a:prstGeom prst="rect">
            <a:avLst/>
          </a:prstGeom>
          <a:noFill/>
          <a:ln/>
        </p:spPr>
        <p:txBody>
          <a:bodyPr wrap="square" lIns="0" tIns="0" rIns="0" bIns="0" rtlCol="0" anchor="t"/>
          <a:lstStyle/>
          <a:p>
            <a:pPr marL="0" indent="0">
              <a:buNone/>
            </a:pPr>
            <a:r>
              <a:rPr lang="en-US" sz="2400" dirty="0">
                <a:solidFill>
                  <a:srgbClr val="403C4E"/>
                </a:solidFill>
                <a:latin typeface="Open Sans" pitchFamily="34" charset="0"/>
                <a:ea typeface="Open Sans" pitchFamily="34" charset="-122"/>
                <a:cs typeface="Open Sans" pitchFamily="34" charset="-120"/>
              </a:rPr>
              <a:t>However, despite these improvements, long-term graft outcomes remain suboptimal, with rejection, drug toxicity, and chronic graft dysfunction continuing to pose major challenges.</a:t>
            </a:r>
            <a:endParaRPr lang="en-US" sz="2400" dirty="0"/>
          </a:p>
        </p:txBody>
      </p:sp>
      <p:pic>
        <p:nvPicPr>
          <p:cNvPr id="5" name="Image 0" descr="preencoded.png"/>
          <p:cNvPicPr>
            <a:picLocks noChangeAspect="1"/>
          </p:cNvPicPr>
          <p:nvPr/>
        </p:nvPicPr>
        <p:blipFill>
          <a:blip r:embed="rId3"/>
          <a:stretch>
            <a:fillRect/>
          </a:stretch>
        </p:blipFill>
        <p:spPr>
          <a:xfrm>
            <a:off x="7198241" y="2195156"/>
            <a:ext cx="6496393" cy="522058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120378"/>
            <a:ext cx="13042821" cy="1417558"/>
          </a:xfrm>
          <a:prstGeom prst="rect">
            <a:avLst/>
          </a:prstGeom>
          <a:noFill/>
          <a:ln/>
        </p:spPr>
        <p:txBody>
          <a:bodyPr wrap="square" lIns="0" tIns="0" rIns="0" bIns="0" rtlCol="0" anchor="t"/>
          <a:lstStyle/>
          <a:p>
            <a:pPr marL="0" indent="0" algn="l">
              <a:lnSpc>
                <a:spcPts val="5550"/>
              </a:lnSpc>
              <a:buNone/>
            </a:pPr>
            <a:r>
              <a:rPr lang="en-US" sz="4450" b="1" dirty="0">
                <a:solidFill>
                  <a:srgbClr val="403C4E"/>
                </a:solidFill>
                <a:latin typeface="Merriweather Bold" pitchFamily="34" charset="0"/>
                <a:ea typeface="Merriweather Bold" pitchFamily="34" charset="-122"/>
                <a:cs typeface="Merriweather Bold" pitchFamily="34" charset="-120"/>
              </a:rPr>
              <a:t>Current Post-Transplant Care: Guideline-Driven Approaches</a:t>
            </a:r>
            <a:endParaRPr lang="en-US" sz="4450" dirty="0"/>
          </a:p>
        </p:txBody>
      </p:sp>
      <p:sp>
        <p:nvSpPr>
          <p:cNvPr id="3" name="Text 1"/>
          <p:cNvSpPr/>
          <p:nvPr/>
        </p:nvSpPr>
        <p:spPr>
          <a:xfrm>
            <a:off x="793790" y="2991564"/>
            <a:ext cx="13042821" cy="1451610"/>
          </a:xfrm>
          <a:prstGeom prst="rect">
            <a:avLst/>
          </a:prstGeom>
          <a:noFill/>
          <a:ln/>
        </p:spPr>
        <p:txBody>
          <a:bodyPr wrap="square" lIns="0" tIns="0" rIns="0" bIns="0" rtlCol="0" anchor="t"/>
          <a:lstStyle/>
          <a:p>
            <a:pPr marL="0" indent="0" algn="l">
              <a:lnSpc>
                <a:spcPts val="2850"/>
              </a:lnSpc>
              <a:buNone/>
            </a:pPr>
            <a:r>
              <a:rPr lang="en-US" sz="2200" dirty="0">
                <a:solidFill>
                  <a:srgbClr val="403C4E"/>
                </a:solidFill>
                <a:latin typeface="Open Sans" pitchFamily="34" charset="0"/>
                <a:ea typeface="Open Sans" pitchFamily="34" charset="-122"/>
                <a:cs typeface="Open Sans" pitchFamily="34" charset="-120"/>
              </a:rPr>
              <a:t>Current post-transplant care is largely based on standardized, guideline-driven approaches developed by leading organizations such as </a:t>
            </a:r>
            <a:r>
              <a:rPr lang="en-US" sz="2200" b="1" dirty="0">
                <a:solidFill>
                  <a:srgbClr val="403C4E"/>
                </a:solidFill>
                <a:latin typeface="Open Sans" pitchFamily="34" charset="0"/>
                <a:ea typeface="Open Sans" pitchFamily="34" charset="-122"/>
                <a:cs typeface="Open Sans" pitchFamily="34" charset="-120"/>
              </a:rPr>
              <a:t>Kidney Disease: Improving Global Outcomes (KDIGO) and American Society of Transplantation (AST). </a:t>
            </a:r>
            <a:endParaRPr lang="en-US" sz="2200" dirty="0"/>
          </a:p>
        </p:txBody>
      </p:sp>
      <p:sp>
        <p:nvSpPr>
          <p:cNvPr id="4" name="Shape 2"/>
          <p:cNvSpPr/>
          <p:nvPr/>
        </p:nvSpPr>
        <p:spPr>
          <a:xfrm>
            <a:off x="793909" y="4563241"/>
            <a:ext cx="6407944" cy="2772201"/>
          </a:xfrm>
          <a:prstGeom prst="roundRect">
            <a:avLst>
              <a:gd name="adj" fmla="val 3952"/>
            </a:avLst>
          </a:prstGeom>
          <a:solidFill>
            <a:srgbClr val="FFD8CC"/>
          </a:solidFill>
          <a:ln w="7620">
            <a:solidFill>
              <a:srgbClr val="E5BEB2"/>
            </a:solidFill>
            <a:prstDash val="solid"/>
          </a:ln>
        </p:spPr>
      </p:sp>
      <p:sp>
        <p:nvSpPr>
          <p:cNvPr id="5" name="Text 3"/>
          <p:cNvSpPr/>
          <p:nvPr/>
        </p:nvSpPr>
        <p:spPr>
          <a:xfrm>
            <a:off x="1028224" y="4783629"/>
            <a:ext cx="3234690" cy="354330"/>
          </a:xfrm>
          <a:prstGeom prst="rect">
            <a:avLst/>
          </a:prstGeom>
          <a:noFill/>
          <a:ln/>
        </p:spPr>
        <p:txBody>
          <a:bodyPr wrap="none" lIns="0" tIns="0" rIns="0" bIns="0" rtlCol="0" anchor="t"/>
          <a:lstStyle/>
          <a:p>
            <a:pPr marL="0" indent="0" algn="l">
              <a:lnSpc>
                <a:spcPts val="2750"/>
              </a:lnSpc>
              <a:buNone/>
            </a:pPr>
            <a:r>
              <a:rPr lang="en-US" sz="2600" b="1" dirty="0">
                <a:solidFill>
                  <a:srgbClr val="403C4E"/>
                </a:solidFill>
                <a:latin typeface="Merriweather Bold" pitchFamily="34" charset="0"/>
                <a:ea typeface="Merriweather Bold" pitchFamily="34" charset="-122"/>
                <a:cs typeface="Merriweather Bold" pitchFamily="34" charset="-120"/>
              </a:rPr>
              <a:t>Standardized Protocols</a:t>
            </a:r>
            <a:endParaRPr lang="en-US" sz="2600" dirty="0"/>
          </a:p>
        </p:txBody>
      </p:sp>
      <p:sp>
        <p:nvSpPr>
          <p:cNvPr id="6" name="Text 4"/>
          <p:cNvSpPr/>
          <p:nvPr/>
        </p:nvSpPr>
        <p:spPr>
          <a:xfrm>
            <a:off x="1028224" y="5184621"/>
            <a:ext cx="5939076" cy="1451610"/>
          </a:xfrm>
          <a:prstGeom prst="rect">
            <a:avLst/>
          </a:prstGeom>
          <a:noFill/>
          <a:ln/>
        </p:spPr>
        <p:txBody>
          <a:bodyPr wrap="square" lIns="0" tIns="0" rIns="0" bIns="0" rtlCol="0" anchor="t"/>
          <a:lstStyle/>
          <a:p>
            <a:pPr marL="0" indent="0" algn="l">
              <a:lnSpc>
                <a:spcPts val="2850"/>
              </a:lnSpc>
              <a:buNone/>
            </a:pPr>
            <a:r>
              <a:rPr lang="en-US" sz="2000" dirty="0">
                <a:solidFill>
                  <a:srgbClr val="403C4E"/>
                </a:solidFill>
                <a:latin typeface="Open Sans" pitchFamily="34" charset="0"/>
                <a:ea typeface="Open Sans" pitchFamily="34" charset="-122"/>
                <a:cs typeface="Open Sans" pitchFamily="34" charset="-120"/>
              </a:rPr>
              <a:t>Patients are managed using fixed immunosuppressive protocols—most commonly a combination of tacrolimus, mycophenolate, and corticosteroids—along with routine clinical and laboratory monitoring.</a:t>
            </a:r>
            <a:endParaRPr lang="en-US" sz="2000" dirty="0"/>
          </a:p>
        </p:txBody>
      </p:sp>
      <p:sp>
        <p:nvSpPr>
          <p:cNvPr id="7" name="Shape 5"/>
          <p:cNvSpPr/>
          <p:nvPr/>
        </p:nvSpPr>
        <p:spPr>
          <a:xfrm>
            <a:off x="7428548" y="4563241"/>
            <a:ext cx="6408063" cy="2772202"/>
          </a:xfrm>
          <a:prstGeom prst="roundRect">
            <a:avLst>
              <a:gd name="adj" fmla="val 3952"/>
            </a:avLst>
          </a:prstGeom>
          <a:solidFill>
            <a:srgbClr val="FFD8CC"/>
          </a:solidFill>
          <a:ln w="7620">
            <a:solidFill>
              <a:srgbClr val="E5BEB2"/>
            </a:solidFill>
            <a:prstDash val="solid"/>
          </a:ln>
        </p:spPr>
      </p:sp>
      <p:sp>
        <p:nvSpPr>
          <p:cNvPr id="8" name="Text 6"/>
          <p:cNvSpPr/>
          <p:nvPr/>
        </p:nvSpPr>
        <p:spPr>
          <a:xfrm>
            <a:off x="7662981" y="4830291"/>
            <a:ext cx="4929426" cy="354330"/>
          </a:xfrm>
          <a:prstGeom prst="rect">
            <a:avLst/>
          </a:prstGeom>
          <a:noFill/>
          <a:ln/>
        </p:spPr>
        <p:txBody>
          <a:bodyPr wrap="none" lIns="0" tIns="0" rIns="0" bIns="0" rtlCol="0" anchor="t"/>
          <a:lstStyle/>
          <a:p>
            <a:pPr marL="0" indent="0" algn="l">
              <a:lnSpc>
                <a:spcPts val="2750"/>
              </a:lnSpc>
              <a:buNone/>
            </a:pPr>
            <a:r>
              <a:rPr lang="en-US" sz="2600" b="1" dirty="0">
                <a:solidFill>
                  <a:srgbClr val="403C4E"/>
                </a:solidFill>
                <a:latin typeface="Merriweather Bold" pitchFamily="34" charset="0"/>
                <a:ea typeface="Merriweather Bold" pitchFamily="34" charset="-122"/>
                <a:cs typeface="Merriweather Bold" pitchFamily="34" charset="-120"/>
              </a:rPr>
              <a:t>Evidence-Based Recommendations</a:t>
            </a:r>
            <a:endParaRPr lang="en-US" sz="2600" dirty="0"/>
          </a:p>
        </p:txBody>
      </p:sp>
      <p:sp>
        <p:nvSpPr>
          <p:cNvPr id="9" name="Text 7"/>
          <p:cNvSpPr/>
          <p:nvPr/>
        </p:nvSpPr>
        <p:spPr>
          <a:xfrm>
            <a:off x="7662981" y="5235239"/>
            <a:ext cx="5939195" cy="1088708"/>
          </a:xfrm>
          <a:prstGeom prst="rect">
            <a:avLst/>
          </a:prstGeom>
          <a:noFill/>
          <a:ln/>
        </p:spPr>
        <p:txBody>
          <a:bodyPr wrap="square" lIns="0" tIns="0" rIns="0" bIns="0" rtlCol="0" anchor="t"/>
          <a:lstStyle/>
          <a:p>
            <a:pPr marL="0" indent="0" algn="l">
              <a:lnSpc>
                <a:spcPts val="2850"/>
              </a:lnSpc>
              <a:buNone/>
            </a:pPr>
            <a:r>
              <a:rPr lang="en-US" sz="1750" dirty="0">
                <a:solidFill>
                  <a:srgbClr val="403C4E"/>
                </a:solidFill>
                <a:latin typeface="Open Sans" pitchFamily="34" charset="0"/>
                <a:ea typeface="Open Sans" pitchFamily="34" charset="-122"/>
                <a:cs typeface="Open Sans" pitchFamily="34" charset="-120"/>
              </a:rPr>
              <a:t>St</a:t>
            </a:r>
            <a:r>
              <a:rPr lang="en-US" sz="2000" dirty="0">
                <a:solidFill>
                  <a:srgbClr val="403C4E"/>
                </a:solidFill>
                <a:latin typeface="Open Sans" pitchFamily="34" charset="0"/>
                <a:ea typeface="Open Sans" pitchFamily="34" charset="-122"/>
                <a:cs typeface="Open Sans" pitchFamily="34" charset="-120"/>
              </a:rPr>
              <a:t>ructured guidelines provide evidence-based recommendations for immunosuppressive regimens, monitoring strategies, and long-term follow-up.</a:t>
            </a:r>
            <a:endParaRPr lang="en-US" sz="2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89" y="499387"/>
            <a:ext cx="7556421" cy="2126337"/>
          </a:xfrm>
          <a:prstGeom prst="rect">
            <a:avLst/>
          </a:prstGeom>
          <a:noFill/>
          <a:ln/>
        </p:spPr>
        <p:txBody>
          <a:bodyPr wrap="square" lIns="0" tIns="0" rIns="0" bIns="0" rtlCol="0" anchor="t"/>
          <a:lstStyle/>
          <a:p>
            <a:pPr marL="0" indent="0" algn="l">
              <a:lnSpc>
                <a:spcPts val="5550"/>
              </a:lnSpc>
              <a:buNone/>
            </a:pPr>
            <a:r>
              <a:rPr lang="en-US" sz="4450" b="1" dirty="0">
                <a:solidFill>
                  <a:srgbClr val="403C4E"/>
                </a:solidFill>
                <a:latin typeface="Merriweather Bold" pitchFamily="34" charset="0"/>
                <a:ea typeface="Merriweather Bold" pitchFamily="34" charset="-122"/>
                <a:cs typeface="Merriweather Bold" pitchFamily="34" charset="-120"/>
              </a:rPr>
              <a:t>Therapeutic Drug Monitoring: A Step Toward Individualized Therapy</a:t>
            </a:r>
            <a:endParaRPr lang="en-US" sz="4450" dirty="0"/>
          </a:p>
        </p:txBody>
      </p:sp>
      <p:sp>
        <p:nvSpPr>
          <p:cNvPr id="4" name="Text 1"/>
          <p:cNvSpPr/>
          <p:nvPr/>
        </p:nvSpPr>
        <p:spPr>
          <a:xfrm>
            <a:off x="793790" y="3768804"/>
            <a:ext cx="7556421" cy="1814513"/>
          </a:xfrm>
          <a:prstGeom prst="rect">
            <a:avLst/>
          </a:prstGeom>
          <a:noFill/>
          <a:ln/>
        </p:spPr>
        <p:txBody>
          <a:bodyPr wrap="square" lIns="0" tIns="0" rIns="0" bIns="0" rtlCol="0" anchor="t"/>
          <a:lstStyle/>
          <a:p>
            <a:pPr marL="0" indent="0" algn="l">
              <a:lnSpc>
                <a:spcPts val="2850"/>
              </a:lnSpc>
              <a:buNone/>
            </a:pPr>
            <a:r>
              <a:rPr lang="en-US" sz="2200" dirty="0">
                <a:solidFill>
                  <a:srgbClr val="403C4E"/>
                </a:solidFill>
                <a:latin typeface="Open Sans" pitchFamily="34" charset="0"/>
                <a:ea typeface="Open Sans" pitchFamily="34" charset="-122"/>
                <a:cs typeface="Open Sans" pitchFamily="34" charset="-120"/>
              </a:rPr>
              <a:t>A key component of current practice is therapeutic drug monitoring (TDM), particularly for calcineurin inhibitors such as tacrolimus. TDM allows clinicians to adjust drug dosing based on measured blood concentrations, thereby reducing the risk of toxicity and improving efficacy.</a:t>
            </a:r>
            <a:endParaRPr lang="en-US" sz="2200" dirty="0"/>
          </a:p>
        </p:txBody>
      </p:sp>
      <p:sp>
        <p:nvSpPr>
          <p:cNvPr id="5" name="Text 2"/>
          <p:cNvSpPr/>
          <p:nvPr/>
        </p:nvSpPr>
        <p:spPr>
          <a:xfrm>
            <a:off x="793788" y="5850294"/>
            <a:ext cx="7556421" cy="1088708"/>
          </a:xfrm>
          <a:prstGeom prst="rect">
            <a:avLst/>
          </a:prstGeom>
          <a:noFill/>
          <a:ln/>
        </p:spPr>
        <p:txBody>
          <a:bodyPr wrap="square" lIns="0" tIns="0" rIns="0" bIns="0" rtlCol="0" anchor="t"/>
          <a:lstStyle/>
          <a:p>
            <a:pPr marL="0" indent="0" algn="l">
              <a:lnSpc>
                <a:spcPts val="2850"/>
              </a:lnSpc>
              <a:buNone/>
            </a:pPr>
            <a:r>
              <a:rPr lang="en-US" sz="2200" dirty="0">
                <a:solidFill>
                  <a:srgbClr val="403C4E"/>
                </a:solidFill>
                <a:latin typeface="Open Sans" pitchFamily="34" charset="0"/>
                <a:ea typeface="Open Sans" pitchFamily="34" charset="-122"/>
                <a:cs typeface="Open Sans" pitchFamily="34" charset="-120"/>
              </a:rPr>
              <a:t>This approach represents an important step toward individualized therapy and is widely implemented as a standard of care across transplant centers worldwide.</a:t>
            </a:r>
            <a:endParaRPr lang="en-US" sz="2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63310" y="804775"/>
            <a:ext cx="12371784" cy="708779"/>
          </a:xfrm>
          <a:prstGeom prst="rect">
            <a:avLst/>
          </a:prstGeom>
          <a:noFill/>
          <a:ln/>
        </p:spPr>
        <p:txBody>
          <a:bodyPr wrap="none" lIns="0" tIns="0" rIns="0" bIns="0" rtlCol="0" anchor="t"/>
          <a:lstStyle/>
          <a:p>
            <a:pPr marL="0" indent="0" algn="l">
              <a:lnSpc>
                <a:spcPts val="5550"/>
              </a:lnSpc>
              <a:buNone/>
            </a:pPr>
            <a:r>
              <a:rPr lang="en-US" sz="4450" b="1" dirty="0">
                <a:solidFill>
                  <a:srgbClr val="403C4E"/>
                </a:solidFill>
                <a:latin typeface="Merriweather Bold" pitchFamily="34" charset="0"/>
                <a:ea typeface="Merriweather Bold" pitchFamily="34" charset="-122"/>
                <a:cs typeface="Merriweather Bold" pitchFamily="34" charset="-120"/>
              </a:rPr>
              <a:t>The Challenge of </a:t>
            </a:r>
            <a:r>
              <a:rPr lang="en-US" sz="4450" b="1" dirty="0">
                <a:solidFill>
                  <a:srgbClr val="FFAD94"/>
                </a:solidFill>
                <a:latin typeface="Merriweather Bold" pitchFamily="34" charset="0"/>
                <a:ea typeface="Merriweather Bold" pitchFamily="34" charset="-122"/>
                <a:cs typeface="Merriweather Bold" pitchFamily="34" charset="-120"/>
              </a:rPr>
              <a:t>Inter-Individual Variability</a:t>
            </a:r>
            <a:endParaRPr lang="en-US" sz="4450" dirty="0"/>
          </a:p>
        </p:txBody>
      </p:sp>
      <p:sp>
        <p:nvSpPr>
          <p:cNvPr id="3" name="Text 1"/>
          <p:cNvSpPr/>
          <p:nvPr/>
        </p:nvSpPr>
        <p:spPr>
          <a:xfrm>
            <a:off x="793789" y="1947565"/>
            <a:ext cx="13042821" cy="1109721"/>
          </a:xfrm>
          <a:prstGeom prst="rect">
            <a:avLst/>
          </a:prstGeom>
          <a:noFill/>
          <a:ln/>
        </p:spPr>
        <p:txBody>
          <a:bodyPr wrap="square" lIns="0" tIns="0" rIns="0" bIns="0" rtlCol="0" anchor="t"/>
          <a:lstStyle/>
          <a:p>
            <a:pPr marL="0" indent="0" algn="l">
              <a:lnSpc>
                <a:spcPts val="2850"/>
              </a:lnSpc>
              <a:buNone/>
            </a:pPr>
            <a:r>
              <a:rPr lang="en-US" sz="2200" dirty="0">
                <a:solidFill>
                  <a:srgbClr val="403C4E"/>
                </a:solidFill>
                <a:latin typeface="Open Sans" pitchFamily="34" charset="0"/>
                <a:ea typeface="Open Sans" pitchFamily="34" charset="-122"/>
                <a:cs typeface="Open Sans" pitchFamily="34" charset="-120"/>
              </a:rPr>
              <a:t>Despite these structured approaches, significant variability in patient outcomes persists. Patients receiving similar immunosuppressive regimens often exhibit markedly different responses, including variations in drug exposure, risk of rejection, and susceptibility to adverse effects.</a:t>
            </a:r>
            <a:endParaRPr lang="en-US" sz="2200" dirty="0"/>
          </a:p>
        </p:txBody>
      </p:sp>
      <p:sp>
        <p:nvSpPr>
          <p:cNvPr id="4" name="Shape 2"/>
          <p:cNvSpPr/>
          <p:nvPr/>
        </p:nvSpPr>
        <p:spPr>
          <a:xfrm>
            <a:off x="793790" y="3577590"/>
            <a:ext cx="6407944" cy="1367909"/>
          </a:xfrm>
          <a:prstGeom prst="roundRect">
            <a:avLst>
              <a:gd name="adj" fmla="val 10695"/>
            </a:avLst>
          </a:prstGeom>
          <a:solidFill>
            <a:srgbClr val="FFFFFF"/>
          </a:solidFill>
          <a:ln w="30480">
            <a:solidFill>
              <a:srgbClr val="E5BEB2"/>
            </a:solidFill>
            <a:prstDash val="solid"/>
          </a:ln>
        </p:spPr>
      </p:sp>
      <p:sp>
        <p:nvSpPr>
          <p:cNvPr id="5" name="Shape 3"/>
          <p:cNvSpPr/>
          <p:nvPr/>
        </p:nvSpPr>
        <p:spPr>
          <a:xfrm>
            <a:off x="763310" y="3577590"/>
            <a:ext cx="121920" cy="1367909"/>
          </a:xfrm>
          <a:prstGeom prst="roundRect">
            <a:avLst>
              <a:gd name="adj" fmla="val 78139"/>
            </a:avLst>
          </a:prstGeom>
          <a:solidFill>
            <a:srgbClr val="FFAD94"/>
          </a:solidFill>
          <a:ln/>
        </p:spPr>
      </p:sp>
      <p:sp>
        <p:nvSpPr>
          <p:cNvPr id="6" name="Text 4"/>
          <p:cNvSpPr/>
          <p:nvPr/>
        </p:nvSpPr>
        <p:spPr>
          <a:xfrm>
            <a:off x="1142524" y="3834884"/>
            <a:ext cx="3488293" cy="354330"/>
          </a:xfrm>
          <a:prstGeom prst="rect">
            <a:avLst/>
          </a:prstGeom>
          <a:noFill/>
          <a:ln/>
        </p:spPr>
        <p:txBody>
          <a:bodyPr wrap="none" lIns="0" tIns="0" rIns="0" bIns="0" rtlCol="0" anchor="t"/>
          <a:lstStyle/>
          <a:p>
            <a:pPr marL="0" indent="0" algn="l">
              <a:lnSpc>
                <a:spcPts val="2750"/>
              </a:lnSpc>
              <a:buNone/>
            </a:pPr>
            <a:r>
              <a:rPr lang="en-US" sz="2200" b="1" dirty="0">
                <a:solidFill>
                  <a:srgbClr val="403C4E"/>
                </a:solidFill>
                <a:latin typeface="Merriweather Bold" pitchFamily="34" charset="0"/>
                <a:ea typeface="Merriweather Bold" pitchFamily="34" charset="-122"/>
                <a:cs typeface="Merriweather Bold" pitchFamily="34" charset="-120"/>
              </a:rPr>
              <a:t>Pharmacokinetic Factors</a:t>
            </a:r>
            <a:endParaRPr lang="en-US" sz="2200" dirty="0"/>
          </a:p>
        </p:txBody>
      </p:sp>
      <p:sp>
        <p:nvSpPr>
          <p:cNvPr id="7" name="Text 5"/>
          <p:cNvSpPr/>
          <p:nvPr/>
        </p:nvSpPr>
        <p:spPr>
          <a:xfrm>
            <a:off x="1142524" y="4325303"/>
            <a:ext cx="5801916" cy="362903"/>
          </a:xfrm>
          <a:prstGeom prst="rect">
            <a:avLst/>
          </a:prstGeom>
          <a:noFill/>
          <a:ln/>
        </p:spPr>
        <p:txBody>
          <a:bodyPr wrap="none" lIns="0" tIns="0" rIns="0" bIns="0" rtlCol="0" anchor="t"/>
          <a:lstStyle/>
          <a:p>
            <a:pPr marL="0" indent="0" algn="l">
              <a:lnSpc>
                <a:spcPts val="2850"/>
              </a:lnSpc>
              <a:buNone/>
            </a:pPr>
            <a:r>
              <a:rPr lang="en-US" sz="2200" dirty="0">
                <a:solidFill>
                  <a:srgbClr val="403C4E"/>
                </a:solidFill>
                <a:latin typeface="Open Sans" pitchFamily="34" charset="0"/>
                <a:ea typeface="Open Sans" pitchFamily="34" charset="-122"/>
                <a:cs typeface="Open Sans" pitchFamily="34" charset="-120"/>
              </a:rPr>
              <a:t>Drug absorption, metabolism, and clearance</a:t>
            </a:r>
            <a:endParaRPr lang="en-US" sz="2200" dirty="0"/>
          </a:p>
        </p:txBody>
      </p:sp>
      <p:sp>
        <p:nvSpPr>
          <p:cNvPr id="8" name="Shape 6"/>
          <p:cNvSpPr/>
          <p:nvPr/>
        </p:nvSpPr>
        <p:spPr>
          <a:xfrm>
            <a:off x="7428548" y="3577590"/>
            <a:ext cx="6408063" cy="1367909"/>
          </a:xfrm>
          <a:prstGeom prst="roundRect">
            <a:avLst>
              <a:gd name="adj" fmla="val 10695"/>
            </a:avLst>
          </a:prstGeom>
          <a:solidFill>
            <a:srgbClr val="FFFFFF"/>
          </a:solidFill>
          <a:ln w="30480">
            <a:solidFill>
              <a:srgbClr val="E5BEB2"/>
            </a:solidFill>
            <a:prstDash val="solid"/>
          </a:ln>
        </p:spPr>
      </p:sp>
      <p:sp>
        <p:nvSpPr>
          <p:cNvPr id="9" name="Shape 7"/>
          <p:cNvSpPr/>
          <p:nvPr/>
        </p:nvSpPr>
        <p:spPr>
          <a:xfrm>
            <a:off x="7398067" y="3577590"/>
            <a:ext cx="121920" cy="1367909"/>
          </a:xfrm>
          <a:prstGeom prst="roundRect">
            <a:avLst>
              <a:gd name="adj" fmla="val 78139"/>
            </a:avLst>
          </a:prstGeom>
          <a:solidFill>
            <a:srgbClr val="FFAD94"/>
          </a:solidFill>
          <a:ln/>
        </p:spPr>
      </p:sp>
      <p:sp>
        <p:nvSpPr>
          <p:cNvPr id="10" name="Text 8"/>
          <p:cNvSpPr/>
          <p:nvPr/>
        </p:nvSpPr>
        <p:spPr>
          <a:xfrm>
            <a:off x="7777282" y="3834884"/>
            <a:ext cx="4313277" cy="354330"/>
          </a:xfrm>
          <a:prstGeom prst="rect">
            <a:avLst/>
          </a:prstGeom>
          <a:noFill/>
          <a:ln/>
        </p:spPr>
        <p:txBody>
          <a:bodyPr wrap="none" lIns="0" tIns="0" rIns="0" bIns="0" rtlCol="0" anchor="t"/>
          <a:lstStyle/>
          <a:p>
            <a:pPr marL="0" indent="0" algn="l">
              <a:lnSpc>
                <a:spcPts val="2750"/>
              </a:lnSpc>
              <a:buNone/>
            </a:pPr>
            <a:r>
              <a:rPr lang="en-US" sz="2200" b="1" dirty="0">
                <a:solidFill>
                  <a:srgbClr val="403C4E"/>
                </a:solidFill>
                <a:latin typeface="Merriweather Bold" pitchFamily="34" charset="0"/>
                <a:ea typeface="Merriweather Bold" pitchFamily="34" charset="-122"/>
                <a:cs typeface="Merriweather Bold" pitchFamily="34" charset="-120"/>
              </a:rPr>
              <a:t>Pharmacodynamic Differences</a:t>
            </a:r>
            <a:endParaRPr lang="en-US" sz="2200" dirty="0"/>
          </a:p>
        </p:txBody>
      </p:sp>
      <p:sp>
        <p:nvSpPr>
          <p:cNvPr id="11" name="Text 9"/>
          <p:cNvSpPr/>
          <p:nvPr/>
        </p:nvSpPr>
        <p:spPr>
          <a:xfrm>
            <a:off x="7777282" y="4325303"/>
            <a:ext cx="5802035" cy="362903"/>
          </a:xfrm>
          <a:prstGeom prst="rect">
            <a:avLst/>
          </a:prstGeom>
          <a:noFill/>
          <a:ln/>
        </p:spPr>
        <p:txBody>
          <a:bodyPr wrap="none" lIns="0" tIns="0" rIns="0" bIns="0" rtlCol="0" anchor="t"/>
          <a:lstStyle/>
          <a:p>
            <a:pPr marL="0" indent="0" algn="l">
              <a:lnSpc>
                <a:spcPts val="2850"/>
              </a:lnSpc>
              <a:buNone/>
            </a:pPr>
            <a:r>
              <a:rPr lang="en-US" sz="2200" dirty="0">
                <a:solidFill>
                  <a:srgbClr val="403C4E"/>
                </a:solidFill>
                <a:latin typeface="Open Sans" pitchFamily="34" charset="0"/>
                <a:ea typeface="Open Sans" pitchFamily="34" charset="-122"/>
                <a:cs typeface="Open Sans" pitchFamily="34" charset="-120"/>
              </a:rPr>
              <a:t>Variability in immune response</a:t>
            </a:r>
            <a:endParaRPr lang="en-US" sz="2200" dirty="0"/>
          </a:p>
        </p:txBody>
      </p:sp>
      <p:sp>
        <p:nvSpPr>
          <p:cNvPr id="12" name="Shape 10"/>
          <p:cNvSpPr/>
          <p:nvPr/>
        </p:nvSpPr>
        <p:spPr>
          <a:xfrm>
            <a:off x="793790" y="5172313"/>
            <a:ext cx="6407944" cy="1367909"/>
          </a:xfrm>
          <a:prstGeom prst="roundRect">
            <a:avLst>
              <a:gd name="adj" fmla="val 10695"/>
            </a:avLst>
          </a:prstGeom>
          <a:solidFill>
            <a:srgbClr val="FFFFFF"/>
          </a:solidFill>
          <a:ln w="30480">
            <a:solidFill>
              <a:srgbClr val="E5BEB2"/>
            </a:solidFill>
            <a:prstDash val="solid"/>
          </a:ln>
        </p:spPr>
      </p:sp>
      <p:sp>
        <p:nvSpPr>
          <p:cNvPr id="13" name="Shape 11"/>
          <p:cNvSpPr/>
          <p:nvPr/>
        </p:nvSpPr>
        <p:spPr>
          <a:xfrm>
            <a:off x="763310" y="5172313"/>
            <a:ext cx="121920" cy="1367909"/>
          </a:xfrm>
          <a:prstGeom prst="roundRect">
            <a:avLst>
              <a:gd name="adj" fmla="val 78139"/>
            </a:avLst>
          </a:prstGeom>
          <a:solidFill>
            <a:srgbClr val="FFAD94"/>
          </a:solidFill>
          <a:ln/>
        </p:spPr>
      </p:sp>
      <p:sp>
        <p:nvSpPr>
          <p:cNvPr id="14" name="Text 12"/>
          <p:cNvSpPr/>
          <p:nvPr/>
        </p:nvSpPr>
        <p:spPr>
          <a:xfrm>
            <a:off x="1142524" y="5429607"/>
            <a:ext cx="3363992" cy="354330"/>
          </a:xfrm>
          <a:prstGeom prst="rect">
            <a:avLst/>
          </a:prstGeom>
          <a:noFill/>
          <a:ln/>
        </p:spPr>
        <p:txBody>
          <a:bodyPr wrap="none" lIns="0" tIns="0" rIns="0" bIns="0" rtlCol="0" anchor="t"/>
          <a:lstStyle/>
          <a:p>
            <a:pPr marL="0" indent="0" algn="l">
              <a:lnSpc>
                <a:spcPts val="2750"/>
              </a:lnSpc>
              <a:buNone/>
            </a:pPr>
            <a:r>
              <a:rPr lang="en-US" sz="2200" b="1" dirty="0">
                <a:solidFill>
                  <a:srgbClr val="403C4E"/>
                </a:solidFill>
                <a:latin typeface="Merriweather Bold" pitchFamily="34" charset="0"/>
                <a:ea typeface="Merriweather Bold" pitchFamily="34" charset="-122"/>
                <a:cs typeface="Merriweather Bold" pitchFamily="34" charset="-120"/>
              </a:rPr>
              <a:t>Genetic Polymorphisms</a:t>
            </a:r>
            <a:endParaRPr lang="en-US" sz="2200" dirty="0"/>
          </a:p>
        </p:txBody>
      </p:sp>
      <p:sp>
        <p:nvSpPr>
          <p:cNvPr id="15" name="Text 13"/>
          <p:cNvSpPr/>
          <p:nvPr/>
        </p:nvSpPr>
        <p:spPr>
          <a:xfrm>
            <a:off x="1142524" y="5920026"/>
            <a:ext cx="5801916" cy="362903"/>
          </a:xfrm>
          <a:prstGeom prst="rect">
            <a:avLst/>
          </a:prstGeom>
          <a:noFill/>
          <a:ln/>
        </p:spPr>
        <p:txBody>
          <a:bodyPr wrap="none" lIns="0" tIns="0" rIns="0" bIns="0" rtlCol="0" anchor="t"/>
          <a:lstStyle/>
          <a:p>
            <a:pPr marL="0" indent="0" algn="l">
              <a:lnSpc>
                <a:spcPts val="2850"/>
              </a:lnSpc>
              <a:buNone/>
            </a:pPr>
            <a:r>
              <a:rPr lang="en-US" sz="2200" dirty="0">
                <a:solidFill>
                  <a:srgbClr val="403C4E"/>
                </a:solidFill>
                <a:latin typeface="Open Sans" pitchFamily="34" charset="0"/>
                <a:ea typeface="Open Sans" pitchFamily="34" charset="-122"/>
                <a:cs typeface="Open Sans" pitchFamily="34" charset="-120"/>
              </a:rPr>
              <a:t>Inherited genetic variations</a:t>
            </a:r>
            <a:endParaRPr lang="en-US" sz="2200" dirty="0"/>
          </a:p>
        </p:txBody>
      </p:sp>
      <p:sp>
        <p:nvSpPr>
          <p:cNvPr id="16" name="Shape 14"/>
          <p:cNvSpPr/>
          <p:nvPr/>
        </p:nvSpPr>
        <p:spPr>
          <a:xfrm>
            <a:off x="7428548" y="5172313"/>
            <a:ext cx="6408063" cy="1367909"/>
          </a:xfrm>
          <a:prstGeom prst="roundRect">
            <a:avLst>
              <a:gd name="adj" fmla="val 10695"/>
            </a:avLst>
          </a:prstGeom>
          <a:solidFill>
            <a:srgbClr val="FFFFFF"/>
          </a:solidFill>
          <a:ln w="30480">
            <a:solidFill>
              <a:srgbClr val="E5BEB2"/>
            </a:solidFill>
            <a:prstDash val="solid"/>
          </a:ln>
        </p:spPr>
      </p:sp>
      <p:sp>
        <p:nvSpPr>
          <p:cNvPr id="17" name="Shape 15"/>
          <p:cNvSpPr/>
          <p:nvPr/>
        </p:nvSpPr>
        <p:spPr>
          <a:xfrm>
            <a:off x="7398067" y="5172313"/>
            <a:ext cx="121920" cy="1367909"/>
          </a:xfrm>
          <a:prstGeom prst="roundRect">
            <a:avLst>
              <a:gd name="adj" fmla="val 78139"/>
            </a:avLst>
          </a:prstGeom>
          <a:solidFill>
            <a:srgbClr val="FFAD94"/>
          </a:solidFill>
          <a:ln/>
        </p:spPr>
      </p:sp>
      <p:sp>
        <p:nvSpPr>
          <p:cNvPr id="18" name="Text 16"/>
          <p:cNvSpPr/>
          <p:nvPr/>
        </p:nvSpPr>
        <p:spPr>
          <a:xfrm>
            <a:off x="7777282" y="5429607"/>
            <a:ext cx="3239333" cy="354330"/>
          </a:xfrm>
          <a:prstGeom prst="rect">
            <a:avLst/>
          </a:prstGeom>
          <a:noFill/>
          <a:ln/>
        </p:spPr>
        <p:txBody>
          <a:bodyPr wrap="none" lIns="0" tIns="0" rIns="0" bIns="0" rtlCol="0" anchor="t"/>
          <a:lstStyle/>
          <a:p>
            <a:pPr marL="0" indent="0" algn="l">
              <a:lnSpc>
                <a:spcPts val="2750"/>
              </a:lnSpc>
              <a:buNone/>
            </a:pPr>
            <a:r>
              <a:rPr lang="en-US" sz="2200" b="1" dirty="0">
                <a:solidFill>
                  <a:srgbClr val="403C4E"/>
                </a:solidFill>
                <a:latin typeface="Merriweather Bold" pitchFamily="34" charset="0"/>
                <a:ea typeface="Merriweather Bold" pitchFamily="34" charset="-122"/>
                <a:cs typeface="Merriweather Bold" pitchFamily="34" charset="-120"/>
              </a:rPr>
              <a:t>Patient-Related Factors</a:t>
            </a:r>
            <a:endParaRPr lang="en-US" sz="2200" dirty="0"/>
          </a:p>
        </p:txBody>
      </p:sp>
      <p:sp>
        <p:nvSpPr>
          <p:cNvPr id="19" name="Text 17"/>
          <p:cNvSpPr/>
          <p:nvPr/>
        </p:nvSpPr>
        <p:spPr>
          <a:xfrm>
            <a:off x="7777282" y="5920026"/>
            <a:ext cx="5802035" cy="362903"/>
          </a:xfrm>
          <a:prstGeom prst="rect">
            <a:avLst/>
          </a:prstGeom>
          <a:noFill/>
          <a:ln/>
        </p:spPr>
        <p:txBody>
          <a:bodyPr wrap="none" lIns="0" tIns="0" rIns="0" bIns="0" rtlCol="0" anchor="t"/>
          <a:lstStyle/>
          <a:p>
            <a:pPr marL="0" indent="0" algn="l">
              <a:lnSpc>
                <a:spcPts val="2850"/>
              </a:lnSpc>
              <a:buNone/>
            </a:pPr>
            <a:r>
              <a:rPr lang="en-US" sz="2200" dirty="0">
                <a:solidFill>
                  <a:srgbClr val="403C4E"/>
                </a:solidFill>
                <a:latin typeface="Open Sans" pitchFamily="34" charset="0"/>
                <a:ea typeface="Open Sans" pitchFamily="34" charset="-122"/>
                <a:cs typeface="Open Sans" pitchFamily="34" charset="-120"/>
              </a:rPr>
              <a:t>Adherence and comorbidities</a:t>
            </a:r>
            <a:endParaRPr lang="en-US" sz="2200" dirty="0"/>
          </a:p>
        </p:txBody>
      </p:sp>
      <p:sp>
        <p:nvSpPr>
          <p:cNvPr id="20" name="Text 18"/>
          <p:cNvSpPr/>
          <p:nvPr/>
        </p:nvSpPr>
        <p:spPr>
          <a:xfrm>
            <a:off x="793790" y="6795373"/>
            <a:ext cx="13042821" cy="362903"/>
          </a:xfrm>
          <a:prstGeom prst="rect">
            <a:avLst/>
          </a:prstGeom>
          <a:noFill/>
          <a:ln/>
        </p:spPr>
        <p:txBody>
          <a:bodyPr wrap="none" lIns="0" tIns="0" rIns="0" bIns="0" rtlCol="0" anchor="t"/>
          <a:lstStyle/>
          <a:p>
            <a:pPr marL="0" indent="0" algn="l">
              <a:lnSpc>
                <a:spcPts val="2850"/>
              </a:lnSpc>
              <a:buNone/>
            </a:pPr>
            <a:r>
              <a:rPr lang="en-US" sz="2200" dirty="0">
                <a:solidFill>
                  <a:srgbClr val="403C4E"/>
                </a:solidFill>
                <a:latin typeface="Open Sans" pitchFamily="34" charset="0"/>
                <a:ea typeface="Open Sans" pitchFamily="34" charset="-122"/>
                <a:cs typeface="Open Sans" pitchFamily="34" charset="-120"/>
              </a:rPr>
              <a:t>This phenomenon, known as inter-individual variability, arises from a complex interplay of these factors.</a:t>
            </a:r>
            <a:endParaRPr lang="en-US" sz="2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1960126"/>
            <a:ext cx="12421910" cy="708779"/>
          </a:xfrm>
          <a:prstGeom prst="rect">
            <a:avLst/>
          </a:prstGeom>
          <a:noFill/>
          <a:ln/>
        </p:spPr>
        <p:txBody>
          <a:bodyPr wrap="none" lIns="0" tIns="0" rIns="0" bIns="0" rtlCol="0" anchor="t"/>
          <a:lstStyle/>
          <a:p>
            <a:pPr marL="0" indent="0" algn="l">
              <a:lnSpc>
                <a:spcPts val="5550"/>
              </a:lnSpc>
              <a:buNone/>
            </a:pPr>
            <a:r>
              <a:rPr lang="en-US" sz="4450" b="1" dirty="0">
                <a:solidFill>
                  <a:srgbClr val="403C4E"/>
                </a:solidFill>
                <a:latin typeface="Merriweather Bold" pitchFamily="34" charset="0"/>
                <a:ea typeface="Merriweather Bold" pitchFamily="34" charset="-122"/>
                <a:cs typeface="Merriweather Bold" pitchFamily="34" charset="-120"/>
              </a:rPr>
              <a:t>Limitations of Current Guideline-Based Care</a:t>
            </a:r>
            <a:endParaRPr lang="en-US" sz="4450" dirty="0"/>
          </a:p>
        </p:txBody>
      </p:sp>
      <p:sp>
        <p:nvSpPr>
          <p:cNvPr id="3" name="Text 1"/>
          <p:cNvSpPr/>
          <p:nvPr/>
        </p:nvSpPr>
        <p:spPr>
          <a:xfrm>
            <a:off x="793790" y="3235881"/>
            <a:ext cx="5161836" cy="425291"/>
          </a:xfrm>
          <a:prstGeom prst="rect">
            <a:avLst/>
          </a:prstGeom>
          <a:noFill/>
          <a:ln/>
        </p:spPr>
        <p:txBody>
          <a:bodyPr wrap="none" lIns="0" tIns="0" rIns="0" bIns="0" rtlCol="0" anchor="t"/>
          <a:lstStyle/>
          <a:p>
            <a:pPr marL="0" indent="0" algn="l">
              <a:lnSpc>
                <a:spcPts val="3300"/>
              </a:lnSpc>
              <a:buNone/>
            </a:pPr>
            <a:r>
              <a:rPr lang="en-US" sz="2800" b="1" dirty="0">
                <a:solidFill>
                  <a:srgbClr val="FFAD94"/>
                </a:solidFill>
                <a:latin typeface="Merriweather Bold" pitchFamily="34" charset="0"/>
                <a:ea typeface="Merriweather Bold" pitchFamily="34" charset="-122"/>
                <a:cs typeface="Merriweather Bold" pitchFamily="34" charset="-120"/>
              </a:rPr>
              <a:t>The "Average Patient" Problem</a:t>
            </a:r>
            <a:endParaRPr lang="en-US" sz="2800" dirty="0"/>
          </a:p>
        </p:txBody>
      </p:sp>
      <p:sp>
        <p:nvSpPr>
          <p:cNvPr id="4" name="Text 2"/>
          <p:cNvSpPr/>
          <p:nvPr/>
        </p:nvSpPr>
        <p:spPr>
          <a:xfrm>
            <a:off x="793790" y="3887986"/>
            <a:ext cx="6244709" cy="3235828"/>
          </a:xfrm>
          <a:prstGeom prst="rect">
            <a:avLst/>
          </a:prstGeom>
          <a:noFill/>
          <a:ln/>
        </p:spPr>
        <p:txBody>
          <a:bodyPr wrap="square" lIns="0" tIns="0" rIns="0" bIns="0" rtlCol="0" anchor="t"/>
          <a:lstStyle/>
          <a:p>
            <a:pPr marL="0" indent="0" algn="l">
              <a:buNone/>
            </a:pPr>
            <a:r>
              <a:rPr lang="en-US" sz="2400" dirty="0">
                <a:solidFill>
                  <a:srgbClr val="403C4E"/>
                </a:solidFill>
                <a:latin typeface="Open Sans" pitchFamily="34" charset="0"/>
                <a:ea typeface="Open Sans" pitchFamily="34" charset="-122"/>
                <a:cs typeface="Open Sans" pitchFamily="34" charset="-120"/>
              </a:rPr>
              <a:t>One of the major limitations of current guideline-based care is that it is largely designed around the concept of an "average patient." While this approach ensures consistency and safety at a population level, it does not adequately account for individual variability.</a:t>
            </a:r>
            <a:endParaRPr lang="en-US" sz="2400" dirty="0"/>
          </a:p>
        </p:txBody>
      </p:sp>
      <p:sp>
        <p:nvSpPr>
          <p:cNvPr id="5" name="Text 3"/>
          <p:cNvSpPr/>
          <p:nvPr/>
        </p:nvSpPr>
        <p:spPr>
          <a:xfrm>
            <a:off x="7599521" y="3235881"/>
            <a:ext cx="5206365" cy="425291"/>
          </a:xfrm>
          <a:prstGeom prst="rect">
            <a:avLst/>
          </a:prstGeom>
          <a:noFill/>
          <a:ln/>
        </p:spPr>
        <p:txBody>
          <a:bodyPr wrap="none" lIns="0" tIns="0" rIns="0" bIns="0" rtlCol="0" anchor="t"/>
          <a:lstStyle/>
          <a:p>
            <a:pPr marL="0" indent="0" algn="l">
              <a:lnSpc>
                <a:spcPts val="3300"/>
              </a:lnSpc>
              <a:buNone/>
            </a:pPr>
            <a:r>
              <a:rPr lang="en-US" sz="2800" b="1" dirty="0">
                <a:solidFill>
                  <a:srgbClr val="FFAD94"/>
                </a:solidFill>
                <a:latin typeface="Merriweather Bold" pitchFamily="34" charset="0"/>
                <a:ea typeface="Merriweather Bold" pitchFamily="34" charset="-122"/>
                <a:cs typeface="Merriweather Bold" pitchFamily="34" charset="-120"/>
              </a:rPr>
              <a:t>Reactive Monitoring Strategies</a:t>
            </a:r>
            <a:endParaRPr lang="en-US" sz="2800" dirty="0"/>
          </a:p>
        </p:txBody>
      </p:sp>
      <p:sp>
        <p:nvSpPr>
          <p:cNvPr id="6" name="Text 4"/>
          <p:cNvSpPr/>
          <p:nvPr/>
        </p:nvSpPr>
        <p:spPr>
          <a:xfrm>
            <a:off x="7599521" y="3887986"/>
            <a:ext cx="6244709" cy="3480377"/>
          </a:xfrm>
          <a:prstGeom prst="rect">
            <a:avLst/>
          </a:prstGeom>
          <a:noFill/>
          <a:ln/>
        </p:spPr>
        <p:txBody>
          <a:bodyPr wrap="square" lIns="0" tIns="0" rIns="0" bIns="0" rtlCol="0" anchor="t"/>
          <a:lstStyle/>
          <a:p>
            <a:pPr marL="0" indent="0" algn="l">
              <a:buNone/>
            </a:pPr>
            <a:r>
              <a:rPr lang="en-US" sz="2400" dirty="0">
                <a:solidFill>
                  <a:srgbClr val="403C4E"/>
                </a:solidFill>
                <a:latin typeface="Open Sans" pitchFamily="34" charset="0"/>
                <a:ea typeface="Open Sans" pitchFamily="34" charset="-122"/>
                <a:cs typeface="Open Sans" pitchFamily="34" charset="-120"/>
              </a:rPr>
              <a:t>Current monitoring strategies are predominantly reactive. For example, serum creatinine, a commonly used marker of graft function, often rises only after significant injury has already occurred. Similarly, TDM provides information about drug exposure but does not directly reflect the biological response of the patient's immune system.</a:t>
            </a:r>
            <a:endParaRPr lang="en-US" sz="2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98097" y="766524"/>
            <a:ext cx="7556421" cy="1417558"/>
          </a:xfrm>
          <a:prstGeom prst="rect">
            <a:avLst/>
          </a:prstGeom>
          <a:noFill/>
          <a:ln/>
        </p:spPr>
        <p:txBody>
          <a:bodyPr wrap="square" lIns="0" tIns="0" rIns="0" bIns="0" rtlCol="0" anchor="t"/>
          <a:lstStyle/>
          <a:p>
            <a:pPr marL="0" indent="0" algn="l">
              <a:lnSpc>
                <a:spcPts val="5550"/>
              </a:lnSpc>
              <a:buNone/>
            </a:pPr>
            <a:r>
              <a:rPr lang="en-US" sz="4450" b="1" dirty="0">
                <a:solidFill>
                  <a:srgbClr val="403C4E"/>
                </a:solidFill>
                <a:latin typeface="Merriweather Bold" pitchFamily="34" charset="0"/>
                <a:ea typeface="Merriweather Bold" pitchFamily="34" charset="-122"/>
                <a:cs typeface="Merriweather Bold" pitchFamily="34" charset="-120"/>
              </a:rPr>
              <a:t>Precision Medicine: A More Advanced Approach</a:t>
            </a:r>
            <a:endParaRPr lang="en-US" sz="4450" dirty="0"/>
          </a:p>
        </p:txBody>
      </p:sp>
      <p:sp>
        <p:nvSpPr>
          <p:cNvPr id="4" name="Text 1"/>
          <p:cNvSpPr/>
          <p:nvPr/>
        </p:nvSpPr>
        <p:spPr>
          <a:xfrm>
            <a:off x="698097" y="2435581"/>
            <a:ext cx="7556421" cy="1814513"/>
          </a:xfrm>
          <a:prstGeom prst="rect">
            <a:avLst/>
          </a:prstGeom>
          <a:noFill/>
          <a:ln/>
        </p:spPr>
        <p:txBody>
          <a:bodyPr wrap="square" lIns="0" tIns="0" rIns="0" bIns="0" rtlCol="0" anchor="t"/>
          <a:lstStyle/>
          <a:p>
            <a:pPr marL="0" indent="0" algn="l">
              <a:buNone/>
            </a:pPr>
            <a:r>
              <a:rPr lang="en-US" sz="2400" dirty="0">
                <a:solidFill>
                  <a:srgbClr val="403C4E"/>
                </a:solidFill>
                <a:latin typeface="Open Sans" pitchFamily="34" charset="0"/>
                <a:ea typeface="Open Sans" pitchFamily="34" charset="-122"/>
                <a:cs typeface="Open Sans" pitchFamily="34" charset="-120"/>
              </a:rPr>
              <a:t>These limitations have driven increasing interest in precision medicine as a more advanced approach to transplant care. Precision medicine aims to tailor treatment strategies to the individual patient by integrating multiple sources of data, including drug exposure, genetic information, and biological markers of disease activity.</a:t>
            </a:r>
            <a:endParaRPr lang="en-US" sz="2400" dirty="0"/>
          </a:p>
        </p:txBody>
      </p:sp>
      <p:sp>
        <p:nvSpPr>
          <p:cNvPr id="5" name="Text 2"/>
          <p:cNvSpPr/>
          <p:nvPr/>
        </p:nvSpPr>
        <p:spPr>
          <a:xfrm>
            <a:off x="698096" y="5302687"/>
            <a:ext cx="7556421" cy="1451610"/>
          </a:xfrm>
          <a:prstGeom prst="rect">
            <a:avLst/>
          </a:prstGeom>
          <a:noFill/>
          <a:ln/>
        </p:spPr>
        <p:txBody>
          <a:bodyPr wrap="square" lIns="0" tIns="0" rIns="0" bIns="0" rtlCol="0" anchor="t"/>
          <a:lstStyle/>
          <a:p>
            <a:pPr marL="0" indent="0" algn="l">
              <a:buNone/>
            </a:pPr>
            <a:r>
              <a:rPr lang="en-US" sz="2400" dirty="0">
                <a:solidFill>
                  <a:srgbClr val="403C4E"/>
                </a:solidFill>
                <a:latin typeface="Open Sans" pitchFamily="34" charset="0"/>
                <a:ea typeface="Open Sans" pitchFamily="34" charset="-122"/>
                <a:cs typeface="Open Sans" pitchFamily="34" charset="-120"/>
              </a:rPr>
              <a:t>The ultimate goal is to move from a reactive model of care toward a predictive and proactive one, where complications such as rejection can be anticipated and prevented rather than simply treated after they occur.</a:t>
            </a:r>
            <a:endParaRPr lang="en-US"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641866"/>
            <a:ext cx="13042821" cy="1275874"/>
          </a:xfrm>
          <a:prstGeom prst="rect">
            <a:avLst/>
          </a:prstGeom>
          <a:noFill/>
          <a:ln/>
        </p:spPr>
        <p:txBody>
          <a:bodyPr wrap="square" lIns="0" tIns="0" rIns="0" bIns="0" rtlCol="0" anchor="t"/>
          <a:lstStyle/>
          <a:p>
            <a:pPr marL="0" indent="0" algn="l">
              <a:lnSpc>
                <a:spcPts val="5000"/>
              </a:lnSpc>
              <a:buNone/>
            </a:pPr>
            <a:r>
              <a:rPr lang="en-US" sz="4000" b="1" dirty="0">
                <a:solidFill>
                  <a:srgbClr val="403C4E"/>
                </a:solidFill>
                <a:latin typeface="Merriweather Bold" pitchFamily="34" charset="0"/>
                <a:ea typeface="Merriweather Bold" pitchFamily="34" charset="-122"/>
                <a:cs typeface="Merriweather Bold" pitchFamily="34" charset="-120"/>
              </a:rPr>
              <a:t>Advanced Biomarkers: Moving Beyond Traditional Markers</a:t>
            </a:r>
            <a:endParaRPr lang="en-US" sz="4000" dirty="0"/>
          </a:p>
        </p:txBody>
      </p:sp>
      <p:sp>
        <p:nvSpPr>
          <p:cNvPr id="3" name="Text 1"/>
          <p:cNvSpPr/>
          <p:nvPr/>
        </p:nvSpPr>
        <p:spPr>
          <a:xfrm>
            <a:off x="793790" y="2027873"/>
            <a:ext cx="13042821" cy="1498402"/>
          </a:xfrm>
          <a:prstGeom prst="rect">
            <a:avLst/>
          </a:prstGeom>
          <a:noFill/>
          <a:ln/>
        </p:spPr>
        <p:txBody>
          <a:bodyPr wrap="square" lIns="0" tIns="0" rIns="0" bIns="0" rtlCol="0" anchor="t"/>
          <a:lstStyle/>
          <a:p>
            <a:pPr marL="0" indent="0" algn="just">
              <a:buNone/>
            </a:pPr>
            <a:r>
              <a:rPr lang="en-US" sz="2200" dirty="0">
                <a:solidFill>
                  <a:srgbClr val="403C4E"/>
                </a:solidFill>
                <a:latin typeface="Open Sans" pitchFamily="34" charset="0"/>
                <a:ea typeface="Open Sans" pitchFamily="34" charset="-122"/>
                <a:cs typeface="Open Sans" pitchFamily="34" charset="-120"/>
              </a:rPr>
              <a:t>A central component of this evolving approach is the use of biomarkers. In the context of kidney transplantation, biomarkers are measurable indicators that reflect underlying biological processes, particularly immune activation and graft injury. Traditional biomarkers such as serum creatinine and proteinuria remain widely used but are limited by their lack of sensitivity and specificity, as well as their delayed response to injury.</a:t>
            </a:r>
            <a:endParaRPr lang="en-US" sz="2200" dirty="0"/>
          </a:p>
        </p:txBody>
      </p:sp>
      <p:sp>
        <p:nvSpPr>
          <p:cNvPr id="4" name="Text 2"/>
          <p:cNvSpPr/>
          <p:nvPr/>
        </p:nvSpPr>
        <p:spPr>
          <a:xfrm>
            <a:off x="793790" y="3983205"/>
            <a:ext cx="204073" cy="255151"/>
          </a:xfrm>
          <a:prstGeom prst="rect">
            <a:avLst/>
          </a:prstGeom>
          <a:noFill/>
          <a:ln/>
        </p:spPr>
        <p:txBody>
          <a:bodyPr wrap="none" lIns="0" tIns="0" rIns="0" bIns="0" rtlCol="0" anchor="t"/>
          <a:lstStyle/>
          <a:p>
            <a:pPr marL="0" indent="0" algn="l">
              <a:lnSpc>
                <a:spcPts val="2400"/>
              </a:lnSpc>
              <a:buNone/>
            </a:pPr>
            <a:r>
              <a:rPr lang="en-US" sz="1600" dirty="0">
                <a:solidFill>
                  <a:srgbClr val="403C4E"/>
                </a:solidFill>
                <a:latin typeface="Merriweather Light" pitchFamily="34" charset="0"/>
                <a:ea typeface="Merriweather Light" pitchFamily="34" charset="-122"/>
                <a:cs typeface="Merriweather Light" pitchFamily="34" charset="-120"/>
              </a:rPr>
              <a:t>01</a:t>
            </a:r>
            <a:endParaRPr lang="en-US" sz="1600" dirty="0"/>
          </a:p>
        </p:txBody>
      </p:sp>
      <p:sp>
        <p:nvSpPr>
          <p:cNvPr id="5" name="Shape 3"/>
          <p:cNvSpPr/>
          <p:nvPr/>
        </p:nvSpPr>
        <p:spPr>
          <a:xfrm>
            <a:off x="793790" y="4352686"/>
            <a:ext cx="4225052" cy="22860"/>
          </a:xfrm>
          <a:prstGeom prst="rect">
            <a:avLst/>
          </a:prstGeom>
          <a:solidFill>
            <a:srgbClr val="FFAD94"/>
          </a:solidFill>
          <a:ln/>
        </p:spPr>
      </p:sp>
      <p:sp>
        <p:nvSpPr>
          <p:cNvPr id="6" name="Text 4"/>
          <p:cNvSpPr/>
          <p:nvPr/>
        </p:nvSpPr>
        <p:spPr>
          <a:xfrm>
            <a:off x="793790" y="4523541"/>
            <a:ext cx="4225052" cy="637699"/>
          </a:xfrm>
          <a:prstGeom prst="rect">
            <a:avLst/>
          </a:prstGeom>
          <a:noFill/>
          <a:ln/>
        </p:spPr>
        <p:txBody>
          <a:bodyPr wrap="square" lIns="0" tIns="0" rIns="0" bIns="0" rtlCol="0" anchor="t"/>
          <a:lstStyle/>
          <a:p>
            <a:pPr marL="0" indent="0" algn="l">
              <a:lnSpc>
                <a:spcPts val="2500"/>
              </a:lnSpc>
              <a:buNone/>
            </a:pPr>
            <a:r>
              <a:rPr lang="en-US" sz="2000" b="1" dirty="0">
                <a:solidFill>
                  <a:srgbClr val="403C4E"/>
                </a:solidFill>
                <a:latin typeface="Merriweather Bold" pitchFamily="34" charset="0"/>
                <a:ea typeface="Merriweather Bold" pitchFamily="34" charset="-122"/>
                <a:cs typeface="Merriweather Bold" pitchFamily="34" charset="-120"/>
              </a:rPr>
              <a:t>Donor-Derived Cell-Free DNA (dd-cfDNA)</a:t>
            </a:r>
            <a:endParaRPr lang="en-US" sz="2000" dirty="0"/>
          </a:p>
        </p:txBody>
      </p:sp>
      <p:sp>
        <p:nvSpPr>
          <p:cNvPr id="7" name="Text 5"/>
          <p:cNvSpPr/>
          <p:nvPr/>
        </p:nvSpPr>
        <p:spPr>
          <a:xfrm>
            <a:off x="830433" y="5290299"/>
            <a:ext cx="4225052" cy="2482215"/>
          </a:xfrm>
          <a:prstGeom prst="rect">
            <a:avLst/>
          </a:prstGeom>
          <a:noFill/>
          <a:ln/>
        </p:spPr>
        <p:txBody>
          <a:bodyPr wrap="square" lIns="0" tIns="0" rIns="0" bIns="0" rtlCol="0" anchor="t"/>
          <a:lstStyle/>
          <a:p>
            <a:pPr marL="0" indent="0" algn="l">
              <a:lnSpc>
                <a:spcPts val="2400"/>
              </a:lnSpc>
              <a:buNone/>
            </a:pPr>
            <a:r>
              <a:rPr lang="en-US" sz="2000" dirty="0">
                <a:solidFill>
                  <a:srgbClr val="403C4E"/>
                </a:solidFill>
                <a:latin typeface="Open Sans" pitchFamily="34" charset="0"/>
                <a:ea typeface="Open Sans" pitchFamily="34" charset="-122"/>
                <a:cs typeface="Open Sans" pitchFamily="34" charset="-120"/>
              </a:rPr>
              <a:t>Measures the proportion of circulating DNA originating from the transplanted organ. Elevated levels have been associated with graft injury and acute rejection. </a:t>
            </a:r>
            <a:endParaRPr lang="en-US" sz="2000" dirty="0"/>
          </a:p>
        </p:txBody>
      </p:sp>
      <p:sp>
        <p:nvSpPr>
          <p:cNvPr id="8" name="Text 6"/>
          <p:cNvSpPr/>
          <p:nvPr/>
        </p:nvSpPr>
        <p:spPr>
          <a:xfrm>
            <a:off x="5202555" y="3981390"/>
            <a:ext cx="204073" cy="255151"/>
          </a:xfrm>
          <a:prstGeom prst="rect">
            <a:avLst/>
          </a:prstGeom>
          <a:noFill/>
          <a:ln/>
        </p:spPr>
        <p:txBody>
          <a:bodyPr wrap="none" lIns="0" tIns="0" rIns="0" bIns="0" rtlCol="0" anchor="t"/>
          <a:lstStyle/>
          <a:p>
            <a:pPr marL="0" indent="0" algn="l">
              <a:lnSpc>
                <a:spcPts val="2400"/>
              </a:lnSpc>
              <a:buNone/>
            </a:pPr>
            <a:r>
              <a:rPr lang="en-US" sz="1600" dirty="0">
                <a:solidFill>
                  <a:srgbClr val="403C4E"/>
                </a:solidFill>
                <a:latin typeface="Merriweather Light" pitchFamily="34" charset="0"/>
                <a:ea typeface="Merriweather Light" pitchFamily="34" charset="-122"/>
                <a:cs typeface="Merriweather Light" pitchFamily="34" charset="-120"/>
              </a:rPr>
              <a:t>02</a:t>
            </a:r>
            <a:endParaRPr lang="en-US" sz="1600" dirty="0"/>
          </a:p>
        </p:txBody>
      </p:sp>
      <p:sp>
        <p:nvSpPr>
          <p:cNvPr id="9" name="Shape 7"/>
          <p:cNvSpPr/>
          <p:nvPr/>
        </p:nvSpPr>
        <p:spPr>
          <a:xfrm>
            <a:off x="5220876" y="4332327"/>
            <a:ext cx="4225171" cy="22860"/>
          </a:xfrm>
          <a:prstGeom prst="rect">
            <a:avLst/>
          </a:prstGeom>
          <a:solidFill>
            <a:srgbClr val="FFAD94"/>
          </a:solidFill>
          <a:ln/>
        </p:spPr>
      </p:sp>
      <p:sp>
        <p:nvSpPr>
          <p:cNvPr id="10" name="Text 8"/>
          <p:cNvSpPr/>
          <p:nvPr/>
        </p:nvSpPr>
        <p:spPr>
          <a:xfrm>
            <a:off x="5304591" y="4523541"/>
            <a:ext cx="3296007" cy="318849"/>
          </a:xfrm>
          <a:prstGeom prst="rect">
            <a:avLst/>
          </a:prstGeom>
          <a:noFill/>
          <a:ln/>
        </p:spPr>
        <p:txBody>
          <a:bodyPr wrap="none" lIns="0" tIns="0" rIns="0" bIns="0" rtlCol="0" anchor="t"/>
          <a:lstStyle/>
          <a:p>
            <a:pPr marL="0" indent="0" algn="l">
              <a:lnSpc>
                <a:spcPts val="2500"/>
              </a:lnSpc>
              <a:buNone/>
            </a:pPr>
            <a:r>
              <a:rPr lang="en-US" sz="2000" b="1" dirty="0">
                <a:solidFill>
                  <a:srgbClr val="403C4E"/>
                </a:solidFill>
                <a:latin typeface="Merriweather Bold" pitchFamily="34" charset="0"/>
                <a:ea typeface="Merriweather Bold" pitchFamily="34" charset="-122"/>
                <a:cs typeface="Merriweather Bold" pitchFamily="34" charset="-120"/>
              </a:rPr>
              <a:t>Gene Expression Profiling</a:t>
            </a:r>
            <a:endParaRPr lang="en-US" sz="2000" dirty="0"/>
          </a:p>
        </p:txBody>
      </p:sp>
      <p:sp>
        <p:nvSpPr>
          <p:cNvPr id="11" name="Text 9"/>
          <p:cNvSpPr/>
          <p:nvPr/>
        </p:nvSpPr>
        <p:spPr>
          <a:xfrm>
            <a:off x="5220876" y="5161240"/>
            <a:ext cx="4225171" cy="1861661"/>
          </a:xfrm>
          <a:prstGeom prst="rect">
            <a:avLst/>
          </a:prstGeom>
          <a:noFill/>
          <a:ln/>
        </p:spPr>
        <p:txBody>
          <a:bodyPr wrap="square" lIns="0" tIns="0" rIns="0" bIns="0" rtlCol="0" anchor="t"/>
          <a:lstStyle/>
          <a:p>
            <a:pPr marL="0" indent="0" algn="l">
              <a:lnSpc>
                <a:spcPts val="2400"/>
              </a:lnSpc>
              <a:buNone/>
            </a:pPr>
            <a:r>
              <a:rPr lang="en-US" sz="2000" dirty="0">
                <a:solidFill>
                  <a:srgbClr val="403C4E"/>
                </a:solidFill>
                <a:latin typeface="Open Sans" pitchFamily="34" charset="0"/>
                <a:ea typeface="Open Sans" pitchFamily="34" charset="-122"/>
                <a:cs typeface="Open Sans" pitchFamily="34" charset="-120"/>
              </a:rPr>
              <a:t>evaluate patterns of immune-related gene activity to assess the risk of rejection or immune quiescence, aiming to identify patients who are stable and may not require invasive procedures such as biopsy.</a:t>
            </a:r>
            <a:endParaRPr lang="en-US" sz="2000" dirty="0"/>
          </a:p>
        </p:txBody>
      </p:sp>
      <p:sp>
        <p:nvSpPr>
          <p:cNvPr id="12" name="Text 10"/>
          <p:cNvSpPr/>
          <p:nvPr/>
        </p:nvSpPr>
        <p:spPr>
          <a:xfrm>
            <a:off x="9611439" y="3988118"/>
            <a:ext cx="204073" cy="255151"/>
          </a:xfrm>
          <a:prstGeom prst="rect">
            <a:avLst/>
          </a:prstGeom>
          <a:noFill/>
          <a:ln/>
        </p:spPr>
        <p:txBody>
          <a:bodyPr wrap="none" lIns="0" tIns="0" rIns="0" bIns="0" rtlCol="0" anchor="t"/>
          <a:lstStyle/>
          <a:p>
            <a:pPr marL="0" indent="0" algn="l">
              <a:lnSpc>
                <a:spcPts val="2400"/>
              </a:lnSpc>
              <a:buNone/>
            </a:pPr>
            <a:r>
              <a:rPr lang="en-US" sz="1600" dirty="0">
                <a:solidFill>
                  <a:srgbClr val="403C4E"/>
                </a:solidFill>
                <a:latin typeface="Merriweather Light" pitchFamily="34" charset="0"/>
                <a:ea typeface="Merriweather Light" pitchFamily="34" charset="-122"/>
                <a:cs typeface="Merriweather Light" pitchFamily="34" charset="-120"/>
              </a:rPr>
              <a:t>03</a:t>
            </a:r>
            <a:endParaRPr lang="en-US" sz="1600" dirty="0"/>
          </a:p>
        </p:txBody>
      </p:sp>
      <p:sp>
        <p:nvSpPr>
          <p:cNvPr id="13" name="Shape 11"/>
          <p:cNvSpPr/>
          <p:nvPr/>
        </p:nvSpPr>
        <p:spPr>
          <a:xfrm>
            <a:off x="9648081" y="4320958"/>
            <a:ext cx="4225171" cy="22860"/>
          </a:xfrm>
          <a:prstGeom prst="rect">
            <a:avLst/>
          </a:prstGeom>
          <a:solidFill>
            <a:srgbClr val="FFAD94"/>
          </a:solidFill>
          <a:ln/>
        </p:spPr>
      </p:sp>
      <p:sp>
        <p:nvSpPr>
          <p:cNvPr id="14" name="Text 12"/>
          <p:cNvSpPr/>
          <p:nvPr/>
        </p:nvSpPr>
        <p:spPr>
          <a:xfrm>
            <a:off x="9611439" y="4523541"/>
            <a:ext cx="2551748" cy="318849"/>
          </a:xfrm>
          <a:prstGeom prst="rect">
            <a:avLst/>
          </a:prstGeom>
          <a:noFill/>
          <a:ln/>
        </p:spPr>
        <p:txBody>
          <a:bodyPr wrap="none" lIns="0" tIns="0" rIns="0" bIns="0" rtlCol="0" anchor="t"/>
          <a:lstStyle/>
          <a:p>
            <a:pPr marL="0" indent="0" algn="l">
              <a:lnSpc>
                <a:spcPts val="2500"/>
              </a:lnSpc>
              <a:buNone/>
            </a:pPr>
            <a:r>
              <a:rPr lang="en-US" sz="2000" b="1" dirty="0">
                <a:solidFill>
                  <a:srgbClr val="403C4E"/>
                </a:solidFill>
                <a:latin typeface="Merriweather Bold" pitchFamily="34" charset="0"/>
                <a:ea typeface="Merriweather Bold" pitchFamily="34" charset="-122"/>
                <a:cs typeface="Merriweather Bold" pitchFamily="34" charset="-120"/>
              </a:rPr>
              <a:t>Urinary Biomarkers</a:t>
            </a:r>
            <a:endParaRPr lang="en-US" sz="2000" dirty="0"/>
          </a:p>
        </p:txBody>
      </p:sp>
      <p:sp>
        <p:nvSpPr>
          <p:cNvPr id="15" name="Text 13"/>
          <p:cNvSpPr/>
          <p:nvPr/>
        </p:nvSpPr>
        <p:spPr>
          <a:xfrm>
            <a:off x="9611440" y="5161240"/>
            <a:ext cx="4225171" cy="1241108"/>
          </a:xfrm>
          <a:prstGeom prst="rect">
            <a:avLst/>
          </a:prstGeom>
          <a:noFill/>
          <a:ln/>
        </p:spPr>
        <p:txBody>
          <a:bodyPr wrap="square" lIns="0" tIns="0" rIns="0" bIns="0" rtlCol="0" anchor="t"/>
          <a:lstStyle/>
          <a:p>
            <a:pPr marL="0" indent="0" algn="l">
              <a:lnSpc>
                <a:spcPts val="2400"/>
              </a:lnSpc>
              <a:buNone/>
            </a:pPr>
            <a:r>
              <a:rPr lang="en-US" sz="2000" dirty="0">
                <a:solidFill>
                  <a:srgbClr val="403C4E"/>
                </a:solidFill>
                <a:latin typeface="Open Sans" pitchFamily="34" charset="0"/>
                <a:ea typeface="Open Sans" pitchFamily="34" charset="-122"/>
                <a:cs typeface="Open Sans" pitchFamily="34" charset="-120"/>
              </a:rPr>
              <a:t>Chemokines such as CXCL9 and CXCL10 are being investigated as non-invasive tools for detecting early immune activation within the graft.</a:t>
            </a:r>
            <a:endParaRPr lang="en-US" sz="2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774621"/>
            <a:ext cx="10665857" cy="637937"/>
          </a:xfrm>
          <a:prstGeom prst="rect">
            <a:avLst/>
          </a:prstGeom>
          <a:noFill/>
          <a:ln/>
        </p:spPr>
        <p:txBody>
          <a:bodyPr wrap="none" lIns="0" tIns="0" rIns="0" bIns="0" rtlCol="0" anchor="t"/>
          <a:lstStyle/>
          <a:p>
            <a:pPr marL="0" indent="0" algn="l">
              <a:lnSpc>
                <a:spcPts val="5000"/>
              </a:lnSpc>
              <a:buNone/>
            </a:pPr>
            <a:r>
              <a:rPr lang="en-US" sz="4000" b="1" dirty="0">
                <a:solidFill>
                  <a:srgbClr val="403C4E"/>
                </a:solidFill>
                <a:latin typeface="Merriweather Bold" pitchFamily="34" charset="0"/>
                <a:ea typeface="Merriweather Bold" pitchFamily="34" charset="-122"/>
                <a:cs typeface="Merriweather Bold" pitchFamily="34" charset="-120"/>
              </a:rPr>
              <a:t>The Continuum of Kidney Transplant Care</a:t>
            </a:r>
            <a:endParaRPr lang="en-US" sz="4000" dirty="0"/>
          </a:p>
        </p:txBody>
      </p:sp>
      <p:sp>
        <p:nvSpPr>
          <p:cNvPr id="3" name="Text 1"/>
          <p:cNvSpPr/>
          <p:nvPr/>
        </p:nvSpPr>
        <p:spPr>
          <a:xfrm>
            <a:off x="793790" y="1779984"/>
            <a:ext cx="13042821" cy="310277"/>
          </a:xfrm>
          <a:prstGeom prst="rect">
            <a:avLst/>
          </a:prstGeom>
          <a:noFill/>
          <a:ln/>
        </p:spPr>
        <p:txBody>
          <a:bodyPr wrap="none" lIns="0" tIns="0" rIns="0" bIns="0" rtlCol="0" anchor="t"/>
          <a:lstStyle/>
          <a:p>
            <a:pPr marL="0" indent="0" algn="l">
              <a:lnSpc>
                <a:spcPts val="2400"/>
              </a:lnSpc>
              <a:buNone/>
            </a:pPr>
            <a:r>
              <a:rPr lang="en-US" sz="2000" dirty="0">
                <a:solidFill>
                  <a:srgbClr val="403C4E"/>
                </a:solidFill>
                <a:latin typeface="Open Sans" pitchFamily="34" charset="0"/>
                <a:ea typeface="Open Sans" pitchFamily="34" charset="-122"/>
                <a:cs typeface="Open Sans" pitchFamily="34" charset="-120"/>
              </a:rPr>
              <a:t>Overall, the current global landscape of kidney transplant care can be viewed as a continuum</a:t>
            </a:r>
            <a:r>
              <a:rPr lang="en-US" sz="1600" dirty="0">
                <a:solidFill>
                  <a:srgbClr val="403C4E"/>
                </a:solidFill>
                <a:latin typeface="Open Sans" pitchFamily="34" charset="0"/>
                <a:ea typeface="Open Sans" pitchFamily="34" charset="-122"/>
                <a:cs typeface="Open Sans" pitchFamily="34" charset="-120"/>
              </a:rPr>
              <a:t>.</a:t>
            </a:r>
            <a:endParaRPr lang="en-US" sz="1600" dirty="0"/>
          </a:p>
        </p:txBody>
      </p:sp>
      <p:pic>
        <p:nvPicPr>
          <p:cNvPr id="4" name="Image 0" descr="preencoded.png"/>
          <p:cNvPicPr>
            <a:picLocks noChangeAspect="1"/>
          </p:cNvPicPr>
          <p:nvPr/>
        </p:nvPicPr>
        <p:blipFill>
          <a:blip r:embed="rId3"/>
          <a:stretch>
            <a:fillRect/>
          </a:stretch>
        </p:blipFill>
        <p:spPr>
          <a:xfrm>
            <a:off x="793790" y="2296954"/>
            <a:ext cx="4347567" cy="816531"/>
          </a:xfrm>
          <a:prstGeom prst="rect">
            <a:avLst/>
          </a:prstGeom>
        </p:spPr>
      </p:pic>
      <p:sp>
        <p:nvSpPr>
          <p:cNvPr id="5" name="Text 2"/>
          <p:cNvSpPr/>
          <p:nvPr/>
        </p:nvSpPr>
        <p:spPr>
          <a:xfrm>
            <a:off x="997863" y="3297198"/>
            <a:ext cx="4063236" cy="637699"/>
          </a:xfrm>
          <a:prstGeom prst="rect">
            <a:avLst/>
          </a:prstGeom>
          <a:noFill/>
          <a:ln/>
        </p:spPr>
        <p:txBody>
          <a:bodyPr wrap="square" lIns="0" tIns="0" rIns="0" bIns="0" rtlCol="0" anchor="t"/>
          <a:lstStyle/>
          <a:p>
            <a:pPr marL="0" indent="0" algn="l">
              <a:lnSpc>
                <a:spcPts val="2500"/>
              </a:lnSpc>
              <a:buNone/>
            </a:pPr>
            <a:r>
              <a:rPr lang="en-US" sz="2400" b="1" dirty="0">
                <a:solidFill>
                  <a:srgbClr val="403C4E"/>
                </a:solidFill>
                <a:latin typeface="Merriweather Bold" pitchFamily="34" charset="0"/>
                <a:ea typeface="Merriweather Bold" pitchFamily="34" charset="-122"/>
                <a:cs typeface="Merriweather Bold" pitchFamily="34" charset="-120"/>
              </a:rPr>
              <a:t>Traditional Guideline-Based Care</a:t>
            </a:r>
            <a:endParaRPr lang="en-US" sz="2400" dirty="0"/>
          </a:p>
        </p:txBody>
      </p:sp>
      <p:sp>
        <p:nvSpPr>
          <p:cNvPr id="6" name="Text 3"/>
          <p:cNvSpPr/>
          <p:nvPr/>
        </p:nvSpPr>
        <p:spPr>
          <a:xfrm>
            <a:off x="997863" y="4045029"/>
            <a:ext cx="3939421" cy="620554"/>
          </a:xfrm>
          <a:prstGeom prst="rect">
            <a:avLst/>
          </a:prstGeom>
          <a:noFill/>
          <a:ln/>
        </p:spPr>
        <p:txBody>
          <a:bodyPr wrap="square" lIns="0" tIns="0" rIns="0" bIns="0" rtlCol="0" anchor="t"/>
          <a:lstStyle/>
          <a:p>
            <a:pPr marL="0" indent="0" algn="l">
              <a:lnSpc>
                <a:spcPts val="2400"/>
              </a:lnSpc>
              <a:buNone/>
            </a:pPr>
            <a:r>
              <a:rPr lang="en-US" sz="2000" dirty="0">
                <a:solidFill>
                  <a:srgbClr val="403C4E"/>
                </a:solidFill>
                <a:latin typeface="Open Sans" pitchFamily="34" charset="0"/>
                <a:ea typeface="Open Sans" pitchFamily="34" charset="-122"/>
                <a:cs typeface="Open Sans" pitchFamily="34" charset="-120"/>
              </a:rPr>
              <a:t>Remains the foundation of clinical practice</a:t>
            </a:r>
            <a:endParaRPr lang="en-US" sz="2000" dirty="0"/>
          </a:p>
        </p:txBody>
      </p:sp>
      <p:pic>
        <p:nvPicPr>
          <p:cNvPr id="7" name="Image 1" descr="preencoded.png"/>
          <p:cNvPicPr>
            <a:picLocks noChangeAspect="1"/>
          </p:cNvPicPr>
          <p:nvPr/>
        </p:nvPicPr>
        <p:blipFill>
          <a:blip r:embed="rId4"/>
          <a:stretch>
            <a:fillRect/>
          </a:stretch>
        </p:blipFill>
        <p:spPr>
          <a:xfrm>
            <a:off x="5141357" y="2296954"/>
            <a:ext cx="4347567" cy="816531"/>
          </a:xfrm>
          <a:prstGeom prst="rect">
            <a:avLst/>
          </a:prstGeom>
        </p:spPr>
      </p:pic>
      <p:sp>
        <p:nvSpPr>
          <p:cNvPr id="8" name="Text 4"/>
          <p:cNvSpPr/>
          <p:nvPr/>
        </p:nvSpPr>
        <p:spPr>
          <a:xfrm>
            <a:off x="5345430" y="3297198"/>
            <a:ext cx="3939421" cy="637699"/>
          </a:xfrm>
          <a:prstGeom prst="rect">
            <a:avLst/>
          </a:prstGeom>
          <a:noFill/>
          <a:ln/>
        </p:spPr>
        <p:txBody>
          <a:bodyPr wrap="square" lIns="0" tIns="0" rIns="0" bIns="0" rtlCol="0" anchor="t"/>
          <a:lstStyle/>
          <a:p>
            <a:pPr marL="0" indent="0" algn="l">
              <a:lnSpc>
                <a:spcPts val="2500"/>
              </a:lnSpc>
              <a:buNone/>
            </a:pPr>
            <a:r>
              <a:rPr lang="en-US" sz="2400" b="1" dirty="0">
                <a:solidFill>
                  <a:srgbClr val="403C4E"/>
                </a:solidFill>
                <a:latin typeface="Merriweather Bold" pitchFamily="34" charset="0"/>
                <a:ea typeface="Merriweather Bold" pitchFamily="34" charset="-122"/>
                <a:cs typeface="Merriweather Bold" pitchFamily="34" charset="-120"/>
              </a:rPr>
              <a:t>Partially Individualized Approaches</a:t>
            </a:r>
            <a:endParaRPr lang="en-US" sz="2400" dirty="0"/>
          </a:p>
        </p:txBody>
      </p:sp>
      <p:sp>
        <p:nvSpPr>
          <p:cNvPr id="9" name="Text 5"/>
          <p:cNvSpPr/>
          <p:nvPr/>
        </p:nvSpPr>
        <p:spPr>
          <a:xfrm>
            <a:off x="5345430" y="4045029"/>
            <a:ext cx="3939421" cy="930831"/>
          </a:xfrm>
          <a:prstGeom prst="rect">
            <a:avLst/>
          </a:prstGeom>
          <a:noFill/>
          <a:ln/>
        </p:spPr>
        <p:txBody>
          <a:bodyPr wrap="square" lIns="0" tIns="0" rIns="0" bIns="0" rtlCol="0" anchor="t"/>
          <a:lstStyle/>
          <a:p>
            <a:pPr marL="0" indent="0" algn="l">
              <a:lnSpc>
                <a:spcPts val="2400"/>
              </a:lnSpc>
              <a:buNone/>
            </a:pPr>
            <a:r>
              <a:rPr lang="en-US" sz="2000" dirty="0">
                <a:solidFill>
                  <a:srgbClr val="403C4E"/>
                </a:solidFill>
                <a:latin typeface="Open Sans" pitchFamily="34" charset="0"/>
                <a:ea typeface="Open Sans" pitchFamily="34" charset="-122"/>
                <a:cs typeface="Open Sans" pitchFamily="34" charset="-120"/>
              </a:rPr>
              <a:t>TDM and selective use of pharmacogenetics and advanced biomarkers</a:t>
            </a:r>
            <a:endParaRPr lang="en-US" sz="2000" dirty="0"/>
          </a:p>
        </p:txBody>
      </p:sp>
      <p:pic>
        <p:nvPicPr>
          <p:cNvPr id="10" name="Image 2" descr="preencoded.png"/>
          <p:cNvPicPr>
            <a:picLocks noChangeAspect="1"/>
          </p:cNvPicPr>
          <p:nvPr/>
        </p:nvPicPr>
        <p:blipFill>
          <a:blip r:embed="rId5"/>
          <a:stretch>
            <a:fillRect/>
          </a:stretch>
        </p:blipFill>
        <p:spPr>
          <a:xfrm>
            <a:off x="9488924" y="2296954"/>
            <a:ext cx="4347567" cy="816531"/>
          </a:xfrm>
          <a:prstGeom prst="rect">
            <a:avLst/>
          </a:prstGeom>
        </p:spPr>
      </p:pic>
      <p:sp>
        <p:nvSpPr>
          <p:cNvPr id="11" name="Text 6"/>
          <p:cNvSpPr/>
          <p:nvPr/>
        </p:nvSpPr>
        <p:spPr>
          <a:xfrm>
            <a:off x="9692997" y="3297198"/>
            <a:ext cx="3939421" cy="637699"/>
          </a:xfrm>
          <a:prstGeom prst="rect">
            <a:avLst/>
          </a:prstGeom>
          <a:noFill/>
          <a:ln/>
        </p:spPr>
        <p:txBody>
          <a:bodyPr wrap="square" lIns="0" tIns="0" rIns="0" bIns="0" rtlCol="0" anchor="t"/>
          <a:lstStyle/>
          <a:p>
            <a:pPr marL="0" indent="0" algn="l">
              <a:lnSpc>
                <a:spcPts val="2500"/>
              </a:lnSpc>
              <a:buNone/>
            </a:pPr>
            <a:r>
              <a:rPr lang="en-US" sz="2400" b="1" dirty="0">
                <a:solidFill>
                  <a:srgbClr val="403C4E"/>
                </a:solidFill>
                <a:latin typeface="Merriweather Bold" pitchFamily="34" charset="0"/>
                <a:ea typeface="Merriweather Bold" pitchFamily="34" charset="-122"/>
                <a:cs typeface="Merriweather Bold" pitchFamily="34" charset="-120"/>
              </a:rPr>
              <a:t>Fully Integrated Precision Medicine</a:t>
            </a:r>
            <a:endParaRPr lang="en-US" sz="2400" dirty="0"/>
          </a:p>
        </p:txBody>
      </p:sp>
      <p:sp>
        <p:nvSpPr>
          <p:cNvPr id="12" name="Text 7"/>
          <p:cNvSpPr/>
          <p:nvPr/>
        </p:nvSpPr>
        <p:spPr>
          <a:xfrm>
            <a:off x="9692997" y="4045029"/>
            <a:ext cx="3939421" cy="930831"/>
          </a:xfrm>
          <a:prstGeom prst="rect">
            <a:avLst/>
          </a:prstGeom>
          <a:noFill/>
          <a:ln/>
        </p:spPr>
        <p:txBody>
          <a:bodyPr wrap="square" lIns="0" tIns="0" rIns="0" bIns="0" rtlCol="0" anchor="t"/>
          <a:lstStyle/>
          <a:p>
            <a:pPr marL="0" indent="0" algn="l">
              <a:lnSpc>
                <a:spcPts val="2400"/>
              </a:lnSpc>
              <a:buNone/>
            </a:pPr>
            <a:r>
              <a:rPr lang="en-US" sz="2000" dirty="0">
                <a:solidFill>
                  <a:srgbClr val="403C4E"/>
                </a:solidFill>
                <a:latin typeface="Open Sans" pitchFamily="34" charset="0"/>
                <a:ea typeface="Open Sans" pitchFamily="34" charset="-122"/>
                <a:cs typeface="Open Sans" pitchFamily="34" charset="-120"/>
              </a:rPr>
              <a:t>Treatment dynamically tailored to each patient based on comprehensive, real-time data</a:t>
            </a:r>
            <a:endParaRPr lang="en-US" sz="2000" dirty="0"/>
          </a:p>
        </p:txBody>
      </p:sp>
      <p:sp>
        <p:nvSpPr>
          <p:cNvPr id="13" name="Text 8"/>
          <p:cNvSpPr/>
          <p:nvPr/>
        </p:nvSpPr>
        <p:spPr>
          <a:xfrm>
            <a:off x="793790" y="5386626"/>
            <a:ext cx="13042821" cy="930831"/>
          </a:xfrm>
          <a:prstGeom prst="rect">
            <a:avLst/>
          </a:prstGeom>
          <a:noFill/>
          <a:ln/>
        </p:spPr>
        <p:txBody>
          <a:bodyPr wrap="square" lIns="0" tIns="0" rIns="0" bIns="0" rtlCol="0" anchor="t"/>
          <a:lstStyle/>
          <a:p>
            <a:pPr marL="0" indent="0" algn="l">
              <a:lnSpc>
                <a:spcPts val="2400"/>
              </a:lnSpc>
              <a:buNone/>
            </a:pPr>
            <a:r>
              <a:rPr lang="en-US" sz="2000" dirty="0">
                <a:solidFill>
                  <a:srgbClr val="403C4E"/>
                </a:solidFill>
                <a:latin typeface="Open Sans" pitchFamily="34" charset="0"/>
                <a:ea typeface="Open Sans" pitchFamily="34" charset="-122"/>
                <a:cs typeface="Open Sans" pitchFamily="34" charset="-120"/>
              </a:rPr>
              <a:t>Despite the promise of these technologies, most remain either partially implemented or confined to research and specialized centers. Their integration into routine clinical practice is limited by factors such as cost, lack of standardization, and the need for specialized laboratory infrastructure.</a:t>
            </a:r>
            <a:endParaRPr lang="en-US" sz="2000" dirty="0"/>
          </a:p>
        </p:txBody>
      </p:sp>
      <p:sp>
        <p:nvSpPr>
          <p:cNvPr id="14" name="Text 9"/>
          <p:cNvSpPr/>
          <p:nvPr/>
        </p:nvSpPr>
        <p:spPr>
          <a:xfrm>
            <a:off x="793790" y="6524149"/>
            <a:ext cx="13042821" cy="930831"/>
          </a:xfrm>
          <a:prstGeom prst="rect">
            <a:avLst/>
          </a:prstGeom>
          <a:noFill/>
          <a:ln/>
        </p:spPr>
        <p:txBody>
          <a:bodyPr wrap="square" lIns="0" tIns="0" rIns="0" bIns="0" rtlCol="0" anchor="t"/>
          <a:lstStyle/>
          <a:p>
            <a:pPr marL="0" indent="0" algn="l">
              <a:lnSpc>
                <a:spcPts val="2400"/>
              </a:lnSpc>
              <a:buNone/>
            </a:pPr>
            <a:r>
              <a:rPr lang="en-US" sz="2000" dirty="0">
                <a:solidFill>
                  <a:srgbClr val="403C4E"/>
                </a:solidFill>
                <a:latin typeface="Open Sans" pitchFamily="34" charset="0"/>
                <a:ea typeface="Open Sans" pitchFamily="34" charset="-122"/>
                <a:cs typeface="Open Sans" pitchFamily="34" charset="-120"/>
              </a:rPr>
              <a:t>In parallel, predictive models incorporating clinical data, biomarkers, and computational methods—including machine learning—are being developed to stratify patients according to their risk of rejection or other complications. These models represent a further step toward fully realizing precision medicine; however, they are not yet widely implemented in routine care.</a:t>
            </a:r>
            <a:endParaRPr lang="en-US" sz="20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1061</Words>
  <Application>Microsoft Office PowerPoint</Application>
  <PresentationFormat>Custom</PresentationFormat>
  <Paragraphs>75</Paragraphs>
  <Slides>12</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Calibri</vt:lpstr>
      <vt:lpstr>Arial</vt:lpstr>
      <vt:lpstr>Merriweather Bold</vt:lpstr>
      <vt:lpstr>Open Sans</vt:lpstr>
      <vt:lpstr>Merriweather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lastModifiedBy>Mustafa Alameri</cp:lastModifiedBy>
  <cp:revision>3</cp:revision>
  <dcterms:created xsi:type="dcterms:W3CDTF">2026-04-01T10:42:29Z</dcterms:created>
  <dcterms:modified xsi:type="dcterms:W3CDTF">2026-04-03T21:59:47Z</dcterms:modified>
</cp:coreProperties>
</file>