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5" r:id="rId4"/>
    <p:sldId id="278" r:id="rId5"/>
    <p:sldId id="259" r:id="rId6"/>
    <p:sldId id="279" r:id="rId7"/>
    <p:sldId id="280" r:id="rId8"/>
    <p:sldId id="281" r:id="rId9"/>
    <p:sldId id="283" r:id="rId10"/>
    <p:sldId id="282" r:id="rId11"/>
    <p:sldId id="261" r:id="rId12"/>
    <p:sldId id="286" r:id="rId13"/>
    <p:sldId id="287" r:id="rId14"/>
    <p:sldId id="288" r:id="rId15"/>
    <p:sldId id="28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BFA3D-9F10-4F99-BA59-C6B615085DEF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DB07-217A-4C17-B140-1E72F8B53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5DB07-217A-4C17-B140-1E72F8B53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5DB07-217A-4C17-B140-1E72F8B533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1D3D-A965-4365-9632-2A72ACF48E9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5B34-182C-4B69-8B85-0362CE6F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714500"/>
            <a:ext cx="8013700" cy="181610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b="1" dirty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 of </a:t>
            </a:r>
            <a:r>
              <a:rPr lang="en-US" sz="5400" b="1" dirty="0" err="1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5400" b="1" dirty="0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cholestasis</a:t>
            </a:r>
            <a:endParaRPr lang="en-US" sz="5400" dirty="0">
              <a:solidFill>
                <a:srgbClr val="4F7A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622799"/>
            <a:ext cx="9753600" cy="1524001"/>
          </a:xfrm>
        </p:spPr>
        <p:txBody>
          <a:bodyPr>
            <a:normAutofit lnSpcReduction="10000"/>
          </a:bodyPr>
          <a:lstStyle/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Pharmacology PhD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Shahad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Amaar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Hussein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– 4 -2026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90500"/>
            <a:ext cx="2032000" cy="21463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5700" y="373380"/>
            <a:ext cx="1968500" cy="217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25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Failure of the GPX4 Defense system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824753" y="1698375"/>
            <a:ext cx="11367247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GSH Depletion: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cholestasis </a:t>
            </a:r>
            <a:r>
              <a:rPr kumimoji="0" lang="en-US" alt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severly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depletes GSH,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environment associated with cholestasis consumes GSH, which is necessary for GPX4 to neutralize lipid peroxides.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GPX4: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"Master Guard" enzyme that neutralizes lipid peroxides.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System X-C inhibition :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 that imports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Glutathione (GSH) production.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Outcome;without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GSH,Gpx4 can not neutralize lipid peroxides, leading to membrane rupture and cell death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93358" cy="2091472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4800" b="1" dirty="0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800" b="1" dirty="0" err="1" smtClean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Ferritinophagy</a:t>
            </a:r>
            <a:r>
              <a:rPr lang="en-US" sz="4800" b="1" dirty="0" smtClean="0">
                <a:solidFill>
                  <a:srgbClr val="4F7A32"/>
                </a:solidFill>
              </a:rPr>
              <a:t/>
            </a:r>
            <a:br>
              <a:rPr lang="en-US" sz="4800" b="1" dirty="0" smtClean="0">
                <a:solidFill>
                  <a:srgbClr val="4F7A32"/>
                </a:solidFill>
              </a:rPr>
            </a:br>
            <a:endParaRPr lang="en-US" sz="4800" dirty="0">
              <a:solidFill>
                <a:srgbClr val="4F7A3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8979" y="122830"/>
            <a:ext cx="6277431" cy="68375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833" y="1431758"/>
            <a:ext cx="5125452" cy="4860758"/>
          </a:xfrm>
        </p:spPr>
        <p:txBody>
          <a:bodyPr>
            <a:norm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Triggered by:</a:t>
            </a:r>
          </a:p>
          <a:p>
            <a:pPr lv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 accumulation</a:t>
            </a:r>
          </a:p>
          <a:p>
            <a:pPr lvl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GPX4 reduction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Vicious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825624"/>
            <a:ext cx="10630469" cy="4930017"/>
          </a:xfrm>
        </p:spPr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hepatocytes undergo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release damage-associated molecular patterns (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iron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extracellular environment. This process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GB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A.Promotes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Inflammation:</a:t>
            </a:r>
            <a:r>
              <a:rPr lang="en-GB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Recruits immune cells that produce even more reactive oxygen species (ROS), creating further oxidative stress for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neighboring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healthy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127856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Activates 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Stellate Cells (HSCs):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release of free iron and ROS from dying hepatocytes stimulates HSCs, which drives liver fibrosis—a common and severe progression of chronic cholestasis.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108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48" y="33782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Progression: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Hepatocyte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now considered a key driver in the transition from initial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injury to more severe fibrosis and cirrhosis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73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518615"/>
            <a:ext cx="10712355" cy="565834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4F7A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Potential: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regulated process, it is a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druggable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Research in experimental models has shown that:</a:t>
            </a:r>
          </a:p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chelators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deferoxamine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 mitigate liver injury by sequestering excess iron.</a:t>
            </a:r>
          </a:p>
          <a:p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ferrostatin-1) have demonstrated the ability to prevent hepatocyte death and improve liver function in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settings.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2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967335"/>
            <a:ext cx="820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THANK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YOU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32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type of regulated cell death distinct from apoptosis or necrosis.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iron-dependent lipid peroxidation cell death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key factor in organ failure and chronic tissue damage.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1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Cholestasis: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02371"/>
            <a:ext cx="9745717" cy="427459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Cholestasis is a clinical syndrome that characterized by impaired bile flow and retention of bile acids in the liver and body.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Cholestasis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from mechanical or functional obstruction of the hepatobiliary system.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892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171" y="819806"/>
            <a:ext cx="5199014" cy="5362629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Condition: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Impaired bile flow from the liver to the duodenum.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Stressor: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Accumulation of bile acids (BAs) inside the liver.</a:t>
            </a:r>
          </a:p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Consequences: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Inflammation, tissue damage, and eventually liver fibrosis.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8467" y="830162"/>
            <a:ext cx="5680760" cy="54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pathophysiology of cholestasis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1094015"/>
            <a:ext cx="5185979" cy="5559448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818147" y="1491227"/>
            <a:ext cx="5715001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expression or function of bile acid transport proteins 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BSEP and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MRP2 transporters.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Bile duct obstruction (intra/extrahepatic).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Hepatocyte injury.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Chronic inflammation and fibrosis in liver.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 disorders (PFIC).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Hormonal disturbances as in pregnancy.</a:t>
            </a:r>
          </a:p>
        </p:txBody>
      </p:sp>
    </p:spTree>
    <p:extLst>
      <p:ext uri="{BB962C8B-B14F-4D97-AF65-F5344CB8AC3E}">
        <p14:creationId xmlns:p14="http://schemas.microsoft.com/office/powerpoint/2010/main" val="395158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078173"/>
            <a:ext cx="10216487" cy="509879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Cholestasis to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Trigger: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acid toxicity causes severe cellular stress.</a:t>
            </a:r>
          </a:p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Finding: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Cholestasis creates the ideal "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ferroptotic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environment" by disrupting iron metabolism and antioxidant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43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839"/>
            <a:ext cx="10515600" cy="10521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Mechanisms of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erroptosis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Cholestasis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742391" y="1489616"/>
            <a:ext cx="1086876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Iron Overload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cholestasis injury can lead to 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200" b="1" dirty="0" smtClean="0"/>
              <a:t>the </a:t>
            </a:r>
            <a:r>
              <a:rPr lang="en-GB" sz="3200" b="1" dirty="0"/>
              <a:t>accumulation of toxic bile acids within hepatocytes</a:t>
            </a:r>
            <a:r>
              <a:rPr lang="en-GB" sz="3200" b="1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3200" dirty="0" smtClean="0"/>
              <a:t> </a:t>
            </a:r>
            <a:r>
              <a:rPr lang="en-GB" sz="3200" dirty="0"/>
              <a:t>These bile acids can disrupt iron homeostasis.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increase  Labile Iron Pool: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Excess free  iron accumulates inside the hepatocyte,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which is </a:t>
            </a:r>
            <a:r>
              <a:rPr lang="en-US" altLang="en-US" sz="3200" dirty="0" err="1" smtClean="0">
                <a:latin typeface="Google Sans Text"/>
              </a:rPr>
              <a:t>is</a:t>
            </a:r>
            <a:r>
              <a:rPr lang="en-US" altLang="en-US" sz="3200" dirty="0" smtClean="0">
                <a:latin typeface="Google Sans Text"/>
              </a:rPr>
              <a:t> </a:t>
            </a:r>
            <a:r>
              <a:rPr lang="en-US" altLang="en-US" sz="3200" dirty="0">
                <a:latin typeface="Google Sans Text"/>
              </a:rPr>
              <a:t>the primary catalyst for </a:t>
            </a:r>
            <a:r>
              <a:rPr lang="en-US" altLang="en-US" sz="3200" dirty="0" err="1">
                <a:latin typeface="Google Sans Text"/>
              </a:rPr>
              <a:t>ferroptosis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Danger: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Iron acts as a catalyst for the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Fenton reaction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2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84093" y="214960"/>
            <a:ext cx="11564361" cy="740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Fenton Reaction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excess intracellular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iron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the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Fenton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reacts with </a:t>
            </a: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peroxide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highly reactive </a:t>
            </a:r>
            <a: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 radicals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 attack polyunsaturated fatty acids (PUFAs) in cell membranes, causing massive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peroxidation.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5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Lipid peroxidation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1138" cy="435133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hallmark of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oxidation of polyunsaturated Fatty acids (PUFAS) in the cell membrane,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membrane damage and cell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cholestasis , the  enzyme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ACSL4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often upregulated, which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membranes with sensitive fatty acid, making them fuel for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ferroptosis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4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667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Google Sans Text</vt:lpstr>
      <vt:lpstr>Times New Roman</vt:lpstr>
      <vt:lpstr>Wingdings</vt:lpstr>
      <vt:lpstr>Office Theme</vt:lpstr>
      <vt:lpstr>The Role of ferroptosis in cholestasis</vt:lpstr>
      <vt:lpstr>Introduction to Ferroptosis </vt:lpstr>
      <vt:lpstr>Cholestasis: An Overview</vt:lpstr>
      <vt:lpstr>PowerPoint Presentation</vt:lpstr>
      <vt:lpstr>The pathophysiology of cholestasis  </vt:lpstr>
      <vt:lpstr>PowerPoint Presentation</vt:lpstr>
      <vt:lpstr>Key Mechanisms of Ferroptosis in Cholestasis</vt:lpstr>
      <vt:lpstr>PowerPoint Presentation</vt:lpstr>
      <vt:lpstr>2. Lipid peroxidation</vt:lpstr>
      <vt:lpstr>3. Failure of the GPX4 Defense system</vt:lpstr>
      <vt:lpstr>Ferroptosis and Ferritinophagy </vt:lpstr>
      <vt:lpstr>The Vicious Cycle</vt:lpstr>
      <vt:lpstr>PowerPoint Presentation</vt:lpstr>
      <vt:lpstr>Pathological Significance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Protective Effects of Two Consecutive Doses of Fisetin on α-Naphthylisothiocyanate-Induced Cholestasis through Regulating Transporters, Inflammation and Apoptosis</dc:title>
  <dc:creator>shahad amar</dc:creator>
  <cp:lastModifiedBy>shahad amar</cp:lastModifiedBy>
  <cp:revision>67</cp:revision>
  <dcterms:created xsi:type="dcterms:W3CDTF">2026-02-08T08:22:18Z</dcterms:created>
  <dcterms:modified xsi:type="dcterms:W3CDTF">2026-04-19T16:36:02Z</dcterms:modified>
</cp:coreProperties>
</file>