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8"/>
  </p:notesMasterIdLst>
  <p:sldIdLst>
    <p:sldId id="272" r:id="rId2"/>
    <p:sldId id="257" r:id="rId3"/>
    <p:sldId id="258" r:id="rId4"/>
    <p:sldId id="270" r:id="rId5"/>
    <p:sldId id="259" r:id="rId6"/>
    <p:sldId id="262" r:id="rId7"/>
    <p:sldId id="271" r:id="rId8"/>
    <p:sldId id="260" r:id="rId9"/>
    <p:sldId id="261" r:id="rId10"/>
    <p:sldId id="263" r:id="rId11"/>
    <p:sldId id="264" r:id="rId12"/>
    <p:sldId id="269" r:id="rId13"/>
    <p:sldId id="267" r:id="rId14"/>
    <p:sldId id="265" r:id="rId15"/>
    <p:sldId id="266" r:id="rId16"/>
    <p:sldId id="268" r:id="rId17"/>
  </p:sldIdLst>
  <p:sldSz cx="12192000" cy="6858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lvl1pPr>
    <a:lvl2pPr marL="0" marR="0" indent="4572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lvl2pPr>
    <a:lvl3pPr marL="0" marR="0" indent="9144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lvl3pPr>
    <a:lvl4pPr marL="0" marR="0" indent="13716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lvl4pPr>
    <a:lvl5pPr marL="0" marR="0" indent="18288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lvl5pPr>
    <a:lvl6pPr marL="0" marR="0" indent="22860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lvl6pPr>
    <a:lvl7pPr marL="0" marR="0" indent="27432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lvl7pPr>
    <a:lvl8pPr marL="0" marR="0" indent="32004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lvl8pPr>
    <a:lvl9pPr marL="0" marR="0" indent="36576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0DEEF"/>
          </a:solidFill>
        </a:fill>
      </a:tcStyle>
    </a:wholeTbl>
    <a:band2H>
      <a:tcTxStyle/>
      <a:tcStyle>
        <a:tcBdr/>
        <a:fill>
          <a:solidFill>
            <a:srgbClr val="E9EFF7"/>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7B018BB-80A7-4F77-B60F-C8B233D01FF8}"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E0E0E0"/>
          </a:solidFill>
        </a:fill>
      </a:tcStyle>
    </a:wholeTbl>
    <a:band2H>
      <a:tcTxStyle/>
      <a:tcStyle>
        <a:tcBdr/>
        <a:fill>
          <a:solidFill>
            <a:srgbClr val="F0F0F0"/>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EEE7283C-3CF3-47DC-8721-378D4A62B228}"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4E2CE"/>
          </a:solidFill>
        </a:fill>
      </a:tcStyle>
    </a:wholeTbl>
    <a:band2H>
      <a:tcTxStyle/>
      <a:tcStyle>
        <a:tcBdr/>
        <a:fill>
          <a:solidFill>
            <a:srgbClr val="EBF1E8"/>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CF821DB8-F4EB-4A41-A1BA-3FCAFE7338EE}" styleName="">
    <a:tblBg/>
    <a:wholeTbl>
      <a:tcTxStyle b="off" i="off">
        <a:fontRef idx="major">
          <a:srgbClr val="000000"/>
        </a:fontRef>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a:tcStyle>
        <a:tcBdr/>
        <a:fill>
          <a:solidFill>
            <a:srgbClr val="FFFFFF"/>
          </a:solidFill>
        </a:fill>
      </a:tcStyle>
    </a:band2H>
    <a:firstCol>
      <a:tcTxStyle b="on" i="off">
        <a:fontRef idx="maj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Ref idx="major">
          <a:srgbClr val="000000"/>
        </a:fontRef>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Ref idx="major">
          <a:srgbClr val="FFFFFF"/>
        </a:fontRef>
        <a:srgbClr val="FFFFFF"/>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ACA"/>
          </a:solidFill>
        </a:fill>
      </a:tcStyle>
    </a:wholeTbl>
    <a:band2H>
      <a:tcTxStyle/>
      <a:tcStyle>
        <a:tcBdr/>
        <a:fill>
          <a:solidFill>
            <a:srgbClr val="E6E6E6"/>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Row>
  </a:tblStyle>
  <a:tblStyle styleId="{2708684C-4D16-4618-839F-0558EEFCDFE6}" styleName="">
    <a:tblBg/>
    <a:wholeTbl>
      <a:tcTxStyle b="off"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wholeTbl>
    <a:band2H>
      <a:tcTxStyle/>
      <a:tcStyle>
        <a:tcBdr/>
        <a:fill>
          <a:solidFill>
            <a:srgbClr val="FFFFFF"/>
          </a:solidFill>
        </a:fill>
      </a:tcStyle>
    </a:band2H>
    <a:firstCol>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firstCol>
    <a:lastRow>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508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lastRow>
    <a:firstRow>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254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8" d="100"/>
          <a:sy n="68" d="100"/>
        </p:scale>
        <p:origin x="792"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1" name="Shape 91"/>
          <p:cNvSpPr>
            <a:spLocks noGrp="1" noRot="1" noChangeAspect="1"/>
          </p:cNvSpPr>
          <p:nvPr>
            <p:ph type="sldImg"/>
          </p:nvPr>
        </p:nvSpPr>
        <p:spPr>
          <a:xfrm>
            <a:off x="1143000" y="685800"/>
            <a:ext cx="4572000" cy="3429000"/>
          </a:xfrm>
          <a:prstGeom prst="rect">
            <a:avLst/>
          </a:prstGeom>
        </p:spPr>
        <p:txBody>
          <a:bodyPr/>
          <a:lstStyle/>
          <a:p>
            <a:endParaRPr/>
          </a:p>
        </p:txBody>
      </p:sp>
      <p:sp>
        <p:nvSpPr>
          <p:cNvPr id="92" name="Shape 92"/>
          <p:cNvSpPr>
            <a:spLocks noGrp="1"/>
          </p:cNvSpPr>
          <p:nvPr>
            <p:ph type="body" sz="quarter" idx="1"/>
          </p:nvPr>
        </p:nvSpPr>
        <p:spPr>
          <a:xfrm>
            <a:off x="914400" y="4343400"/>
            <a:ext cx="5029200" cy="4114800"/>
          </a:xfrm>
          <a:prstGeom prst="rect">
            <a:avLst/>
          </a:prstGeom>
        </p:spPr>
        <p:txBody>
          <a:bodyPr/>
          <a:lstStyle/>
          <a:p>
            <a:endParaRPr/>
          </a:p>
        </p:txBody>
      </p:sp>
    </p:spTree>
  </p:cSld>
  <p:clrMap bg1="lt1" tx1="dk1" bg2="lt2" tx2="dk2" accent1="accent1" accent2="accent2" accent3="accent3" accent4="accent4" accent5="accent5" accent6="accent6" hlink="hlink" folHlink="folHlink"/>
  <p:notesStyle>
    <a:lvl1pPr latinLnBrk="0">
      <a:defRPr sz="1200">
        <a:latin typeface="+mj-lt"/>
        <a:ea typeface="+mj-ea"/>
        <a:cs typeface="+mj-cs"/>
        <a:sym typeface="Calibri"/>
      </a:defRPr>
    </a:lvl1pPr>
    <a:lvl2pPr indent="228600" latinLnBrk="0">
      <a:defRPr sz="1200">
        <a:latin typeface="+mj-lt"/>
        <a:ea typeface="+mj-ea"/>
        <a:cs typeface="+mj-cs"/>
        <a:sym typeface="Calibri"/>
      </a:defRPr>
    </a:lvl2pPr>
    <a:lvl3pPr indent="457200" latinLnBrk="0">
      <a:defRPr sz="1200">
        <a:latin typeface="+mj-lt"/>
        <a:ea typeface="+mj-ea"/>
        <a:cs typeface="+mj-cs"/>
        <a:sym typeface="Calibri"/>
      </a:defRPr>
    </a:lvl3pPr>
    <a:lvl4pPr indent="685800" latinLnBrk="0">
      <a:defRPr sz="1200">
        <a:latin typeface="+mj-lt"/>
        <a:ea typeface="+mj-ea"/>
        <a:cs typeface="+mj-cs"/>
        <a:sym typeface="Calibri"/>
      </a:defRPr>
    </a:lvl4pPr>
    <a:lvl5pPr indent="914400" latinLnBrk="0">
      <a:defRPr sz="1200">
        <a:latin typeface="+mj-lt"/>
        <a:ea typeface="+mj-ea"/>
        <a:cs typeface="+mj-cs"/>
        <a:sym typeface="Calibri"/>
      </a:defRPr>
    </a:lvl5pPr>
    <a:lvl6pPr indent="1143000" latinLnBrk="0">
      <a:defRPr sz="1200">
        <a:latin typeface="+mj-lt"/>
        <a:ea typeface="+mj-ea"/>
        <a:cs typeface="+mj-cs"/>
        <a:sym typeface="Calibri"/>
      </a:defRPr>
    </a:lvl6pPr>
    <a:lvl7pPr indent="1371600" latinLnBrk="0">
      <a:defRPr sz="1200">
        <a:latin typeface="+mj-lt"/>
        <a:ea typeface="+mj-ea"/>
        <a:cs typeface="+mj-cs"/>
        <a:sym typeface="Calibri"/>
      </a:defRPr>
    </a:lvl7pPr>
    <a:lvl8pPr indent="1600200" latinLnBrk="0">
      <a:defRPr sz="1200">
        <a:latin typeface="+mj-lt"/>
        <a:ea typeface="+mj-ea"/>
        <a:cs typeface="+mj-cs"/>
        <a:sym typeface="Calibri"/>
      </a:defRPr>
    </a:lvl8pPr>
    <a:lvl9pPr indent="1828800" latinLnBrk="0">
      <a:defRPr sz="1200">
        <a:latin typeface="+mj-lt"/>
        <a:ea typeface="+mj-ea"/>
        <a:cs typeface="+mj-cs"/>
        <a:sym typeface="Calibri"/>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63303750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11" name="Title Text"/>
          <p:cNvSpPr txBox="1">
            <a:spLocks noGrp="1"/>
          </p:cNvSpPr>
          <p:nvPr>
            <p:ph type="title"/>
          </p:nvPr>
        </p:nvSpPr>
        <p:spPr>
          <a:xfrm>
            <a:off x="1524000" y="1122362"/>
            <a:ext cx="9144000" cy="2387601"/>
          </a:xfrm>
          <a:prstGeom prst="rect">
            <a:avLst/>
          </a:prstGeom>
        </p:spPr>
        <p:txBody>
          <a:bodyPr anchor="b"/>
          <a:lstStyle>
            <a:lvl1pPr algn="ctr">
              <a:defRPr sz="6000"/>
            </a:lvl1pPr>
          </a:lstStyle>
          <a:p>
            <a:r>
              <a:t>Title Text</a:t>
            </a:r>
          </a:p>
        </p:txBody>
      </p:sp>
      <p:sp>
        <p:nvSpPr>
          <p:cNvPr id="12" name="Body Level One…"/>
          <p:cNvSpPr txBox="1">
            <a:spLocks noGrp="1"/>
          </p:cNvSpPr>
          <p:nvPr>
            <p:ph type="body" sz="quarter" idx="1"/>
          </p:nvPr>
        </p:nvSpPr>
        <p:spPr>
          <a:xfrm>
            <a:off x="1524000" y="3602037"/>
            <a:ext cx="9144000" cy="1655763"/>
          </a:xfrm>
          <a:prstGeom prst="rect">
            <a:avLst/>
          </a:prstGeom>
        </p:spPr>
        <p:txBody>
          <a:bodyPr/>
          <a:lstStyle>
            <a:lvl1pPr marL="0" indent="0" algn="ctr">
              <a:buSzTx/>
              <a:buFontTx/>
              <a:buNone/>
              <a:defRPr sz="2400"/>
            </a:lvl1pPr>
            <a:lvl2pPr marL="0" indent="457200" algn="ctr">
              <a:buSzTx/>
              <a:buFontTx/>
              <a:buNone/>
              <a:defRPr sz="2400"/>
            </a:lvl2pPr>
            <a:lvl3pPr marL="0" indent="914400" algn="ctr">
              <a:buSzTx/>
              <a:buFontTx/>
              <a:buNone/>
              <a:defRPr sz="2400"/>
            </a:lvl3pPr>
            <a:lvl4pPr marL="0" indent="1371600" algn="ctr">
              <a:buSzTx/>
              <a:buFontTx/>
              <a:buNone/>
              <a:defRPr sz="2400"/>
            </a:lvl4pPr>
            <a:lvl5pPr marL="0" indent="1828800" algn="ctr">
              <a:buSzTx/>
              <a:buFontTx/>
              <a:buNone/>
              <a:defRPr sz="2400"/>
            </a:lvl5pPr>
          </a:lstStyle>
          <a:p>
            <a:r>
              <a:t>Body Level One</a:t>
            </a:r>
          </a:p>
          <a:p>
            <a:pPr lvl="1"/>
            <a:r>
              <a:t>Body Level Two</a:t>
            </a:r>
          </a:p>
          <a:p>
            <a:pPr lvl="2"/>
            <a:r>
              <a:t>Body Level Three</a:t>
            </a:r>
          </a:p>
          <a:p>
            <a:pPr lvl="3"/>
            <a:r>
              <a:t>Body Level Four</a:t>
            </a:r>
          </a:p>
          <a:p>
            <a:pPr lvl="4"/>
            <a:r>
              <a:t>Body Level Five</a:t>
            </a:r>
          </a:p>
        </p:txBody>
      </p:sp>
      <p:sp>
        <p:nvSpPr>
          <p:cNvPr id="1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Title and Content">
    <p:spTree>
      <p:nvGrpSpPr>
        <p:cNvPr id="1" name=""/>
        <p:cNvGrpSpPr/>
        <p:nvPr/>
      </p:nvGrpSpPr>
      <p:grpSpPr>
        <a:xfrm>
          <a:off x="0" y="0"/>
          <a:ext cx="0" cy="0"/>
          <a:chOff x="0" y="0"/>
          <a:chExt cx="0" cy="0"/>
        </a:xfrm>
      </p:grpSpPr>
      <p:sp>
        <p:nvSpPr>
          <p:cNvPr id="20" name="Title Text"/>
          <p:cNvSpPr txBox="1">
            <a:spLocks noGrp="1"/>
          </p:cNvSpPr>
          <p:nvPr>
            <p:ph type="title"/>
          </p:nvPr>
        </p:nvSpPr>
        <p:spPr>
          <a:prstGeom prst="rect">
            <a:avLst/>
          </a:prstGeom>
        </p:spPr>
        <p:txBody>
          <a:bodyPr/>
          <a:lstStyle/>
          <a:p>
            <a:r>
              <a:t>Title Text</a:t>
            </a:r>
          </a:p>
        </p:txBody>
      </p:sp>
      <p:sp>
        <p:nvSpPr>
          <p:cNvPr id="21" name="Body Level One…"/>
          <p:cNvSpPr txBox="1">
            <a:spLocks noGrp="1"/>
          </p:cNvSpPr>
          <p:nvPr>
            <p:ph type="body" idx="1"/>
          </p:nvPr>
        </p:nvSpPr>
        <p:spPr>
          <a:prstGeom prst="rect">
            <a:avLst/>
          </a:prstGeom>
        </p:spPr>
        <p:txBody>
          <a:bodyPr/>
          <a:lstStyle/>
          <a:p>
            <a:r>
              <a:t>Body Level One</a:t>
            </a:r>
          </a:p>
          <a:p>
            <a:pPr lvl="1"/>
            <a:r>
              <a:t>Body Level Two</a:t>
            </a:r>
          </a:p>
          <a:p>
            <a:pPr lvl="2"/>
            <a:r>
              <a:t>Body Level Three</a:t>
            </a:r>
          </a:p>
          <a:p>
            <a:pPr lvl="3"/>
            <a:r>
              <a:t>Body Level Four</a:t>
            </a:r>
          </a:p>
          <a:p>
            <a:pPr lvl="4"/>
            <a:r>
              <a:t>Body Level Five</a:t>
            </a:r>
          </a:p>
        </p:txBody>
      </p:sp>
      <p:sp>
        <p:nvSpPr>
          <p:cNvPr id="22"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Section Header">
    <p:spTree>
      <p:nvGrpSpPr>
        <p:cNvPr id="1" name=""/>
        <p:cNvGrpSpPr/>
        <p:nvPr/>
      </p:nvGrpSpPr>
      <p:grpSpPr>
        <a:xfrm>
          <a:off x="0" y="0"/>
          <a:ext cx="0" cy="0"/>
          <a:chOff x="0" y="0"/>
          <a:chExt cx="0" cy="0"/>
        </a:xfrm>
      </p:grpSpPr>
      <p:sp>
        <p:nvSpPr>
          <p:cNvPr id="29" name="Title Text"/>
          <p:cNvSpPr txBox="1">
            <a:spLocks noGrp="1"/>
          </p:cNvSpPr>
          <p:nvPr>
            <p:ph type="title"/>
          </p:nvPr>
        </p:nvSpPr>
        <p:spPr>
          <a:xfrm>
            <a:off x="831850" y="1709738"/>
            <a:ext cx="10515600" cy="2852737"/>
          </a:xfrm>
          <a:prstGeom prst="rect">
            <a:avLst/>
          </a:prstGeom>
        </p:spPr>
        <p:txBody>
          <a:bodyPr anchor="b"/>
          <a:lstStyle>
            <a:lvl1pPr>
              <a:defRPr sz="6000"/>
            </a:lvl1pPr>
          </a:lstStyle>
          <a:p>
            <a:r>
              <a:t>Title Text</a:t>
            </a:r>
          </a:p>
        </p:txBody>
      </p:sp>
      <p:sp>
        <p:nvSpPr>
          <p:cNvPr id="30" name="Body Level One…"/>
          <p:cNvSpPr txBox="1">
            <a:spLocks noGrp="1"/>
          </p:cNvSpPr>
          <p:nvPr>
            <p:ph type="body" sz="quarter" idx="1"/>
          </p:nvPr>
        </p:nvSpPr>
        <p:spPr>
          <a:xfrm>
            <a:off x="831850" y="4589462"/>
            <a:ext cx="10515600" cy="1500188"/>
          </a:xfrm>
          <a:prstGeom prst="rect">
            <a:avLst/>
          </a:prstGeom>
        </p:spPr>
        <p:txBody>
          <a:bodyPr/>
          <a:lstStyle>
            <a:lvl1pPr marL="0" indent="0">
              <a:buSzTx/>
              <a:buFontTx/>
              <a:buNone/>
              <a:defRPr sz="2400">
                <a:solidFill>
                  <a:srgbClr val="888888"/>
                </a:solidFill>
              </a:defRPr>
            </a:lvl1pPr>
            <a:lvl2pPr marL="0" indent="457200">
              <a:buSzTx/>
              <a:buFontTx/>
              <a:buNone/>
              <a:defRPr sz="2400">
                <a:solidFill>
                  <a:srgbClr val="888888"/>
                </a:solidFill>
              </a:defRPr>
            </a:lvl2pPr>
            <a:lvl3pPr marL="0" indent="914400">
              <a:buSzTx/>
              <a:buFontTx/>
              <a:buNone/>
              <a:defRPr sz="2400">
                <a:solidFill>
                  <a:srgbClr val="888888"/>
                </a:solidFill>
              </a:defRPr>
            </a:lvl3pPr>
            <a:lvl4pPr marL="0" indent="1371600">
              <a:buSzTx/>
              <a:buFontTx/>
              <a:buNone/>
              <a:defRPr sz="2400">
                <a:solidFill>
                  <a:srgbClr val="888888"/>
                </a:solidFill>
              </a:defRPr>
            </a:lvl4pPr>
            <a:lvl5pPr marL="0" indent="1828800">
              <a:buSzTx/>
              <a:buFontTx/>
              <a:buNone/>
              <a:defRPr sz="2400">
                <a:solidFill>
                  <a:srgbClr val="888888"/>
                </a:solidFill>
              </a:defRPr>
            </a:lvl5pPr>
          </a:lstStyle>
          <a:p>
            <a:r>
              <a:t>Body Level One</a:t>
            </a:r>
          </a:p>
          <a:p>
            <a:pPr lvl="1"/>
            <a:r>
              <a:t>Body Level Two</a:t>
            </a:r>
          </a:p>
          <a:p>
            <a:pPr lvl="2"/>
            <a:r>
              <a:t>Body Level Three</a:t>
            </a:r>
          </a:p>
          <a:p>
            <a:pPr lvl="3"/>
            <a:r>
              <a:t>Body Level Four</a:t>
            </a:r>
          </a:p>
          <a:p>
            <a:pPr lvl="4"/>
            <a:r>
              <a:t>Body Level Five</a:t>
            </a:r>
          </a:p>
        </p:txBody>
      </p:sp>
      <p:sp>
        <p:nvSpPr>
          <p:cNvPr id="3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Two Content">
    <p:spTree>
      <p:nvGrpSpPr>
        <p:cNvPr id="1" name=""/>
        <p:cNvGrpSpPr/>
        <p:nvPr/>
      </p:nvGrpSpPr>
      <p:grpSpPr>
        <a:xfrm>
          <a:off x="0" y="0"/>
          <a:ext cx="0" cy="0"/>
          <a:chOff x="0" y="0"/>
          <a:chExt cx="0" cy="0"/>
        </a:xfrm>
      </p:grpSpPr>
      <p:sp>
        <p:nvSpPr>
          <p:cNvPr id="38" name="Title Text"/>
          <p:cNvSpPr txBox="1">
            <a:spLocks noGrp="1"/>
          </p:cNvSpPr>
          <p:nvPr>
            <p:ph type="title"/>
          </p:nvPr>
        </p:nvSpPr>
        <p:spPr>
          <a:prstGeom prst="rect">
            <a:avLst/>
          </a:prstGeom>
        </p:spPr>
        <p:txBody>
          <a:bodyPr/>
          <a:lstStyle/>
          <a:p>
            <a:r>
              <a:t>Title Text</a:t>
            </a:r>
          </a:p>
        </p:txBody>
      </p:sp>
      <p:sp>
        <p:nvSpPr>
          <p:cNvPr id="39" name="Body Level One…"/>
          <p:cNvSpPr txBox="1">
            <a:spLocks noGrp="1"/>
          </p:cNvSpPr>
          <p:nvPr>
            <p:ph type="body" sz="half" idx="1"/>
          </p:nvPr>
        </p:nvSpPr>
        <p:spPr>
          <a:xfrm>
            <a:off x="838200" y="1825625"/>
            <a:ext cx="5181600" cy="4351338"/>
          </a:xfrm>
          <a:prstGeom prst="rect">
            <a:avLst/>
          </a:prstGeom>
        </p:spPr>
        <p:txBody>
          <a:bodyPr/>
          <a:lstStyle/>
          <a:p>
            <a:r>
              <a:t>Body Level One</a:t>
            </a:r>
          </a:p>
          <a:p>
            <a:pPr lvl="1"/>
            <a:r>
              <a:t>Body Level Two</a:t>
            </a:r>
          </a:p>
          <a:p>
            <a:pPr lvl="2"/>
            <a:r>
              <a:t>Body Level Three</a:t>
            </a:r>
          </a:p>
          <a:p>
            <a:pPr lvl="3"/>
            <a:r>
              <a:t>Body Level Four</a:t>
            </a:r>
          </a:p>
          <a:p>
            <a:pPr lvl="4"/>
            <a:r>
              <a:t>Body Level Five</a:t>
            </a:r>
          </a:p>
        </p:txBody>
      </p:sp>
      <p:sp>
        <p:nvSpPr>
          <p:cNvPr id="40"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Comparison">
    <p:spTree>
      <p:nvGrpSpPr>
        <p:cNvPr id="1" name=""/>
        <p:cNvGrpSpPr/>
        <p:nvPr/>
      </p:nvGrpSpPr>
      <p:grpSpPr>
        <a:xfrm>
          <a:off x="0" y="0"/>
          <a:ext cx="0" cy="0"/>
          <a:chOff x="0" y="0"/>
          <a:chExt cx="0" cy="0"/>
        </a:xfrm>
      </p:grpSpPr>
      <p:sp>
        <p:nvSpPr>
          <p:cNvPr id="47" name="Title Text"/>
          <p:cNvSpPr txBox="1">
            <a:spLocks noGrp="1"/>
          </p:cNvSpPr>
          <p:nvPr>
            <p:ph type="title"/>
          </p:nvPr>
        </p:nvSpPr>
        <p:spPr>
          <a:xfrm>
            <a:off x="839787" y="365125"/>
            <a:ext cx="10515601" cy="1325563"/>
          </a:xfrm>
          <a:prstGeom prst="rect">
            <a:avLst/>
          </a:prstGeom>
        </p:spPr>
        <p:txBody>
          <a:bodyPr/>
          <a:lstStyle/>
          <a:p>
            <a:r>
              <a:t>Title Text</a:t>
            </a:r>
          </a:p>
        </p:txBody>
      </p:sp>
      <p:sp>
        <p:nvSpPr>
          <p:cNvPr id="48" name="Body Level One…"/>
          <p:cNvSpPr txBox="1">
            <a:spLocks noGrp="1"/>
          </p:cNvSpPr>
          <p:nvPr>
            <p:ph type="body" sz="quarter" idx="1"/>
          </p:nvPr>
        </p:nvSpPr>
        <p:spPr>
          <a:xfrm>
            <a:off x="839787" y="1681163"/>
            <a:ext cx="5157789" cy="823913"/>
          </a:xfrm>
          <a:prstGeom prst="rect">
            <a:avLst/>
          </a:prstGeom>
        </p:spPr>
        <p:txBody>
          <a:bodyPr anchor="b"/>
          <a:lstStyle>
            <a:lvl1pPr marL="0" indent="0">
              <a:buSzTx/>
              <a:buFontTx/>
              <a:buNone/>
              <a:defRPr sz="2400" b="1"/>
            </a:lvl1pPr>
            <a:lvl2pPr marL="0" indent="457200">
              <a:buSzTx/>
              <a:buFontTx/>
              <a:buNone/>
              <a:defRPr sz="2400" b="1"/>
            </a:lvl2pPr>
            <a:lvl3pPr marL="0" indent="914400">
              <a:buSzTx/>
              <a:buFontTx/>
              <a:buNone/>
              <a:defRPr sz="2400" b="1"/>
            </a:lvl3pPr>
            <a:lvl4pPr marL="0" indent="1371600">
              <a:buSzTx/>
              <a:buFontTx/>
              <a:buNone/>
              <a:defRPr sz="2400" b="1"/>
            </a:lvl4pPr>
            <a:lvl5pPr marL="0" indent="1828800">
              <a:buSzTx/>
              <a:buFontTx/>
              <a:buNone/>
              <a:defRPr sz="2400" b="1"/>
            </a:lvl5pPr>
          </a:lstStyle>
          <a:p>
            <a:r>
              <a:t>Body Level One</a:t>
            </a:r>
          </a:p>
          <a:p>
            <a:pPr lvl="1"/>
            <a:r>
              <a:t>Body Level Two</a:t>
            </a:r>
          </a:p>
          <a:p>
            <a:pPr lvl="2"/>
            <a:r>
              <a:t>Body Level Three</a:t>
            </a:r>
          </a:p>
          <a:p>
            <a:pPr lvl="3"/>
            <a:r>
              <a:t>Body Level Four</a:t>
            </a:r>
          </a:p>
          <a:p>
            <a:pPr lvl="4"/>
            <a:r>
              <a:t>Body Level Five</a:t>
            </a:r>
          </a:p>
        </p:txBody>
      </p:sp>
      <p:sp>
        <p:nvSpPr>
          <p:cNvPr id="49" name="Text Placeholder 4"/>
          <p:cNvSpPr>
            <a:spLocks noGrp="1"/>
          </p:cNvSpPr>
          <p:nvPr>
            <p:ph type="body" sz="quarter" idx="21"/>
          </p:nvPr>
        </p:nvSpPr>
        <p:spPr>
          <a:xfrm>
            <a:off x="6172200" y="1681163"/>
            <a:ext cx="5183188" cy="823913"/>
          </a:xfrm>
          <a:prstGeom prst="rect">
            <a:avLst/>
          </a:prstGeom>
        </p:spPr>
        <p:txBody>
          <a:bodyPr anchor="b"/>
          <a:lstStyle/>
          <a:p>
            <a:pPr marL="0" indent="0">
              <a:buSzTx/>
              <a:buFontTx/>
              <a:buNone/>
              <a:defRPr sz="2400" b="1"/>
            </a:pPr>
            <a:endParaRPr/>
          </a:p>
        </p:txBody>
      </p:sp>
      <p:sp>
        <p:nvSpPr>
          <p:cNvPr id="50"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itle Only">
    <p:spTree>
      <p:nvGrpSpPr>
        <p:cNvPr id="1" name=""/>
        <p:cNvGrpSpPr/>
        <p:nvPr/>
      </p:nvGrpSpPr>
      <p:grpSpPr>
        <a:xfrm>
          <a:off x="0" y="0"/>
          <a:ext cx="0" cy="0"/>
          <a:chOff x="0" y="0"/>
          <a:chExt cx="0" cy="0"/>
        </a:xfrm>
      </p:grpSpPr>
      <p:sp>
        <p:nvSpPr>
          <p:cNvPr id="57" name="Title Text"/>
          <p:cNvSpPr txBox="1">
            <a:spLocks noGrp="1"/>
          </p:cNvSpPr>
          <p:nvPr>
            <p:ph type="title"/>
          </p:nvPr>
        </p:nvSpPr>
        <p:spPr>
          <a:prstGeom prst="rect">
            <a:avLst/>
          </a:prstGeom>
        </p:spPr>
        <p:txBody>
          <a:bodyPr/>
          <a:lstStyle/>
          <a:p>
            <a:r>
              <a:t>Title Text</a:t>
            </a:r>
          </a:p>
        </p:txBody>
      </p:sp>
      <p:sp>
        <p:nvSpPr>
          <p:cNvPr id="5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
        <p:nvSpPr>
          <p:cNvPr id="6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Content with Caption">
    <p:spTree>
      <p:nvGrpSpPr>
        <p:cNvPr id="1" name=""/>
        <p:cNvGrpSpPr/>
        <p:nvPr/>
      </p:nvGrpSpPr>
      <p:grpSpPr>
        <a:xfrm>
          <a:off x="0" y="0"/>
          <a:ext cx="0" cy="0"/>
          <a:chOff x="0" y="0"/>
          <a:chExt cx="0" cy="0"/>
        </a:xfrm>
      </p:grpSpPr>
      <p:sp>
        <p:nvSpPr>
          <p:cNvPr id="72" name="Title Text"/>
          <p:cNvSpPr txBox="1">
            <a:spLocks noGrp="1"/>
          </p:cNvSpPr>
          <p:nvPr>
            <p:ph type="title"/>
          </p:nvPr>
        </p:nvSpPr>
        <p:spPr>
          <a:xfrm>
            <a:off x="839787" y="457200"/>
            <a:ext cx="3932239" cy="1600200"/>
          </a:xfrm>
          <a:prstGeom prst="rect">
            <a:avLst/>
          </a:prstGeom>
        </p:spPr>
        <p:txBody>
          <a:bodyPr anchor="b"/>
          <a:lstStyle>
            <a:lvl1pPr>
              <a:defRPr sz="3200"/>
            </a:lvl1pPr>
          </a:lstStyle>
          <a:p>
            <a:r>
              <a:t>Title Text</a:t>
            </a:r>
          </a:p>
        </p:txBody>
      </p:sp>
      <p:sp>
        <p:nvSpPr>
          <p:cNvPr id="73" name="Body Level One…"/>
          <p:cNvSpPr txBox="1">
            <a:spLocks noGrp="1"/>
          </p:cNvSpPr>
          <p:nvPr>
            <p:ph type="body" sz="half" idx="1"/>
          </p:nvPr>
        </p:nvSpPr>
        <p:spPr>
          <a:xfrm>
            <a:off x="5183187" y="987425"/>
            <a:ext cx="6172201" cy="4873625"/>
          </a:xfrm>
          <a:prstGeom prst="rect">
            <a:avLst/>
          </a:prstGeom>
        </p:spPr>
        <p:txBody>
          <a:bodyPr/>
          <a:lstStyle>
            <a:lvl1pPr>
              <a:defRPr sz="3200"/>
            </a:lvl1pPr>
            <a:lvl2pPr marL="718457" indent="-261257">
              <a:defRPr sz="3200"/>
            </a:lvl2pPr>
            <a:lvl3pPr marL="1219200" indent="-304800">
              <a:defRPr sz="3200"/>
            </a:lvl3pPr>
            <a:lvl4pPr marL="1737360" indent="-365760">
              <a:defRPr sz="3200"/>
            </a:lvl4pPr>
            <a:lvl5pPr marL="2194560" indent="-365760">
              <a:defRPr sz="3200"/>
            </a:lvl5pPr>
          </a:lstStyle>
          <a:p>
            <a:r>
              <a:t>Body Level One</a:t>
            </a:r>
          </a:p>
          <a:p>
            <a:pPr lvl="1"/>
            <a:r>
              <a:t>Body Level Two</a:t>
            </a:r>
          </a:p>
          <a:p>
            <a:pPr lvl="2"/>
            <a:r>
              <a:t>Body Level Three</a:t>
            </a:r>
          </a:p>
          <a:p>
            <a:pPr lvl="3"/>
            <a:r>
              <a:t>Body Level Four</a:t>
            </a:r>
          </a:p>
          <a:p>
            <a:pPr lvl="4"/>
            <a:r>
              <a:t>Body Level Five</a:t>
            </a:r>
          </a:p>
        </p:txBody>
      </p:sp>
      <p:sp>
        <p:nvSpPr>
          <p:cNvPr id="74" name="Text Placeholder 3"/>
          <p:cNvSpPr>
            <a:spLocks noGrp="1"/>
          </p:cNvSpPr>
          <p:nvPr>
            <p:ph type="body" sz="quarter" idx="21"/>
          </p:nvPr>
        </p:nvSpPr>
        <p:spPr>
          <a:xfrm>
            <a:off x="839787" y="2057400"/>
            <a:ext cx="3932238" cy="3811588"/>
          </a:xfrm>
          <a:prstGeom prst="rect">
            <a:avLst/>
          </a:prstGeom>
        </p:spPr>
        <p:txBody>
          <a:bodyPr/>
          <a:lstStyle/>
          <a:p>
            <a:pPr marL="0" indent="0">
              <a:buSzTx/>
              <a:buFontTx/>
              <a:buNone/>
              <a:defRPr sz="1600"/>
            </a:pPr>
            <a:endParaRPr/>
          </a:p>
        </p:txBody>
      </p:sp>
      <p:sp>
        <p:nvSpPr>
          <p:cNvPr id="7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Picture with Caption">
    <p:spTree>
      <p:nvGrpSpPr>
        <p:cNvPr id="1" name=""/>
        <p:cNvGrpSpPr/>
        <p:nvPr/>
      </p:nvGrpSpPr>
      <p:grpSpPr>
        <a:xfrm>
          <a:off x="0" y="0"/>
          <a:ext cx="0" cy="0"/>
          <a:chOff x="0" y="0"/>
          <a:chExt cx="0" cy="0"/>
        </a:xfrm>
      </p:grpSpPr>
      <p:sp>
        <p:nvSpPr>
          <p:cNvPr id="82" name="Title Text"/>
          <p:cNvSpPr txBox="1">
            <a:spLocks noGrp="1"/>
          </p:cNvSpPr>
          <p:nvPr>
            <p:ph type="title"/>
          </p:nvPr>
        </p:nvSpPr>
        <p:spPr>
          <a:xfrm>
            <a:off x="839787" y="457200"/>
            <a:ext cx="3932239" cy="1600200"/>
          </a:xfrm>
          <a:prstGeom prst="rect">
            <a:avLst/>
          </a:prstGeom>
        </p:spPr>
        <p:txBody>
          <a:bodyPr anchor="b"/>
          <a:lstStyle>
            <a:lvl1pPr>
              <a:defRPr sz="3200"/>
            </a:lvl1pPr>
          </a:lstStyle>
          <a:p>
            <a:r>
              <a:t>Title Text</a:t>
            </a:r>
          </a:p>
        </p:txBody>
      </p:sp>
      <p:sp>
        <p:nvSpPr>
          <p:cNvPr id="83" name="Picture Placeholder 2"/>
          <p:cNvSpPr>
            <a:spLocks noGrp="1"/>
          </p:cNvSpPr>
          <p:nvPr>
            <p:ph type="pic" sz="half" idx="21"/>
          </p:nvPr>
        </p:nvSpPr>
        <p:spPr>
          <a:xfrm>
            <a:off x="5183187" y="987425"/>
            <a:ext cx="6172201" cy="4873625"/>
          </a:xfrm>
          <a:prstGeom prst="rect">
            <a:avLst/>
          </a:prstGeom>
        </p:spPr>
        <p:txBody>
          <a:bodyPr lIns="91439" rIns="91439">
            <a:noAutofit/>
          </a:bodyPr>
          <a:lstStyle/>
          <a:p>
            <a:endParaRPr/>
          </a:p>
        </p:txBody>
      </p:sp>
      <p:sp>
        <p:nvSpPr>
          <p:cNvPr id="84" name="Body Level One…"/>
          <p:cNvSpPr txBox="1">
            <a:spLocks noGrp="1"/>
          </p:cNvSpPr>
          <p:nvPr>
            <p:ph type="body" sz="quarter" idx="1"/>
          </p:nvPr>
        </p:nvSpPr>
        <p:spPr>
          <a:xfrm>
            <a:off x="839787" y="2057400"/>
            <a:ext cx="3932239" cy="3811588"/>
          </a:xfrm>
          <a:prstGeom prst="rect">
            <a:avLst/>
          </a:prstGeom>
        </p:spPr>
        <p:txBody>
          <a:bodyPr/>
          <a:lstStyle>
            <a:lvl1pPr marL="0" indent="0">
              <a:buSzTx/>
              <a:buFontTx/>
              <a:buNone/>
              <a:defRPr sz="1600"/>
            </a:lvl1pPr>
            <a:lvl2pPr marL="0" indent="457200">
              <a:buSzTx/>
              <a:buFontTx/>
              <a:buNone/>
              <a:defRPr sz="1600"/>
            </a:lvl2pPr>
            <a:lvl3pPr marL="0" indent="914400">
              <a:buSzTx/>
              <a:buFontTx/>
              <a:buNone/>
              <a:defRPr sz="1600"/>
            </a:lvl3pPr>
            <a:lvl4pPr marL="0" indent="1371600">
              <a:buSzTx/>
              <a:buFontTx/>
              <a:buNone/>
              <a:defRPr sz="1600"/>
            </a:lvl4pPr>
            <a:lvl5pPr marL="0" indent="1828800">
              <a:buSzTx/>
              <a:buFontTx/>
              <a:buNone/>
              <a:defRPr sz="1600"/>
            </a:lvl5pPr>
          </a:lstStyle>
          <a:p>
            <a:r>
              <a:t>Body Level One</a:t>
            </a:r>
          </a:p>
          <a:p>
            <a:pPr lvl="1"/>
            <a:r>
              <a:t>Body Level Two</a:t>
            </a:r>
          </a:p>
          <a:p>
            <a:pPr lvl="2"/>
            <a:r>
              <a:t>Body Level Three</a:t>
            </a:r>
          </a:p>
          <a:p>
            <a:pPr lvl="3"/>
            <a:r>
              <a:t>Body Level Four</a:t>
            </a:r>
          </a:p>
          <a:p>
            <a:pPr lvl="4"/>
            <a:r>
              <a:t>Body Level Five</a:t>
            </a:r>
          </a:p>
        </p:txBody>
      </p:sp>
      <p:sp>
        <p:nvSpPr>
          <p:cNvPr id="8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Text"/>
          <p:cNvSpPr txBox="1">
            <a:spLocks noGrp="1"/>
          </p:cNvSpPr>
          <p:nvPr>
            <p:ph type="title"/>
          </p:nvPr>
        </p:nvSpPr>
        <p:spPr>
          <a:xfrm>
            <a:off x="838200" y="365125"/>
            <a:ext cx="10515600" cy="1325563"/>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nchor="ctr">
            <a:normAutofit/>
          </a:bodyPr>
          <a:lstStyle/>
          <a:p>
            <a:r>
              <a:t>Title Text</a:t>
            </a:r>
          </a:p>
        </p:txBody>
      </p:sp>
      <p:sp>
        <p:nvSpPr>
          <p:cNvPr id="3" name="Body Level One…"/>
          <p:cNvSpPr txBox="1">
            <a:spLocks noGrp="1"/>
          </p:cNvSpPr>
          <p:nvPr>
            <p:ph type="body" idx="1"/>
          </p:nvPr>
        </p:nvSpPr>
        <p:spPr>
          <a:xfrm>
            <a:off x="838200" y="1825625"/>
            <a:ext cx="10515600" cy="4351338"/>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normAutofit/>
          </a:bodyPr>
          <a:lstStyle/>
          <a:p>
            <a:r>
              <a:t>Body Level One</a:t>
            </a:r>
          </a:p>
          <a:p>
            <a:pPr lvl="1"/>
            <a:r>
              <a:t>Body Level Two</a:t>
            </a:r>
          </a:p>
          <a:p>
            <a:pPr lvl="2"/>
            <a:r>
              <a:t>Body Level Three</a:t>
            </a:r>
          </a:p>
          <a:p>
            <a:pPr lvl="3"/>
            <a:r>
              <a:t>Body Level Four</a:t>
            </a:r>
          </a:p>
          <a:p>
            <a:pPr lvl="4"/>
            <a:r>
              <a:t>Body Level Five</a:t>
            </a:r>
          </a:p>
        </p:txBody>
      </p:sp>
      <p:sp>
        <p:nvSpPr>
          <p:cNvPr id="4" name="Slide Number"/>
          <p:cNvSpPr txBox="1">
            <a:spLocks noGrp="1"/>
          </p:cNvSpPr>
          <p:nvPr>
            <p:ph type="sldNum" sz="quarter" idx="2"/>
          </p:nvPr>
        </p:nvSpPr>
        <p:spPr>
          <a:xfrm>
            <a:off x="11095176" y="6414760"/>
            <a:ext cx="258624" cy="248305"/>
          </a:xfrm>
          <a:prstGeom prst="rect">
            <a:avLst/>
          </a:prstGeom>
          <a:ln w="12700">
            <a:miter lim="400000"/>
          </a:ln>
        </p:spPr>
        <p:txBody>
          <a:bodyPr wrap="none" lIns="45719" rIns="45719" anchor="ctr">
            <a:spAutoFit/>
          </a:bodyPr>
          <a:lstStyle>
            <a:lvl1pPr algn="r">
              <a:defRPr sz="1200">
                <a:solidFill>
                  <a:srgbClr val="888888"/>
                </a:solidFill>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Lst>
  <p:transition spd="med"/>
  <p:txStyles>
    <p:titleStyle>
      <a:lvl1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Calibri Light"/>
          <a:ea typeface="Calibri Light"/>
          <a:cs typeface="Calibri Light"/>
          <a:sym typeface="Calibri Light"/>
        </a:defRPr>
      </a:lvl1pPr>
      <a:lvl2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Calibri Light"/>
          <a:ea typeface="Calibri Light"/>
          <a:cs typeface="Calibri Light"/>
          <a:sym typeface="Calibri Light"/>
        </a:defRPr>
      </a:lvl2pPr>
      <a:lvl3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Calibri Light"/>
          <a:ea typeface="Calibri Light"/>
          <a:cs typeface="Calibri Light"/>
          <a:sym typeface="Calibri Light"/>
        </a:defRPr>
      </a:lvl3pPr>
      <a:lvl4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Calibri Light"/>
          <a:ea typeface="Calibri Light"/>
          <a:cs typeface="Calibri Light"/>
          <a:sym typeface="Calibri Light"/>
        </a:defRPr>
      </a:lvl4pPr>
      <a:lvl5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Calibri Light"/>
          <a:ea typeface="Calibri Light"/>
          <a:cs typeface="Calibri Light"/>
          <a:sym typeface="Calibri Light"/>
        </a:defRPr>
      </a:lvl5pPr>
      <a:lvl6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Calibri Light"/>
          <a:ea typeface="Calibri Light"/>
          <a:cs typeface="Calibri Light"/>
          <a:sym typeface="Calibri Light"/>
        </a:defRPr>
      </a:lvl6pPr>
      <a:lvl7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Calibri Light"/>
          <a:ea typeface="Calibri Light"/>
          <a:cs typeface="Calibri Light"/>
          <a:sym typeface="Calibri Light"/>
        </a:defRPr>
      </a:lvl7pPr>
      <a:lvl8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Calibri Light"/>
          <a:ea typeface="Calibri Light"/>
          <a:cs typeface="Calibri Light"/>
          <a:sym typeface="Calibri Light"/>
        </a:defRPr>
      </a:lvl8pPr>
      <a:lvl9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Calibri Light"/>
          <a:ea typeface="Calibri Light"/>
          <a:cs typeface="Calibri Light"/>
          <a:sym typeface="Calibri Light"/>
        </a:defRPr>
      </a:lvl9pPr>
    </p:titleStyle>
    <p:bodyStyle>
      <a:lvl1pPr marL="228600" marR="0" indent="-228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j-lt"/>
          <a:ea typeface="+mj-ea"/>
          <a:cs typeface="+mj-cs"/>
          <a:sym typeface="Calibri"/>
        </a:defRPr>
      </a:lvl1pPr>
      <a:lvl2pPr marL="723900" marR="0" indent="-2667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j-lt"/>
          <a:ea typeface="+mj-ea"/>
          <a:cs typeface="+mj-cs"/>
          <a:sym typeface="Calibri"/>
        </a:defRPr>
      </a:lvl2pPr>
      <a:lvl3pPr marL="1234439" marR="0" indent="-320039"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j-lt"/>
          <a:ea typeface="+mj-ea"/>
          <a:cs typeface="+mj-cs"/>
          <a:sym typeface="Calibri"/>
        </a:defRPr>
      </a:lvl3pPr>
      <a:lvl4pPr marL="17272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j-lt"/>
          <a:ea typeface="+mj-ea"/>
          <a:cs typeface="+mj-cs"/>
          <a:sym typeface="Calibri"/>
        </a:defRPr>
      </a:lvl4pPr>
      <a:lvl5pPr marL="21844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j-lt"/>
          <a:ea typeface="+mj-ea"/>
          <a:cs typeface="+mj-cs"/>
          <a:sym typeface="Calibri"/>
        </a:defRPr>
      </a:lvl5pPr>
      <a:lvl6pPr marL="26416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j-lt"/>
          <a:ea typeface="+mj-ea"/>
          <a:cs typeface="+mj-cs"/>
          <a:sym typeface="Calibri"/>
        </a:defRPr>
      </a:lvl6pPr>
      <a:lvl7pPr marL="30988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j-lt"/>
          <a:ea typeface="+mj-ea"/>
          <a:cs typeface="+mj-cs"/>
          <a:sym typeface="Calibri"/>
        </a:defRPr>
      </a:lvl7pPr>
      <a:lvl8pPr marL="35560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j-lt"/>
          <a:ea typeface="+mj-ea"/>
          <a:cs typeface="+mj-cs"/>
          <a:sym typeface="Calibri"/>
        </a:defRPr>
      </a:lvl8pPr>
      <a:lvl9pPr marL="40132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j-lt"/>
          <a:ea typeface="+mj-ea"/>
          <a:cs typeface="+mj-cs"/>
          <a:sym typeface="Calibri"/>
        </a:defRPr>
      </a:lvl9pPr>
    </p:bodyStyle>
    <p:otherStyle>
      <a:lvl1pPr marL="0" marR="0" indent="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1pPr>
      <a:lvl2pPr marL="0" marR="0" indent="4572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2pPr>
      <a:lvl3pPr marL="0" marR="0" indent="9144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3pPr>
      <a:lvl4pPr marL="0" marR="0" indent="13716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4pPr>
      <a:lvl5pPr marL="0" marR="0" indent="18288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5pPr>
      <a:lvl6pPr marL="0" marR="0" indent="22860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6pPr>
      <a:lvl7pPr marL="0" marR="0" indent="27432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7pPr>
      <a:lvl8pPr marL="0" marR="0" indent="32004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8pPr>
      <a:lvl9pPr marL="0" marR="0" indent="36576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7BD0CA-93C2-1D68-2889-8344D74B4A09}"/>
              </a:ext>
            </a:extLst>
          </p:cNvPr>
          <p:cNvSpPr>
            <a:spLocks noGrp="1"/>
          </p:cNvSpPr>
          <p:nvPr>
            <p:ph type="title"/>
          </p:nvPr>
        </p:nvSpPr>
        <p:spPr/>
        <p:txBody>
          <a:bodyPr>
            <a:normAutofit/>
          </a:bodyPr>
          <a:lstStyle/>
          <a:p>
            <a:pPr marL="0" marR="0" lvl="0" indent="0" defTabSz="914400" rtl="0" eaLnBrk="1" fontAlgn="auto" latinLnBrk="0" hangingPunct="0">
              <a:lnSpc>
                <a:spcPct val="100000"/>
              </a:lnSpc>
              <a:spcBef>
                <a:spcPts val="0"/>
              </a:spcBef>
              <a:spcAft>
                <a:spcPts val="0"/>
              </a:spcAft>
              <a:tabLst/>
              <a:defRPr/>
            </a:pPr>
            <a:r>
              <a:rPr kumimoji="0" lang="en-US" sz="3200" b="1" i="0" u="none" strike="noStrike" kern="0" cap="none" spc="0" normalizeH="0" baseline="0" noProof="0" dirty="0">
                <a:ln>
                  <a:noFill/>
                </a:ln>
                <a:solidFill>
                  <a:schemeClr val="accent5">
                    <a:lumMod val="75000"/>
                  </a:schemeClr>
                </a:solidFill>
                <a:effectLst/>
                <a:uLnTx/>
                <a:uFillTx/>
                <a:latin typeface="Times New Roman" panose="02020603050405020304" pitchFamily="18" charset="0"/>
                <a:cs typeface="Times New Roman" panose="02020603050405020304" pitchFamily="18" charset="0"/>
                <a:sym typeface="Calibri"/>
              </a:rPr>
              <a:t>Evaluation of Androgen Receptor Expression and Its Association with Clinicopathological Features in Iraqi Women with Breast Cancer</a:t>
            </a:r>
            <a:br>
              <a:rPr kumimoji="0" lang="en-US" sz="3200" b="1" i="0" u="none" strike="noStrike" kern="0" cap="none" spc="0" normalizeH="0" baseline="0" noProof="0" dirty="0">
                <a:ln>
                  <a:noFill/>
                </a:ln>
                <a:solidFill>
                  <a:schemeClr val="accent5">
                    <a:lumMod val="75000"/>
                  </a:schemeClr>
                </a:solidFill>
                <a:effectLst/>
                <a:uLnTx/>
                <a:uFillTx/>
                <a:latin typeface="Times New Roman" panose="02020603050405020304" pitchFamily="18" charset="0"/>
                <a:cs typeface="Times New Roman" panose="02020603050405020304" pitchFamily="18" charset="0"/>
                <a:sym typeface="Calibri"/>
              </a:rPr>
            </a:br>
            <a:endParaRPr lang="en-US" sz="3200" b="1" dirty="0">
              <a:solidFill>
                <a:schemeClr val="accent5">
                  <a:lumMod val="75000"/>
                </a:schemeClr>
              </a:solidFill>
              <a:latin typeface="Times New Roman" panose="02020603050405020304" pitchFamily="18" charset="0"/>
              <a:cs typeface="Times New Roman" panose="02020603050405020304" pitchFamily="18" charset="0"/>
            </a:endParaRPr>
          </a:p>
        </p:txBody>
      </p:sp>
      <p:sp>
        <p:nvSpPr>
          <p:cNvPr id="3" name="Text Placeholder 2">
            <a:extLst>
              <a:ext uri="{FF2B5EF4-FFF2-40B4-BE49-F238E27FC236}">
                <a16:creationId xmlns:a16="http://schemas.microsoft.com/office/drawing/2014/main" id="{A1F08B2D-359A-422C-B7DC-EBB0D7C29E37}"/>
              </a:ext>
            </a:extLst>
          </p:cNvPr>
          <p:cNvSpPr>
            <a:spLocks noGrp="1"/>
          </p:cNvSpPr>
          <p:nvPr>
            <p:ph type="body" sz="quarter" idx="1"/>
          </p:nvPr>
        </p:nvSpPr>
        <p:spPr>
          <a:xfrm>
            <a:off x="1524000" y="4234375"/>
            <a:ext cx="9144000" cy="2518117"/>
          </a:xfrm>
        </p:spPr>
        <p:txBody>
          <a:bodyPr>
            <a:normAutofit/>
          </a:bodyPr>
          <a:lstStyle/>
          <a:p>
            <a:r>
              <a:rPr lang="en-US" b="1" dirty="0"/>
              <a:t>By</a:t>
            </a:r>
          </a:p>
          <a:p>
            <a:r>
              <a:rPr lang="en-US" b="1" dirty="0"/>
              <a:t>Noor Sabeeh Saeed</a:t>
            </a:r>
          </a:p>
          <a:p>
            <a:endParaRPr lang="en-US" b="1" dirty="0"/>
          </a:p>
          <a:p>
            <a:r>
              <a:rPr lang="en-US" b="1" dirty="0"/>
              <a:t>Supervised by</a:t>
            </a:r>
          </a:p>
          <a:p>
            <a:r>
              <a:rPr lang="en-US" b="1" dirty="0"/>
              <a:t>Assist. Prof. Dr. Zainab Majeed Hashim</a:t>
            </a:r>
          </a:p>
          <a:p>
            <a:endParaRPr lang="en-US" dirty="0"/>
          </a:p>
        </p:txBody>
      </p:sp>
    </p:spTree>
    <p:extLst>
      <p:ext uri="{BB962C8B-B14F-4D97-AF65-F5344CB8AC3E}">
        <p14:creationId xmlns:p14="http://schemas.microsoft.com/office/powerpoint/2010/main" val="2363441676"/>
      </p:ext>
    </p:extLst>
  </p:cSld>
  <p:clrMapOvr>
    <a:masterClrMapping/>
  </p:clrMapOvr>
  <p:transition spd="me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2F3FAE-9AF6-10BF-37F1-531A6FED6A5F}"/>
              </a:ext>
            </a:extLst>
          </p:cNvPr>
          <p:cNvSpPr>
            <a:spLocks noGrp="1"/>
          </p:cNvSpPr>
          <p:nvPr>
            <p:ph type="title"/>
          </p:nvPr>
        </p:nvSpPr>
        <p:spPr/>
        <p:txBody>
          <a:bodyPr/>
          <a:lstStyle/>
          <a:p>
            <a:r>
              <a:rPr lang="en-US" b="1" dirty="0">
                <a:solidFill>
                  <a:schemeClr val="accent5">
                    <a:lumMod val="75000"/>
                  </a:schemeClr>
                </a:solidFill>
                <a:latin typeface="Times New Roman" panose="02020603050405020304" pitchFamily="18" charset="0"/>
                <a:cs typeface="Times New Roman" panose="02020603050405020304" pitchFamily="18" charset="0"/>
              </a:rPr>
              <a:t>Clinicopathological Features</a:t>
            </a:r>
          </a:p>
        </p:txBody>
      </p:sp>
      <p:sp>
        <p:nvSpPr>
          <p:cNvPr id="3" name="Text Placeholder 2">
            <a:extLst>
              <a:ext uri="{FF2B5EF4-FFF2-40B4-BE49-F238E27FC236}">
                <a16:creationId xmlns:a16="http://schemas.microsoft.com/office/drawing/2014/main" id="{80F9570F-4A59-69E1-3BC2-6A692BEC258C}"/>
              </a:ext>
            </a:extLst>
          </p:cNvPr>
          <p:cNvSpPr>
            <a:spLocks noGrp="1"/>
          </p:cNvSpPr>
          <p:nvPr>
            <p:ph type="body" idx="1"/>
          </p:nvPr>
        </p:nvSpPr>
        <p:spPr/>
        <p:txBody>
          <a:bodyPr>
            <a:normAutofit lnSpcReduction="10000"/>
          </a:bodyPr>
          <a:lstStyle/>
          <a:p>
            <a:r>
              <a:rPr lang="en-US" dirty="0">
                <a:latin typeface="Times New Roman" panose="02020603050405020304" pitchFamily="18" charset="0"/>
                <a:cs typeface="Times New Roman" panose="02020603050405020304" pitchFamily="18" charset="0"/>
              </a:rPr>
              <a:t>Clinicopathological Features include:</a:t>
            </a:r>
          </a:p>
          <a:p>
            <a:r>
              <a:rPr lang="en-US" dirty="0">
                <a:latin typeface="Times New Roman" panose="02020603050405020304" pitchFamily="18" charset="0"/>
                <a:cs typeface="Times New Roman" panose="02020603050405020304" pitchFamily="18" charset="0"/>
              </a:rPr>
              <a:t>Age</a:t>
            </a:r>
          </a:p>
          <a:p>
            <a:r>
              <a:rPr lang="en-US" dirty="0">
                <a:latin typeface="Times New Roman" panose="02020603050405020304" pitchFamily="18" charset="0"/>
                <a:cs typeface="Times New Roman" panose="02020603050405020304" pitchFamily="18" charset="0"/>
              </a:rPr>
              <a:t>Tumor size</a:t>
            </a:r>
          </a:p>
          <a:p>
            <a:r>
              <a:rPr lang="en-US" dirty="0">
                <a:latin typeface="Times New Roman" panose="02020603050405020304" pitchFamily="18" charset="0"/>
                <a:cs typeface="Times New Roman" panose="02020603050405020304" pitchFamily="18" charset="0"/>
              </a:rPr>
              <a:t>Lymph node involvement</a:t>
            </a:r>
          </a:p>
          <a:p>
            <a:r>
              <a:rPr lang="en-US" dirty="0">
                <a:latin typeface="Times New Roman" panose="02020603050405020304" pitchFamily="18" charset="0"/>
                <a:cs typeface="Times New Roman" panose="02020603050405020304" pitchFamily="18" charset="0"/>
              </a:rPr>
              <a:t>Metastases</a:t>
            </a:r>
          </a:p>
          <a:p>
            <a:r>
              <a:rPr lang="en-US" dirty="0">
                <a:latin typeface="Times New Roman" panose="02020603050405020304" pitchFamily="18" charset="0"/>
                <a:cs typeface="Times New Roman" panose="02020603050405020304" pitchFamily="18" charset="0"/>
              </a:rPr>
              <a:t>Disease stage</a:t>
            </a:r>
          </a:p>
          <a:p>
            <a:r>
              <a:rPr lang="en-US" dirty="0">
                <a:latin typeface="Times New Roman" panose="02020603050405020304" pitchFamily="18" charset="0"/>
                <a:cs typeface="Times New Roman" panose="02020603050405020304" pitchFamily="18" charset="0"/>
              </a:rPr>
              <a:t>Histological grade</a:t>
            </a:r>
          </a:p>
          <a:p>
            <a:r>
              <a:rPr lang="en-US" dirty="0">
                <a:latin typeface="Times New Roman" panose="02020603050405020304" pitchFamily="18" charset="0"/>
                <a:cs typeface="Times New Roman" panose="02020603050405020304" pitchFamily="18" charset="0"/>
              </a:rPr>
              <a:t>Molecular subtypes</a:t>
            </a:r>
          </a:p>
          <a:p>
            <a:r>
              <a:rPr lang="en-US" dirty="0">
                <a:latin typeface="Times New Roman" panose="02020603050405020304" pitchFamily="18" charset="0"/>
                <a:cs typeface="Times New Roman" panose="02020603050405020304" pitchFamily="18" charset="0"/>
              </a:rPr>
              <a:t>ER status, PR status, and HER2 status.</a:t>
            </a:r>
          </a:p>
        </p:txBody>
      </p:sp>
    </p:spTree>
    <p:extLst>
      <p:ext uri="{BB962C8B-B14F-4D97-AF65-F5344CB8AC3E}">
        <p14:creationId xmlns:p14="http://schemas.microsoft.com/office/powerpoint/2010/main" val="3296082691"/>
      </p:ext>
    </p:extLst>
  </p:cSld>
  <p:clrMapOvr>
    <a:masterClrMapping/>
  </p:clrMapOvr>
  <p:transition spd="med"/>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95B316-8D7F-F451-401E-B590AA2614EB}"/>
              </a:ext>
            </a:extLst>
          </p:cNvPr>
          <p:cNvSpPr>
            <a:spLocks noGrp="1"/>
          </p:cNvSpPr>
          <p:nvPr>
            <p:ph type="title"/>
          </p:nvPr>
        </p:nvSpPr>
        <p:spPr/>
        <p:txBody>
          <a:bodyPr/>
          <a:lstStyle/>
          <a:p>
            <a:r>
              <a:rPr lang="en-US" b="1" dirty="0">
                <a:solidFill>
                  <a:schemeClr val="accent5">
                    <a:lumMod val="75000"/>
                  </a:schemeClr>
                </a:solidFill>
                <a:latin typeface="Times New Roman" panose="02020603050405020304" pitchFamily="18" charset="0"/>
                <a:cs typeface="Times New Roman" panose="02020603050405020304" pitchFamily="18" charset="0"/>
              </a:rPr>
              <a:t>AR and Clinicopathological Features</a:t>
            </a:r>
          </a:p>
        </p:txBody>
      </p:sp>
      <p:sp>
        <p:nvSpPr>
          <p:cNvPr id="3" name="Text Placeholder 2">
            <a:extLst>
              <a:ext uri="{FF2B5EF4-FFF2-40B4-BE49-F238E27FC236}">
                <a16:creationId xmlns:a16="http://schemas.microsoft.com/office/drawing/2014/main" id="{6BD3DF38-424A-83F0-F4F0-D6FD93F33C02}"/>
              </a:ext>
            </a:extLst>
          </p:cNvPr>
          <p:cNvSpPr>
            <a:spLocks noGrp="1"/>
          </p:cNvSpPr>
          <p:nvPr>
            <p:ph type="body" idx="1"/>
          </p:nvPr>
        </p:nvSpPr>
        <p:spPr/>
        <p:txBody>
          <a:bodyPr>
            <a:noAutofit/>
          </a:bodyPr>
          <a:lstStyle/>
          <a:p>
            <a:pPr algn="just"/>
            <a:r>
              <a:rPr lang="en-GB" sz="3200" dirty="0">
                <a:latin typeface="Times New Roman" panose="02020603050405020304" pitchFamily="18" charset="0"/>
                <a:cs typeface="Times New Roman" panose="02020603050405020304" pitchFamily="18" charset="0"/>
              </a:rPr>
              <a:t>Many studies </a:t>
            </a:r>
            <a:r>
              <a:rPr lang="en-US" sz="3200" dirty="0">
                <a:latin typeface="Times New Roman" panose="02020603050405020304" pitchFamily="18" charset="0"/>
                <a:cs typeface="Times New Roman" panose="02020603050405020304" pitchFamily="18" charset="0"/>
              </a:rPr>
              <a:t>indicate a strong correlation between AR expression and favorable clinicopathological features:</a:t>
            </a:r>
          </a:p>
          <a:p>
            <a:pPr algn="just"/>
            <a:r>
              <a:rPr lang="en-US" sz="3200" dirty="0">
                <a:latin typeface="Times New Roman" panose="02020603050405020304" pitchFamily="18" charset="0"/>
                <a:cs typeface="Times New Roman" panose="02020603050405020304" pitchFamily="18" charset="0"/>
              </a:rPr>
              <a:t>AR expression is more common in older women, especially postmenopausal patients.</a:t>
            </a:r>
          </a:p>
          <a:p>
            <a:pPr algn="just"/>
            <a:r>
              <a:rPr lang="en-US" sz="3200" dirty="0">
                <a:latin typeface="Times New Roman" panose="02020603050405020304" pitchFamily="18" charset="0"/>
                <a:cs typeface="Times New Roman" panose="02020603050405020304" pitchFamily="18" charset="0"/>
              </a:rPr>
              <a:t>High AR positivity is frequently associated with lower histological grades, smaller tumor sizes, less lymph node  involvement, lower rates of distant metastasis, and earlier stages of breast cancer. </a:t>
            </a:r>
          </a:p>
        </p:txBody>
      </p:sp>
    </p:spTree>
    <p:extLst>
      <p:ext uri="{BB962C8B-B14F-4D97-AF65-F5344CB8AC3E}">
        <p14:creationId xmlns:p14="http://schemas.microsoft.com/office/powerpoint/2010/main" val="1592058017"/>
      </p:ext>
    </p:extLst>
  </p:cSld>
  <p:clrMapOvr>
    <a:masterClrMapping/>
  </p:clrMapOvr>
  <p:transition spd="med"/>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9519F9-7133-FBED-990B-FE37E08C93B2}"/>
              </a:ext>
            </a:extLst>
          </p:cNvPr>
          <p:cNvSpPr>
            <a:spLocks noGrp="1"/>
          </p:cNvSpPr>
          <p:nvPr>
            <p:ph type="title"/>
          </p:nvPr>
        </p:nvSpPr>
        <p:spPr/>
        <p:txBody>
          <a:bodyPr/>
          <a:lstStyle/>
          <a:p>
            <a:r>
              <a:rPr lang="en-US" b="1" dirty="0">
                <a:solidFill>
                  <a:schemeClr val="accent5">
                    <a:lumMod val="75000"/>
                  </a:schemeClr>
                </a:solidFill>
                <a:latin typeface="Times New Roman" panose="02020603050405020304" pitchFamily="18" charset="0"/>
                <a:cs typeface="Times New Roman" panose="02020603050405020304" pitchFamily="18" charset="0"/>
              </a:rPr>
              <a:t>AR and Clinicopathological Features</a:t>
            </a:r>
          </a:p>
        </p:txBody>
      </p:sp>
      <p:sp>
        <p:nvSpPr>
          <p:cNvPr id="3" name="Text Placeholder 2">
            <a:extLst>
              <a:ext uri="{FF2B5EF4-FFF2-40B4-BE49-F238E27FC236}">
                <a16:creationId xmlns:a16="http://schemas.microsoft.com/office/drawing/2014/main" id="{DAFE1846-EDBD-5F1B-DF97-1C03AE55CCCE}"/>
              </a:ext>
            </a:extLst>
          </p:cNvPr>
          <p:cNvSpPr>
            <a:spLocks noGrp="1"/>
          </p:cNvSpPr>
          <p:nvPr>
            <p:ph type="body" idx="1"/>
          </p:nvPr>
        </p:nvSpPr>
        <p:spPr/>
        <p:txBody>
          <a:bodyPr>
            <a:normAutofit/>
          </a:bodyPr>
          <a:lstStyle/>
          <a:p>
            <a:pPr algn="just"/>
            <a:r>
              <a:rPr lang="en-US" sz="3200" dirty="0">
                <a:latin typeface="Times New Roman" panose="02020603050405020304" pitchFamily="18" charset="0"/>
                <a:cs typeface="Times New Roman" panose="02020603050405020304" pitchFamily="18" charset="0"/>
              </a:rPr>
              <a:t>AR is highly expressed in ER-positive tumors and also in a subset of triple-negative breast cancer.</a:t>
            </a:r>
          </a:p>
          <a:p>
            <a:pPr algn="just"/>
            <a:r>
              <a:rPr lang="en-US" sz="3200" dirty="0">
                <a:latin typeface="Times New Roman" panose="02020603050405020304" pitchFamily="18" charset="0"/>
                <a:cs typeface="Times New Roman" panose="02020603050405020304" pitchFamily="18" charset="0"/>
              </a:rPr>
              <a:t>Furthermore, AR expression is often linked to better disease-free survival and overall survival rates. These associations suggest that AR status can serve as a reliable prognostic indicator, helping clinicians to stratify patients into different risk categories and predict the likely aggressiveness of the malignancy.</a:t>
            </a:r>
          </a:p>
        </p:txBody>
      </p:sp>
    </p:spTree>
    <p:extLst>
      <p:ext uri="{BB962C8B-B14F-4D97-AF65-F5344CB8AC3E}">
        <p14:creationId xmlns:p14="http://schemas.microsoft.com/office/powerpoint/2010/main" val="3979464311"/>
      </p:ext>
    </p:extLst>
  </p:cSld>
  <p:clrMapOvr>
    <a:masterClrMapping/>
  </p:clrMapOvr>
  <p:transition spd="med"/>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D78BC2-E78F-3C1F-252B-AC48F688C9E0}"/>
              </a:ext>
            </a:extLst>
          </p:cNvPr>
          <p:cNvSpPr>
            <a:spLocks noGrp="1"/>
          </p:cNvSpPr>
          <p:nvPr>
            <p:ph type="title"/>
          </p:nvPr>
        </p:nvSpPr>
        <p:spPr/>
        <p:txBody>
          <a:bodyPr>
            <a:normAutofit/>
          </a:bodyPr>
          <a:lstStyle/>
          <a:p>
            <a:r>
              <a:rPr lang="en-US" sz="4000" b="1" dirty="0">
                <a:solidFill>
                  <a:schemeClr val="accent5">
                    <a:lumMod val="75000"/>
                  </a:schemeClr>
                </a:solidFill>
                <a:latin typeface="Times New Roman" panose="02020603050405020304" pitchFamily="18" charset="0"/>
                <a:cs typeface="Times New Roman" panose="02020603050405020304" pitchFamily="18" charset="0"/>
              </a:rPr>
              <a:t>AR in Triple-Negative Breast Cancer (TNBC)</a:t>
            </a:r>
          </a:p>
        </p:txBody>
      </p:sp>
      <p:sp>
        <p:nvSpPr>
          <p:cNvPr id="3" name="Text Placeholder 2">
            <a:extLst>
              <a:ext uri="{FF2B5EF4-FFF2-40B4-BE49-F238E27FC236}">
                <a16:creationId xmlns:a16="http://schemas.microsoft.com/office/drawing/2014/main" id="{6790BE22-C868-F11F-173C-F04E1B3F4D21}"/>
              </a:ext>
            </a:extLst>
          </p:cNvPr>
          <p:cNvSpPr>
            <a:spLocks noGrp="1"/>
          </p:cNvSpPr>
          <p:nvPr>
            <p:ph type="body" idx="1"/>
          </p:nvPr>
        </p:nvSpPr>
        <p:spPr/>
        <p:txBody>
          <a:bodyPr>
            <a:normAutofit lnSpcReduction="10000"/>
          </a:bodyPr>
          <a:lstStyle/>
          <a:p>
            <a:pPr algn="just"/>
            <a:r>
              <a:rPr lang="en-US" sz="3200" dirty="0">
                <a:latin typeface="Times New Roman" panose="02020603050405020304" pitchFamily="18" charset="0"/>
                <a:cs typeface="Times New Roman" panose="02020603050405020304" pitchFamily="18" charset="0"/>
              </a:rPr>
              <a:t>TNBC is known for being aggressive and difficult to treat because it lacks the usual targets. However, studies discovered a specific group within TNBC called the 'Luminal Androgen Receptor' (LAR) subtype.</a:t>
            </a:r>
          </a:p>
          <a:p>
            <a:pPr algn="just"/>
            <a:r>
              <a:rPr lang="en-US" sz="3200" dirty="0">
                <a:latin typeface="Times New Roman" panose="02020603050405020304" pitchFamily="18" charset="0"/>
                <a:cs typeface="Times New Roman" panose="02020603050405020304" pitchFamily="18" charset="0"/>
              </a:rPr>
              <a:t>Even though these tumors don't have ER or PR, they rely heavily on AR to grow and may respond to anti-androgen therapies. This means we could potentially use hormonal treatments instead of, or alongside, traditional chemotherapy, giving patients a more personalized and hopeful treatment plan.</a:t>
            </a:r>
          </a:p>
        </p:txBody>
      </p:sp>
    </p:spTree>
    <p:extLst>
      <p:ext uri="{BB962C8B-B14F-4D97-AF65-F5344CB8AC3E}">
        <p14:creationId xmlns:p14="http://schemas.microsoft.com/office/powerpoint/2010/main" val="1149677155"/>
      </p:ext>
    </p:extLst>
  </p:cSld>
  <p:clrMapOvr>
    <a:masterClrMapping/>
  </p:clrMapOvr>
  <p:transition spd="med"/>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F298B6-B2CC-63D9-DC17-D9913B07BB1C}"/>
              </a:ext>
            </a:extLst>
          </p:cNvPr>
          <p:cNvSpPr>
            <a:spLocks noGrp="1"/>
          </p:cNvSpPr>
          <p:nvPr>
            <p:ph type="title"/>
          </p:nvPr>
        </p:nvSpPr>
        <p:spPr/>
        <p:txBody>
          <a:bodyPr/>
          <a:lstStyle/>
          <a:p>
            <a:r>
              <a:rPr lang="en-US" b="1" dirty="0">
                <a:solidFill>
                  <a:schemeClr val="accent5">
                    <a:lumMod val="75000"/>
                  </a:schemeClr>
                </a:solidFill>
                <a:latin typeface="Times New Roman" panose="02020603050405020304" pitchFamily="18" charset="0"/>
                <a:cs typeface="Times New Roman" panose="02020603050405020304" pitchFamily="18" charset="0"/>
              </a:rPr>
              <a:t>Relevance in Iraqi Women</a:t>
            </a:r>
          </a:p>
        </p:txBody>
      </p:sp>
      <p:sp>
        <p:nvSpPr>
          <p:cNvPr id="3" name="Text Placeholder 2">
            <a:extLst>
              <a:ext uri="{FF2B5EF4-FFF2-40B4-BE49-F238E27FC236}">
                <a16:creationId xmlns:a16="http://schemas.microsoft.com/office/drawing/2014/main" id="{221608B6-40FD-3B4C-BBEA-F161195D405E}"/>
              </a:ext>
            </a:extLst>
          </p:cNvPr>
          <p:cNvSpPr>
            <a:spLocks noGrp="1"/>
          </p:cNvSpPr>
          <p:nvPr>
            <p:ph type="body" idx="1"/>
          </p:nvPr>
        </p:nvSpPr>
        <p:spPr/>
        <p:txBody>
          <a:bodyPr>
            <a:normAutofit/>
          </a:bodyPr>
          <a:lstStyle/>
          <a:p>
            <a:pPr algn="just"/>
            <a:r>
              <a:rPr lang="en-US" sz="3200" dirty="0">
                <a:latin typeface="Times New Roman" panose="02020603050405020304" pitchFamily="18" charset="0"/>
                <a:cs typeface="Times New Roman" panose="02020603050405020304" pitchFamily="18" charset="0"/>
              </a:rPr>
              <a:t>In Iraq, breast cancer presents unique challenges, often appearing in younger women and frequently diagnosed at more advanced stages compared to Western populations.</a:t>
            </a:r>
          </a:p>
          <a:p>
            <a:pPr algn="just"/>
            <a:r>
              <a:rPr lang="en-US" sz="3200" dirty="0">
                <a:latin typeface="Times New Roman" panose="02020603050405020304" pitchFamily="18" charset="0"/>
                <a:cs typeface="Times New Roman" panose="02020603050405020304" pitchFamily="18" charset="0"/>
              </a:rPr>
              <a:t>There is limited data regarding androgen receptor expression in Iraqi patients with breast cancer. Genetic, environmental, and lifestyle factors may influence tumor biology. Therefore, studying AR in Iraqi women is crucial to better understand disease patterns and improve patient management.</a:t>
            </a:r>
          </a:p>
        </p:txBody>
      </p:sp>
    </p:spTree>
    <p:extLst>
      <p:ext uri="{BB962C8B-B14F-4D97-AF65-F5344CB8AC3E}">
        <p14:creationId xmlns:p14="http://schemas.microsoft.com/office/powerpoint/2010/main" val="1802939437"/>
      </p:ext>
    </p:extLst>
  </p:cSld>
  <p:clrMapOvr>
    <a:masterClrMapping/>
  </p:clrMapOvr>
  <p:transition spd="med"/>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1FACBE-1EAC-0F48-25E6-4E6661052E44}"/>
              </a:ext>
            </a:extLst>
          </p:cNvPr>
          <p:cNvSpPr>
            <a:spLocks noGrp="1"/>
          </p:cNvSpPr>
          <p:nvPr>
            <p:ph type="title"/>
          </p:nvPr>
        </p:nvSpPr>
        <p:spPr/>
        <p:txBody>
          <a:bodyPr/>
          <a:lstStyle/>
          <a:p>
            <a:r>
              <a:rPr lang="en-GB" b="1" dirty="0">
                <a:solidFill>
                  <a:schemeClr val="accent5">
                    <a:lumMod val="75000"/>
                  </a:schemeClr>
                </a:solidFill>
                <a:latin typeface="Times New Roman" panose="02020603050405020304" pitchFamily="18" charset="0"/>
                <a:cs typeface="Times New Roman" panose="02020603050405020304" pitchFamily="18" charset="0"/>
              </a:rPr>
              <a:t>Conclusion</a:t>
            </a:r>
            <a:endParaRPr lang="en-US" b="1" dirty="0">
              <a:solidFill>
                <a:schemeClr val="accent5">
                  <a:lumMod val="75000"/>
                </a:schemeClr>
              </a:solidFill>
              <a:latin typeface="Times New Roman" panose="02020603050405020304" pitchFamily="18" charset="0"/>
              <a:cs typeface="Times New Roman" panose="02020603050405020304" pitchFamily="18" charset="0"/>
            </a:endParaRPr>
          </a:p>
        </p:txBody>
      </p:sp>
      <p:sp>
        <p:nvSpPr>
          <p:cNvPr id="3" name="Text Placeholder 2">
            <a:extLst>
              <a:ext uri="{FF2B5EF4-FFF2-40B4-BE49-F238E27FC236}">
                <a16:creationId xmlns:a16="http://schemas.microsoft.com/office/drawing/2014/main" id="{FCFDF9BA-CDE9-EB30-30E8-F01074017174}"/>
              </a:ext>
            </a:extLst>
          </p:cNvPr>
          <p:cNvSpPr>
            <a:spLocks noGrp="1"/>
          </p:cNvSpPr>
          <p:nvPr>
            <p:ph type="body" idx="1"/>
          </p:nvPr>
        </p:nvSpPr>
        <p:spPr/>
        <p:txBody>
          <a:bodyPr>
            <a:normAutofit/>
          </a:bodyPr>
          <a:lstStyle/>
          <a:p>
            <a:pPr algn="just"/>
            <a:r>
              <a:rPr lang="en-US" sz="3200" dirty="0"/>
              <a:t>The androgen receptor represents a promising biomarker in breast cancer. Evaluating AR status is essential for understanding the clinical behavior of the tumor, especially in Iraqi women. Instead of relying only on traditional markers, adding AR to the diagnostic profile offers a new path for targeted treatment. This approach is the future of personalized medicine, ensuring that every patient receives the most effective and specific therapy possible.</a:t>
            </a:r>
          </a:p>
        </p:txBody>
      </p:sp>
    </p:spTree>
    <p:extLst>
      <p:ext uri="{BB962C8B-B14F-4D97-AF65-F5344CB8AC3E}">
        <p14:creationId xmlns:p14="http://schemas.microsoft.com/office/powerpoint/2010/main" val="1410933714"/>
      </p:ext>
    </p:extLst>
  </p:cSld>
  <p:clrMapOvr>
    <a:masterClrMapping/>
  </p:clrMapOvr>
  <p:transition spd="med"/>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E8E28A-EE70-BF12-3BFB-0911C4B5F057}"/>
              </a:ext>
            </a:extLst>
          </p:cNvPr>
          <p:cNvSpPr>
            <a:spLocks noGrp="1"/>
          </p:cNvSpPr>
          <p:nvPr>
            <p:ph type="title"/>
          </p:nvPr>
        </p:nvSpPr>
        <p:spPr/>
        <p:txBody>
          <a:bodyPr/>
          <a:lstStyle/>
          <a:p>
            <a:r>
              <a:rPr lang="en-GB" b="1" dirty="0">
                <a:solidFill>
                  <a:schemeClr val="accent5">
                    <a:lumMod val="75000"/>
                  </a:schemeClr>
                </a:solidFill>
                <a:latin typeface="Times New Roman" panose="02020603050405020304" pitchFamily="18" charset="0"/>
                <a:cs typeface="Times New Roman" panose="02020603050405020304" pitchFamily="18" charset="0"/>
              </a:rPr>
              <a:t>References</a:t>
            </a:r>
            <a:endParaRPr lang="en-US" b="1" dirty="0">
              <a:solidFill>
                <a:schemeClr val="accent5">
                  <a:lumMod val="75000"/>
                </a:schemeClr>
              </a:solidFill>
              <a:latin typeface="Times New Roman" panose="02020603050405020304" pitchFamily="18" charset="0"/>
              <a:cs typeface="Times New Roman" panose="02020603050405020304" pitchFamily="18" charset="0"/>
            </a:endParaRPr>
          </a:p>
        </p:txBody>
      </p:sp>
      <p:sp>
        <p:nvSpPr>
          <p:cNvPr id="3" name="Text Placeholder 2">
            <a:extLst>
              <a:ext uri="{FF2B5EF4-FFF2-40B4-BE49-F238E27FC236}">
                <a16:creationId xmlns:a16="http://schemas.microsoft.com/office/drawing/2014/main" id="{91DA503F-3706-A776-4E31-F6D652CA21C1}"/>
              </a:ext>
            </a:extLst>
          </p:cNvPr>
          <p:cNvSpPr>
            <a:spLocks noGrp="1"/>
          </p:cNvSpPr>
          <p:nvPr>
            <p:ph type="body" idx="1"/>
          </p:nvPr>
        </p:nvSpPr>
        <p:spPr/>
        <p:txBody>
          <a:bodyPr>
            <a:normAutofit fontScale="92500" lnSpcReduction="10000"/>
          </a:bodyPr>
          <a:lstStyle/>
          <a:p>
            <a:pPr marL="514350" indent="-514350" algn="just">
              <a:buFont typeface="+mj-lt"/>
              <a:buAutoNum type="arabicPeriod"/>
            </a:pPr>
            <a:r>
              <a:rPr lang="en-US" dirty="0">
                <a:latin typeface="Times New Roman" panose="02020603050405020304" pitchFamily="18" charset="0"/>
                <a:cs typeface="Times New Roman" panose="02020603050405020304" pitchFamily="18" charset="0"/>
              </a:rPr>
              <a:t>Hackbart H, et al. Androgen receptor in breast cancer and its clinical implication. Cancers (Basel). 2023;15(21):5312.</a:t>
            </a:r>
          </a:p>
          <a:p>
            <a:pPr marL="514350" indent="-514350" algn="just">
              <a:buFont typeface="+mj-lt"/>
              <a:buAutoNum type="arabicPeriod"/>
            </a:pPr>
            <a:r>
              <a:rPr lang="en-US" dirty="0" err="1">
                <a:latin typeface="Times New Roman" panose="02020603050405020304" pitchFamily="18" charset="0"/>
                <a:cs typeface="Times New Roman" panose="02020603050405020304" pitchFamily="18" charset="0"/>
              </a:rPr>
              <a:t>Ghidini</a:t>
            </a:r>
            <a:r>
              <a:rPr lang="en-US" dirty="0">
                <a:latin typeface="Times New Roman" panose="02020603050405020304" pitchFamily="18" charset="0"/>
                <a:cs typeface="Times New Roman" panose="02020603050405020304" pitchFamily="18" charset="0"/>
              </a:rPr>
              <a:t> A, et al. The role of androgen receptor and antiandrogen therapy in breast cancer. Curr Oncol. 2026;33(1):41.</a:t>
            </a:r>
          </a:p>
          <a:p>
            <a:pPr marL="514350" indent="-514350" algn="just">
              <a:buFont typeface="+mj-lt"/>
              <a:buAutoNum type="arabicPeriod"/>
            </a:pPr>
            <a:r>
              <a:rPr lang="en-US" dirty="0">
                <a:latin typeface="Times New Roman" panose="02020603050405020304" pitchFamily="18" charset="0"/>
                <a:cs typeface="Times New Roman" panose="02020603050405020304" pitchFamily="18" charset="0"/>
              </a:rPr>
              <a:t>Narayanan R, Dalton JT. Androgen receptor: A complex therapeutic target for breast cancer. Cancers (Basel). 2016;8(12):108.</a:t>
            </a:r>
          </a:p>
          <a:p>
            <a:pPr marL="514350" indent="-514350" algn="just">
              <a:buFont typeface="+mj-lt"/>
              <a:buAutoNum type="arabicPeriod"/>
            </a:pPr>
            <a:r>
              <a:rPr lang="en-US" dirty="0">
                <a:latin typeface="Times New Roman" panose="02020603050405020304" pitchFamily="18" charset="0"/>
                <a:cs typeface="Times New Roman" panose="02020603050405020304" pitchFamily="18" charset="0"/>
              </a:rPr>
              <a:t>Pal M, et al. Androgen receptor as a prognostic biomarker in breast cancer: A systematic review and meta-analysis. Crit Rev Oncol </a:t>
            </a:r>
            <a:r>
              <a:rPr lang="en-US" dirty="0" err="1">
                <a:latin typeface="Times New Roman" panose="02020603050405020304" pitchFamily="18" charset="0"/>
                <a:cs typeface="Times New Roman" panose="02020603050405020304" pitchFamily="18" charset="0"/>
              </a:rPr>
              <a:t>Hematol</a:t>
            </a:r>
            <a:r>
              <a:rPr lang="en-US" dirty="0">
                <a:latin typeface="Times New Roman" panose="02020603050405020304" pitchFamily="18" charset="0"/>
                <a:cs typeface="Times New Roman" panose="02020603050405020304" pitchFamily="18" charset="0"/>
              </a:rPr>
              <a:t>. 2026;188:104085.</a:t>
            </a:r>
          </a:p>
          <a:p>
            <a:pPr marL="514350" indent="-514350" algn="just">
              <a:buFont typeface="+mj-lt"/>
              <a:buAutoNum type="arabicPeriod"/>
            </a:pPr>
            <a:r>
              <a:rPr lang="en-US" dirty="0">
                <a:latin typeface="Times New Roman" panose="02020603050405020304" pitchFamily="18" charset="0"/>
                <a:cs typeface="Times New Roman" panose="02020603050405020304" pitchFamily="18" charset="0"/>
              </a:rPr>
              <a:t>Yao N, et al. Androgen receptor expression and clinical significance in breast cancer. World J Surg Oncol. 2025;23:112.</a:t>
            </a:r>
          </a:p>
        </p:txBody>
      </p:sp>
    </p:spTree>
    <p:extLst>
      <p:ext uri="{BB962C8B-B14F-4D97-AF65-F5344CB8AC3E}">
        <p14:creationId xmlns:p14="http://schemas.microsoft.com/office/powerpoint/2010/main" val="1912675355"/>
      </p:ext>
    </p:extLst>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3F211A-B2E7-DA30-0538-3ECB058A37F6}"/>
              </a:ext>
            </a:extLst>
          </p:cNvPr>
          <p:cNvSpPr>
            <a:spLocks noGrp="1"/>
          </p:cNvSpPr>
          <p:nvPr>
            <p:ph type="title"/>
          </p:nvPr>
        </p:nvSpPr>
        <p:spPr/>
        <p:txBody>
          <a:bodyPr/>
          <a:lstStyle/>
          <a:p>
            <a:r>
              <a:rPr lang="en-GB" b="1" dirty="0">
                <a:solidFill>
                  <a:schemeClr val="accent5">
                    <a:lumMod val="75000"/>
                  </a:schemeClr>
                </a:solidFill>
              </a:rPr>
              <a:t>Introduction</a:t>
            </a:r>
            <a:endParaRPr lang="en-US" b="1" dirty="0">
              <a:solidFill>
                <a:schemeClr val="accent5">
                  <a:lumMod val="75000"/>
                </a:schemeClr>
              </a:solidFill>
            </a:endParaRPr>
          </a:p>
        </p:txBody>
      </p:sp>
      <p:sp>
        <p:nvSpPr>
          <p:cNvPr id="3" name="Text Placeholder 2">
            <a:extLst>
              <a:ext uri="{FF2B5EF4-FFF2-40B4-BE49-F238E27FC236}">
                <a16:creationId xmlns:a16="http://schemas.microsoft.com/office/drawing/2014/main" id="{3B7B0B67-614B-EFAB-FA20-FE94B5E4B9B8}"/>
              </a:ext>
            </a:extLst>
          </p:cNvPr>
          <p:cNvSpPr>
            <a:spLocks noGrp="1"/>
          </p:cNvSpPr>
          <p:nvPr>
            <p:ph type="body" idx="1"/>
          </p:nvPr>
        </p:nvSpPr>
        <p:spPr/>
        <p:txBody>
          <a:bodyPr>
            <a:normAutofit/>
          </a:bodyPr>
          <a:lstStyle/>
          <a:p>
            <a:pPr algn="just"/>
            <a:r>
              <a:rPr lang="en-US" sz="3200" dirty="0">
                <a:latin typeface="Times New Roman" panose="02020603050405020304" pitchFamily="18" charset="0"/>
                <a:cs typeface="Times New Roman" panose="02020603050405020304" pitchFamily="18" charset="0"/>
              </a:rPr>
              <a:t>Breast cancer is the most prevalent female carcinoma in all national cancer registries. It ranks as the second leading cause of mortality among women.</a:t>
            </a:r>
          </a:p>
          <a:p>
            <a:pPr algn="just"/>
            <a:r>
              <a:rPr lang="en-US" sz="3200" dirty="0">
                <a:latin typeface="Times New Roman" panose="02020603050405020304" pitchFamily="18" charset="0"/>
                <a:cs typeface="Times New Roman" panose="02020603050405020304" pitchFamily="18" charset="0"/>
              </a:rPr>
              <a:t>It has been demonstrated that breast cancer is not a single illness but encompasses certain biologic entities with diverse pathological traits and clinical consequences that differ according to their patterns of gene expression, which contribute to their prognosis and prediction</a:t>
            </a:r>
          </a:p>
        </p:txBody>
      </p:sp>
    </p:spTree>
    <p:extLst>
      <p:ext uri="{BB962C8B-B14F-4D97-AF65-F5344CB8AC3E}">
        <p14:creationId xmlns:p14="http://schemas.microsoft.com/office/powerpoint/2010/main" val="2412068730"/>
      </p:ext>
    </p:extLst>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C6199F-BD9B-C1DB-154A-5E0327435B01}"/>
              </a:ext>
            </a:extLst>
          </p:cNvPr>
          <p:cNvSpPr>
            <a:spLocks noGrp="1"/>
          </p:cNvSpPr>
          <p:nvPr>
            <p:ph type="title"/>
          </p:nvPr>
        </p:nvSpPr>
        <p:spPr/>
        <p:txBody>
          <a:bodyPr/>
          <a:lstStyle/>
          <a:p>
            <a:r>
              <a:rPr lang="en-US" b="1" dirty="0">
                <a:solidFill>
                  <a:schemeClr val="accent5">
                    <a:lumMod val="75000"/>
                  </a:schemeClr>
                </a:solidFill>
              </a:rPr>
              <a:t>Introduction</a:t>
            </a:r>
          </a:p>
        </p:txBody>
      </p:sp>
      <p:sp>
        <p:nvSpPr>
          <p:cNvPr id="3" name="Text Placeholder 2">
            <a:extLst>
              <a:ext uri="{FF2B5EF4-FFF2-40B4-BE49-F238E27FC236}">
                <a16:creationId xmlns:a16="http://schemas.microsoft.com/office/drawing/2014/main" id="{3B0CC860-6F66-8354-7E86-6BFC22381346}"/>
              </a:ext>
            </a:extLst>
          </p:cNvPr>
          <p:cNvSpPr>
            <a:spLocks noGrp="1"/>
          </p:cNvSpPr>
          <p:nvPr>
            <p:ph type="body" idx="1"/>
          </p:nvPr>
        </p:nvSpPr>
        <p:spPr/>
        <p:txBody>
          <a:bodyPr>
            <a:normAutofit/>
          </a:bodyPr>
          <a:lstStyle/>
          <a:p>
            <a:pPr algn="just"/>
            <a:r>
              <a:rPr lang="en-US" sz="3200" dirty="0"/>
              <a:t>In Iraq, breast cancer is the most prevalent carcinoma among females, accounting for almost one-third of all reported cancer cases, and it is regarded as the second largest cause of death behind cardiovascular disease. </a:t>
            </a:r>
          </a:p>
          <a:p>
            <a:pPr algn="just"/>
            <a:r>
              <a:rPr lang="en-US" sz="3200" dirty="0"/>
              <a:t>Studies conducted locally by Iraqi experts reveal that more than 40% of cases discovered in Iraq are still in advanced stages.</a:t>
            </a:r>
          </a:p>
        </p:txBody>
      </p:sp>
    </p:spTree>
    <p:extLst>
      <p:ext uri="{BB962C8B-B14F-4D97-AF65-F5344CB8AC3E}">
        <p14:creationId xmlns:p14="http://schemas.microsoft.com/office/powerpoint/2010/main" val="3188084660"/>
      </p:ext>
    </p:extLst>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DB098E-262F-AFB1-2183-E56CEBB4297D}"/>
              </a:ext>
            </a:extLst>
          </p:cNvPr>
          <p:cNvSpPr>
            <a:spLocks noGrp="1"/>
          </p:cNvSpPr>
          <p:nvPr>
            <p:ph type="title"/>
          </p:nvPr>
        </p:nvSpPr>
        <p:spPr/>
        <p:txBody>
          <a:bodyPr/>
          <a:lstStyle/>
          <a:p>
            <a:r>
              <a:rPr lang="en-US" dirty="0">
                <a:solidFill>
                  <a:schemeClr val="accent5">
                    <a:lumMod val="75000"/>
                  </a:schemeClr>
                </a:solidFill>
                <a:latin typeface="Times New Roman" panose="02020603050405020304" pitchFamily="18" charset="0"/>
                <a:cs typeface="Times New Roman" panose="02020603050405020304" pitchFamily="18" charset="0"/>
              </a:rPr>
              <a:t>Molecular Subtypes of Breast Cancer</a:t>
            </a:r>
          </a:p>
        </p:txBody>
      </p:sp>
      <p:sp>
        <p:nvSpPr>
          <p:cNvPr id="3" name="Text Placeholder 2">
            <a:extLst>
              <a:ext uri="{FF2B5EF4-FFF2-40B4-BE49-F238E27FC236}">
                <a16:creationId xmlns:a16="http://schemas.microsoft.com/office/drawing/2014/main" id="{539747CD-ECF3-D6E7-C3BA-002ED4EF4F6F}"/>
              </a:ext>
            </a:extLst>
          </p:cNvPr>
          <p:cNvSpPr>
            <a:spLocks noGrp="1"/>
          </p:cNvSpPr>
          <p:nvPr>
            <p:ph type="body" idx="1"/>
          </p:nvPr>
        </p:nvSpPr>
        <p:spPr/>
        <p:txBody>
          <a:bodyPr>
            <a:normAutofit/>
          </a:bodyPr>
          <a:lstStyle/>
          <a:p>
            <a:pPr>
              <a:lnSpc>
                <a:spcPct val="150000"/>
              </a:lnSpc>
            </a:pPr>
            <a:r>
              <a:rPr lang="en-US" sz="3200" b="1" dirty="0">
                <a:latin typeface="Times New Roman" panose="02020603050405020304" pitchFamily="18" charset="0"/>
                <a:cs typeface="Times New Roman" panose="02020603050405020304" pitchFamily="18" charset="0"/>
              </a:rPr>
              <a:t>Luminal A: </a:t>
            </a:r>
            <a:r>
              <a:rPr lang="en-US" sz="3200" dirty="0">
                <a:latin typeface="Times New Roman" panose="02020603050405020304" pitchFamily="18" charset="0"/>
                <a:cs typeface="Times New Roman" panose="02020603050405020304" pitchFamily="18" charset="0"/>
              </a:rPr>
              <a:t>ER (+), PR (+), HER2 (−), low Ki-67</a:t>
            </a:r>
          </a:p>
          <a:p>
            <a:pPr>
              <a:lnSpc>
                <a:spcPct val="150000"/>
              </a:lnSpc>
            </a:pPr>
            <a:r>
              <a:rPr lang="en-US" sz="3200" b="1" dirty="0">
                <a:latin typeface="Times New Roman" panose="02020603050405020304" pitchFamily="18" charset="0"/>
                <a:cs typeface="Times New Roman" panose="02020603050405020304" pitchFamily="18" charset="0"/>
              </a:rPr>
              <a:t>Luminal B:</a:t>
            </a:r>
            <a:r>
              <a:rPr lang="en-US" sz="3200" dirty="0">
                <a:latin typeface="Times New Roman" panose="02020603050405020304" pitchFamily="18" charset="0"/>
                <a:cs typeface="Times New Roman" panose="02020603050405020304" pitchFamily="18" charset="0"/>
              </a:rPr>
              <a:t> ER (+), PR (±), HER2 (±), high Ki-67</a:t>
            </a:r>
          </a:p>
          <a:p>
            <a:pPr>
              <a:lnSpc>
                <a:spcPct val="150000"/>
              </a:lnSpc>
            </a:pPr>
            <a:r>
              <a:rPr lang="en-US" sz="3200" b="1" dirty="0">
                <a:latin typeface="Times New Roman" panose="02020603050405020304" pitchFamily="18" charset="0"/>
                <a:cs typeface="Times New Roman" panose="02020603050405020304" pitchFamily="18" charset="0"/>
              </a:rPr>
              <a:t>HER2-enriched:</a:t>
            </a:r>
            <a:r>
              <a:rPr lang="en-US" sz="3200" dirty="0">
                <a:latin typeface="Times New Roman" panose="02020603050405020304" pitchFamily="18" charset="0"/>
                <a:cs typeface="Times New Roman" panose="02020603050405020304" pitchFamily="18" charset="0"/>
              </a:rPr>
              <a:t> ER (−), PR (−), HER2 (+)</a:t>
            </a:r>
          </a:p>
          <a:p>
            <a:pPr>
              <a:lnSpc>
                <a:spcPct val="150000"/>
              </a:lnSpc>
            </a:pPr>
            <a:r>
              <a:rPr lang="en-US" sz="3200" b="1" dirty="0">
                <a:latin typeface="Times New Roman" panose="02020603050405020304" pitchFamily="18" charset="0"/>
                <a:cs typeface="Times New Roman" panose="02020603050405020304" pitchFamily="18" charset="0"/>
              </a:rPr>
              <a:t>Triple-Negative (TNBC): </a:t>
            </a:r>
            <a:r>
              <a:rPr lang="en-US" sz="3200" dirty="0">
                <a:latin typeface="Times New Roman" panose="02020603050405020304" pitchFamily="18" charset="0"/>
                <a:cs typeface="Times New Roman" panose="02020603050405020304" pitchFamily="18" charset="0"/>
              </a:rPr>
              <a:t>ER (−), PR (−), HER2 (−)</a:t>
            </a:r>
          </a:p>
        </p:txBody>
      </p:sp>
    </p:spTree>
    <p:extLst>
      <p:ext uri="{BB962C8B-B14F-4D97-AF65-F5344CB8AC3E}">
        <p14:creationId xmlns:p14="http://schemas.microsoft.com/office/powerpoint/2010/main" val="605305545"/>
      </p:ext>
    </p:extLst>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F01775-D1BF-6A76-4F3C-1803AC7812B2}"/>
              </a:ext>
            </a:extLst>
          </p:cNvPr>
          <p:cNvSpPr>
            <a:spLocks noGrp="1"/>
          </p:cNvSpPr>
          <p:nvPr>
            <p:ph type="title"/>
          </p:nvPr>
        </p:nvSpPr>
        <p:spPr/>
        <p:txBody>
          <a:bodyPr/>
          <a:lstStyle/>
          <a:p>
            <a:r>
              <a:rPr lang="en-GB" b="1" dirty="0">
                <a:solidFill>
                  <a:schemeClr val="accent5">
                    <a:lumMod val="75000"/>
                  </a:schemeClr>
                </a:solidFill>
                <a:latin typeface="Times New Roman" panose="02020603050405020304" pitchFamily="18" charset="0"/>
                <a:cs typeface="Times New Roman" panose="02020603050405020304" pitchFamily="18" charset="0"/>
              </a:rPr>
              <a:t>H</a:t>
            </a:r>
            <a:r>
              <a:rPr lang="en-US" b="1" dirty="0" err="1">
                <a:solidFill>
                  <a:schemeClr val="accent5">
                    <a:lumMod val="75000"/>
                  </a:schemeClr>
                </a:solidFill>
                <a:latin typeface="Times New Roman" panose="02020603050405020304" pitchFamily="18" charset="0"/>
                <a:cs typeface="Times New Roman" panose="02020603050405020304" pitchFamily="18" charset="0"/>
              </a:rPr>
              <a:t>ormone</a:t>
            </a:r>
            <a:r>
              <a:rPr lang="en-US" b="1" dirty="0">
                <a:solidFill>
                  <a:schemeClr val="accent5">
                    <a:lumMod val="75000"/>
                  </a:schemeClr>
                </a:solidFill>
                <a:latin typeface="Times New Roman" panose="02020603050405020304" pitchFamily="18" charset="0"/>
                <a:cs typeface="Times New Roman" panose="02020603050405020304" pitchFamily="18" charset="0"/>
              </a:rPr>
              <a:t> receptors</a:t>
            </a:r>
          </a:p>
        </p:txBody>
      </p:sp>
      <p:sp>
        <p:nvSpPr>
          <p:cNvPr id="3" name="Text Placeholder 2">
            <a:extLst>
              <a:ext uri="{FF2B5EF4-FFF2-40B4-BE49-F238E27FC236}">
                <a16:creationId xmlns:a16="http://schemas.microsoft.com/office/drawing/2014/main" id="{4470F138-199C-B836-8209-1FB5FAF7F9FE}"/>
              </a:ext>
            </a:extLst>
          </p:cNvPr>
          <p:cNvSpPr>
            <a:spLocks noGrp="1"/>
          </p:cNvSpPr>
          <p:nvPr>
            <p:ph type="body" idx="1"/>
          </p:nvPr>
        </p:nvSpPr>
        <p:spPr/>
        <p:txBody>
          <a:bodyPr>
            <a:normAutofit/>
          </a:bodyPr>
          <a:lstStyle/>
          <a:p>
            <a:pPr algn="just"/>
            <a:r>
              <a:rPr lang="en-US" sz="3200" dirty="0">
                <a:latin typeface="Times New Roman" panose="02020603050405020304" pitchFamily="18" charset="0"/>
                <a:cs typeface="Times New Roman" panose="02020603050405020304" pitchFamily="18" charset="0"/>
              </a:rPr>
              <a:t>Hormone receptors play a critical role in the development, progression, and treatment of breast cancer. While estrogen receptor (ER), progesterone receptor (PR), and human epidermal growth factor-2 (HER2) have long been the gold standard for classification and treatment planning, increasing attention has recently been directed toward the androgen receptor (AR), which is expressed in a large proportion of BC cases.</a:t>
            </a:r>
          </a:p>
        </p:txBody>
      </p:sp>
    </p:spTree>
    <p:extLst>
      <p:ext uri="{BB962C8B-B14F-4D97-AF65-F5344CB8AC3E}">
        <p14:creationId xmlns:p14="http://schemas.microsoft.com/office/powerpoint/2010/main" val="660403884"/>
      </p:ext>
    </p:extLst>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FEEEBA-8391-5D32-F304-4EBDF033725F}"/>
              </a:ext>
            </a:extLst>
          </p:cNvPr>
          <p:cNvSpPr>
            <a:spLocks noGrp="1"/>
          </p:cNvSpPr>
          <p:nvPr>
            <p:ph type="title"/>
          </p:nvPr>
        </p:nvSpPr>
        <p:spPr/>
        <p:txBody>
          <a:bodyPr/>
          <a:lstStyle/>
          <a:p>
            <a:r>
              <a:rPr lang="en-GB" b="1" dirty="0">
                <a:solidFill>
                  <a:schemeClr val="accent5">
                    <a:lumMod val="75000"/>
                  </a:schemeClr>
                </a:solidFill>
                <a:latin typeface="Times New Roman" panose="02020603050405020304" pitchFamily="18" charset="0"/>
                <a:cs typeface="Times New Roman" panose="02020603050405020304" pitchFamily="18" charset="0"/>
              </a:rPr>
              <a:t>Androgen receptor</a:t>
            </a:r>
            <a:endParaRPr lang="en-US" b="1" dirty="0">
              <a:solidFill>
                <a:schemeClr val="accent5">
                  <a:lumMod val="75000"/>
                </a:schemeClr>
              </a:solidFill>
              <a:latin typeface="Times New Roman" panose="02020603050405020304" pitchFamily="18" charset="0"/>
              <a:cs typeface="Times New Roman" panose="02020603050405020304" pitchFamily="18" charset="0"/>
            </a:endParaRPr>
          </a:p>
        </p:txBody>
      </p:sp>
      <p:sp>
        <p:nvSpPr>
          <p:cNvPr id="3" name="Text Placeholder 2">
            <a:extLst>
              <a:ext uri="{FF2B5EF4-FFF2-40B4-BE49-F238E27FC236}">
                <a16:creationId xmlns:a16="http://schemas.microsoft.com/office/drawing/2014/main" id="{1DB895C8-F6CE-65F4-7685-FD9FFA171CC6}"/>
              </a:ext>
            </a:extLst>
          </p:cNvPr>
          <p:cNvSpPr>
            <a:spLocks noGrp="1"/>
          </p:cNvSpPr>
          <p:nvPr>
            <p:ph type="body" idx="1"/>
          </p:nvPr>
        </p:nvSpPr>
        <p:spPr/>
        <p:txBody>
          <a:bodyPr/>
          <a:lstStyle/>
          <a:p>
            <a:pPr algn="just"/>
            <a:r>
              <a:rPr lang="en-US" sz="3200" dirty="0">
                <a:latin typeface="Times New Roman" panose="02020603050405020304" pitchFamily="18" charset="0"/>
                <a:cs typeface="Times New Roman" panose="02020603050405020304" pitchFamily="18" charset="0"/>
              </a:rPr>
              <a:t>The androgen receptor is a member of the nuclear receptor family. It is activated by binding to androgens such as testosterone and dihydrotestosterone. Once activated, it </a:t>
            </a:r>
            <a:r>
              <a:rPr lang="en-US" sz="3200" dirty="0" err="1">
                <a:latin typeface="Times New Roman" panose="02020603050405020304" pitchFamily="18" charset="0"/>
                <a:cs typeface="Times New Roman" panose="02020603050405020304" pitchFamily="18" charset="0"/>
              </a:rPr>
              <a:t>translocates</a:t>
            </a:r>
            <a:r>
              <a:rPr lang="en-US" sz="3200" dirty="0">
                <a:latin typeface="Times New Roman" panose="02020603050405020304" pitchFamily="18" charset="0"/>
                <a:cs typeface="Times New Roman" panose="02020603050405020304" pitchFamily="18" charset="0"/>
              </a:rPr>
              <a:t> to the nucleus, where it regulates gene expression involved in cell proliferation, differentiation, and survival.</a:t>
            </a:r>
          </a:p>
          <a:p>
            <a:pPr algn="just"/>
            <a:r>
              <a:rPr lang="en-US" sz="3200" dirty="0">
                <a:latin typeface="Times New Roman" panose="02020603050405020304" pitchFamily="18" charset="0"/>
                <a:cs typeface="Times New Roman" panose="02020603050405020304" pitchFamily="18" charset="0"/>
              </a:rPr>
              <a:t>The androgen receptor is among the newly emerging biomarkers present in 60–80% of women with Breast cancer. </a:t>
            </a:r>
          </a:p>
          <a:p>
            <a:endParaRPr lang="en-US" dirty="0"/>
          </a:p>
        </p:txBody>
      </p:sp>
    </p:spTree>
    <p:extLst>
      <p:ext uri="{BB962C8B-B14F-4D97-AF65-F5344CB8AC3E}">
        <p14:creationId xmlns:p14="http://schemas.microsoft.com/office/powerpoint/2010/main" val="2615938491"/>
      </p:ext>
    </p:extLst>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91615C-1723-D534-DD2B-969B9BA4C6A4}"/>
              </a:ext>
            </a:extLst>
          </p:cNvPr>
          <p:cNvSpPr>
            <a:spLocks noGrp="1"/>
          </p:cNvSpPr>
          <p:nvPr>
            <p:ph type="title"/>
          </p:nvPr>
        </p:nvSpPr>
        <p:spPr/>
        <p:txBody>
          <a:bodyPr/>
          <a:lstStyle/>
          <a:p>
            <a:r>
              <a:rPr lang="en-US" b="1" dirty="0">
                <a:solidFill>
                  <a:schemeClr val="accent5">
                    <a:lumMod val="75000"/>
                  </a:schemeClr>
                </a:solidFill>
                <a:latin typeface="Times New Roman" panose="02020603050405020304" pitchFamily="18" charset="0"/>
                <a:cs typeface="Times New Roman" panose="02020603050405020304" pitchFamily="18" charset="0"/>
              </a:rPr>
              <a:t>Detection of Androgen Receptor</a:t>
            </a:r>
          </a:p>
        </p:txBody>
      </p:sp>
      <p:sp>
        <p:nvSpPr>
          <p:cNvPr id="3" name="Text Placeholder 2">
            <a:extLst>
              <a:ext uri="{FF2B5EF4-FFF2-40B4-BE49-F238E27FC236}">
                <a16:creationId xmlns:a16="http://schemas.microsoft.com/office/drawing/2014/main" id="{AA755551-4C53-C760-4A17-DE6D0AD14A16}"/>
              </a:ext>
            </a:extLst>
          </p:cNvPr>
          <p:cNvSpPr>
            <a:spLocks noGrp="1"/>
          </p:cNvSpPr>
          <p:nvPr>
            <p:ph type="body" idx="1"/>
          </p:nvPr>
        </p:nvSpPr>
        <p:spPr/>
        <p:txBody>
          <a:bodyPr/>
          <a:lstStyle/>
          <a:p>
            <a:pPr algn="just"/>
            <a:r>
              <a:rPr lang="en-US" dirty="0">
                <a:latin typeface="Times New Roman" panose="02020603050405020304" pitchFamily="18" charset="0"/>
                <a:cs typeface="Times New Roman" panose="02020603050405020304" pitchFamily="18" charset="0"/>
              </a:rPr>
              <a:t>Androgen receptor expression is commonly detected using immunohistochemistry (IHC), a widely used laboratory technique in pathology. In this method, AR is identified as nuclear staining within tumor cells, indicating positive expression.</a:t>
            </a:r>
          </a:p>
          <a:p>
            <a:pPr algn="just"/>
            <a:r>
              <a:rPr lang="en-US" dirty="0">
                <a:latin typeface="Times New Roman" panose="02020603050405020304" pitchFamily="18" charset="0"/>
                <a:cs typeface="Times New Roman" panose="02020603050405020304" pitchFamily="18" charset="0"/>
              </a:rPr>
              <a:t>The level of expression is usually reported as the percentage of positively stained tumor cells, and different studies may apply varying cut-off values, such as 1% or 10%, to define positivity.</a:t>
            </a:r>
          </a:p>
          <a:p>
            <a:pPr algn="just"/>
            <a:r>
              <a:rPr lang="en-US" dirty="0">
                <a:latin typeface="Times New Roman" panose="02020603050405020304" pitchFamily="18" charset="0"/>
                <a:cs typeface="Times New Roman" panose="02020603050405020304" pitchFamily="18" charset="0"/>
              </a:rPr>
              <a:t>In addition, the intensity of staining may also be considered to provide a more comprehensive evaluation of AR status.</a:t>
            </a:r>
          </a:p>
        </p:txBody>
      </p:sp>
    </p:spTree>
    <p:extLst>
      <p:ext uri="{BB962C8B-B14F-4D97-AF65-F5344CB8AC3E}">
        <p14:creationId xmlns:p14="http://schemas.microsoft.com/office/powerpoint/2010/main" val="4288833642"/>
      </p:ext>
    </p:extLst>
  </p:cSld>
  <p:clrMapOvr>
    <a:masterClrMapping/>
  </p:clrMapOvr>
  <p:transitio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6A63EA-DF5B-247E-500B-6FFFCE2E7E76}"/>
              </a:ext>
            </a:extLst>
          </p:cNvPr>
          <p:cNvSpPr>
            <a:spLocks noGrp="1"/>
          </p:cNvSpPr>
          <p:nvPr>
            <p:ph type="title"/>
          </p:nvPr>
        </p:nvSpPr>
        <p:spPr/>
        <p:txBody>
          <a:bodyPr/>
          <a:lstStyle/>
          <a:p>
            <a:r>
              <a:rPr lang="en-GB" b="1" dirty="0">
                <a:solidFill>
                  <a:schemeClr val="accent5">
                    <a:lumMod val="75000"/>
                  </a:schemeClr>
                </a:solidFill>
                <a:latin typeface="Times New Roman" panose="02020603050405020304" pitchFamily="18" charset="0"/>
                <a:cs typeface="Times New Roman" panose="02020603050405020304" pitchFamily="18" charset="0"/>
              </a:rPr>
              <a:t>Biological Role of AR</a:t>
            </a:r>
            <a:endParaRPr lang="en-US" b="1" dirty="0">
              <a:solidFill>
                <a:schemeClr val="accent5">
                  <a:lumMod val="75000"/>
                </a:schemeClr>
              </a:solidFill>
              <a:latin typeface="Times New Roman" panose="02020603050405020304" pitchFamily="18" charset="0"/>
              <a:cs typeface="Times New Roman" panose="02020603050405020304" pitchFamily="18" charset="0"/>
            </a:endParaRPr>
          </a:p>
        </p:txBody>
      </p:sp>
      <p:sp>
        <p:nvSpPr>
          <p:cNvPr id="3" name="Text Placeholder 2">
            <a:extLst>
              <a:ext uri="{FF2B5EF4-FFF2-40B4-BE49-F238E27FC236}">
                <a16:creationId xmlns:a16="http://schemas.microsoft.com/office/drawing/2014/main" id="{38BEFD09-D82F-EF70-2D54-3DC09588BDFC}"/>
              </a:ext>
            </a:extLst>
          </p:cNvPr>
          <p:cNvSpPr>
            <a:spLocks noGrp="1"/>
          </p:cNvSpPr>
          <p:nvPr>
            <p:ph type="body" idx="1"/>
          </p:nvPr>
        </p:nvSpPr>
        <p:spPr>
          <a:xfrm>
            <a:off x="725658" y="1867828"/>
            <a:ext cx="10515600" cy="4351338"/>
          </a:xfrm>
        </p:spPr>
        <p:txBody>
          <a:bodyPr>
            <a:noAutofit/>
          </a:bodyPr>
          <a:lstStyle/>
          <a:p>
            <a:pPr algn="just"/>
            <a:r>
              <a:rPr lang="en-US" dirty="0">
                <a:latin typeface="Times New Roman" panose="02020603050405020304" pitchFamily="18" charset="0"/>
                <a:cs typeface="Times New Roman" panose="02020603050405020304" pitchFamily="18" charset="0"/>
              </a:rPr>
              <a:t>The biological impact of AR in breast cancer is complex and dualistic, depending largely on the hormonal context of the tumor cell.</a:t>
            </a:r>
          </a:p>
          <a:p>
            <a:pPr algn="just"/>
            <a:r>
              <a:rPr lang="en-US" dirty="0">
                <a:latin typeface="Times New Roman" panose="02020603050405020304" pitchFamily="18" charset="0"/>
                <a:cs typeface="Times New Roman" panose="02020603050405020304" pitchFamily="18" charset="0"/>
              </a:rPr>
              <a:t>In ER-positive tumors, AR typically functions as a tumor suppressor by competing with ER signaling pathways, which often correlates with a more indolent disease course.</a:t>
            </a:r>
          </a:p>
          <a:p>
            <a:pPr algn="just"/>
            <a:r>
              <a:rPr lang="en-US" dirty="0">
                <a:latin typeface="Times New Roman" panose="02020603050405020304" pitchFamily="18" charset="0"/>
                <a:cs typeface="Times New Roman" panose="02020603050405020304" pitchFamily="18" charset="0"/>
              </a:rPr>
              <a:t>In ER-negative environments, particularly in Triple-Negative Breast Cancer (TNBC), AR can switch its role to behave as an oncogene, driving cellular proliferation through alternative molecular pathways.</a:t>
            </a:r>
          </a:p>
          <a:p>
            <a:pPr algn="just"/>
            <a:r>
              <a:rPr lang="en-US" dirty="0">
                <a:latin typeface="Times New Roman" panose="02020603050405020304" pitchFamily="18" charset="0"/>
                <a:cs typeface="Times New Roman" panose="02020603050405020304" pitchFamily="18" charset="0"/>
              </a:rPr>
              <a:t>This "context-dependent" nature makes AR a unique biomarker that requires careful evaluation alongside traditional hormonal receptors.</a:t>
            </a:r>
          </a:p>
        </p:txBody>
      </p:sp>
    </p:spTree>
    <p:extLst>
      <p:ext uri="{BB962C8B-B14F-4D97-AF65-F5344CB8AC3E}">
        <p14:creationId xmlns:p14="http://schemas.microsoft.com/office/powerpoint/2010/main" val="665002114"/>
      </p:ext>
    </p:extLst>
  </p:cSld>
  <p:clrMapOvr>
    <a:masterClrMapping/>
  </p:clrMapOvr>
  <p:transitio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47B462-916B-CC9F-0C31-673688A943E8}"/>
              </a:ext>
            </a:extLst>
          </p:cNvPr>
          <p:cNvSpPr>
            <a:spLocks noGrp="1"/>
          </p:cNvSpPr>
          <p:nvPr>
            <p:ph type="title"/>
          </p:nvPr>
        </p:nvSpPr>
        <p:spPr/>
        <p:txBody>
          <a:bodyPr/>
          <a:lstStyle/>
          <a:p>
            <a:r>
              <a:rPr lang="en-US" b="1" dirty="0">
                <a:solidFill>
                  <a:schemeClr val="accent5">
                    <a:lumMod val="75000"/>
                  </a:schemeClr>
                </a:solidFill>
                <a:latin typeface="Times New Roman" panose="02020603050405020304" pitchFamily="18" charset="0"/>
                <a:cs typeface="Times New Roman" panose="02020603050405020304" pitchFamily="18" charset="0"/>
              </a:rPr>
              <a:t>Clinicopathological Features</a:t>
            </a:r>
          </a:p>
        </p:txBody>
      </p:sp>
      <p:sp>
        <p:nvSpPr>
          <p:cNvPr id="3" name="Text Placeholder 2">
            <a:extLst>
              <a:ext uri="{FF2B5EF4-FFF2-40B4-BE49-F238E27FC236}">
                <a16:creationId xmlns:a16="http://schemas.microsoft.com/office/drawing/2014/main" id="{985A43ED-FF5A-3B59-FA97-57B8F484E2D5}"/>
              </a:ext>
            </a:extLst>
          </p:cNvPr>
          <p:cNvSpPr>
            <a:spLocks noGrp="1"/>
          </p:cNvSpPr>
          <p:nvPr>
            <p:ph type="body" idx="1"/>
          </p:nvPr>
        </p:nvSpPr>
        <p:spPr/>
        <p:txBody>
          <a:bodyPr>
            <a:normAutofit/>
          </a:bodyPr>
          <a:lstStyle/>
          <a:p>
            <a:pPr algn="just"/>
            <a:r>
              <a:rPr lang="en-US" sz="3600" dirty="0">
                <a:latin typeface="Times New Roman" panose="02020603050405020304" pitchFamily="18" charset="0"/>
                <a:cs typeface="Times New Roman" panose="02020603050405020304" pitchFamily="18" charset="0"/>
              </a:rPr>
              <a:t>Clinicopathological features refer to the clinical and pathological characteristics of the tumor and patient, which are essential for prognosis and treatment planning.</a:t>
            </a:r>
          </a:p>
        </p:txBody>
      </p:sp>
    </p:spTree>
    <p:extLst>
      <p:ext uri="{BB962C8B-B14F-4D97-AF65-F5344CB8AC3E}">
        <p14:creationId xmlns:p14="http://schemas.microsoft.com/office/powerpoint/2010/main" val="893100647"/>
      </p:ext>
    </p:extLst>
  </p:cSld>
  <p:clrMapOvr>
    <a:masterClrMapping/>
  </p:clrMapOvr>
  <p:transition spd="med"/>
</p:sld>
</file>

<file path=ppt/theme/theme1.xml><?xml version="1.0" encoding="utf-8"?>
<a:theme xmlns:a="http://schemas.openxmlformats.org/drawingml/2006/main" name="Office Theme">
  <a:themeElements>
    <a:clrScheme name="Office Theme">
      <a:dk1>
        <a:srgbClr val="000000"/>
      </a:dk1>
      <a:lt1>
        <a:srgbClr val="FFFFFF"/>
      </a:lt1>
      <a:dk2>
        <a:srgbClr val="A7A7A7"/>
      </a:dk2>
      <a:lt2>
        <a:srgbClr val="535353"/>
      </a:lt2>
      <a:accent1>
        <a:srgbClr val="5B9BD5"/>
      </a:accent1>
      <a:accent2>
        <a:srgbClr val="ED7D31"/>
      </a:accent2>
      <a:accent3>
        <a:srgbClr val="A5A5A5"/>
      </a:accent3>
      <a:accent4>
        <a:srgbClr val="FFC000"/>
      </a:accent4>
      <a:accent5>
        <a:srgbClr val="4472C4"/>
      </a:accent5>
      <a:accent6>
        <a:srgbClr val="70AD47"/>
      </a:accent6>
      <a:hlink>
        <a:srgbClr val="0000FF"/>
      </a:hlink>
      <a:folHlink>
        <a:srgbClr val="FF00FF"/>
      </a:folHlink>
    </a:clrScheme>
    <a:fontScheme name="Office Theme">
      <a:majorFont>
        <a:latin typeface="Calibri"/>
        <a:ea typeface="Calibri"/>
        <a:cs typeface="Calibri"/>
      </a:majorFont>
      <a:minorFont>
        <a:latin typeface="Helvetica"/>
        <a:ea typeface="Helvetica"/>
        <a:cs typeface="Helvetica"/>
      </a:minorFont>
    </a:fontScheme>
    <a:fmtScheme name="Office Them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12700" cap="flat">
          <a:solidFill>
            <a:schemeClr val="accent1"/>
          </a:solidFill>
          <a:prstDash val="solid"/>
          <a:miter lim="800000"/>
        </a:ln>
        <a:effectLst/>
        <a:sp3d/>
      </a:spPr>
      <a:bodyPr rot="0" spcFirstLastPara="1" vertOverflow="overflow" horzOverflow="overflow" vert="horz" wrap="square" lIns="45719" tIns="45719" rIns="45719" bIns="45719" numCol="1" spcCol="38100" rtlCol="0" anchor="ctr">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12700" cap="flat">
          <a:solidFill>
            <a:schemeClr val="accent1"/>
          </a:solidFill>
          <a:prstDash val="solid"/>
          <a:miter lim="8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Office Theme">
  <a:themeElements>
    <a:clrScheme name="Office Theme">
      <a:dk1>
        <a:srgbClr val="000000"/>
      </a:dk1>
      <a:lt1>
        <a:srgbClr val="FFFFFF"/>
      </a:lt1>
      <a:dk2>
        <a:srgbClr val="A7A7A7"/>
      </a:dk2>
      <a:lt2>
        <a:srgbClr val="535353"/>
      </a:lt2>
      <a:accent1>
        <a:srgbClr val="5B9BD5"/>
      </a:accent1>
      <a:accent2>
        <a:srgbClr val="ED7D31"/>
      </a:accent2>
      <a:accent3>
        <a:srgbClr val="A5A5A5"/>
      </a:accent3>
      <a:accent4>
        <a:srgbClr val="FFC000"/>
      </a:accent4>
      <a:accent5>
        <a:srgbClr val="4472C4"/>
      </a:accent5>
      <a:accent6>
        <a:srgbClr val="70AD47"/>
      </a:accent6>
      <a:hlink>
        <a:srgbClr val="0000FF"/>
      </a:hlink>
      <a:folHlink>
        <a:srgbClr val="FF00FF"/>
      </a:folHlink>
    </a:clrScheme>
    <a:fontScheme name="Office Theme">
      <a:majorFont>
        <a:latin typeface="Calibri"/>
        <a:ea typeface="Calibri"/>
        <a:cs typeface="Calibri"/>
      </a:majorFont>
      <a:minorFont>
        <a:latin typeface="Helvetica"/>
        <a:ea typeface="Helvetica"/>
        <a:cs typeface="Helvetica"/>
      </a:minorFont>
    </a:fontScheme>
    <a:fmtScheme name="Office Them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12700" cap="flat">
          <a:solidFill>
            <a:schemeClr val="accent1"/>
          </a:solidFill>
          <a:prstDash val="solid"/>
          <a:miter lim="800000"/>
        </a:ln>
        <a:effectLst/>
        <a:sp3d/>
      </a:spPr>
      <a:bodyPr rot="0" spcFirstLastPara="1" vertOverflow="overflow" horzOverflow="overflow" vert="horz" wrap="square" lIns="45719" tIns="45719" rIns="45719" bIns="45719" numCol="1" spcCol="38100" rtlCol="0" anchor="ctr">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12700" cap="flat">
          <a:solidFill>
            <a:schemeClr val="accent1"/>
          </a:solidFill>
          <a:prstDash val="solid"/>
          <a:miter lim="8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emplate>Integral</Template>
  <TotalTime>1032</TotalTime>
  <Words>1132</Words>
  <Application>Microsoft Office PowerPoint</Application>
  <PresentationFormat>Widescreen</PresentationFormat>
  <Paragraphs>64</Paragraphs>
  <Slides>16</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16</vt:i4>
      </vt:variant>
    </vt:vector>
  </HeadingPairs>
  <TitlesOfParts>
    <vt:vector size="21" baseType="lpstr">
      <vt:lpstr>Arial</vt:lpstr>
      <vt:lpstr>Calibri</vt:lpstr>
      <vt:lpstr>Calibri Light</vt:lpstr>
      <vt:lpstr>Times New Roman</vt:lpstr>
      <vt:lpstr>Office Theme</vt:lpstr>
      <vt:lpstr>Evaluation of Androgen Receptor Expression and Its Association with Clinicopathological Features in Iraqi Women with Breast Cancer </vt:lpstr>
      <vt:lpstr>Introduction</vt:lpstr>
      <vt:lpstr>Introduction</vt:lpstr>
      <vt:lpstr>Molecular Subtypes of Breast Cancer</vt:lpstr>
      <vt:lpstr>Hormone receptors</vt:lpstr>
      <vt:lpstr>Androgen receptor</vt:lpstr>
      <vt:lpstr>Detection of Androgen Receptor</vt:lpstr>
      <vt:lpstr>Biological Role of AR</vt:lpstr>
      <vt:lpstr>Clinicopathological Features</vt:lpstr>
      <vt:lpstr>Clinicopathological Features</vt:lpstr>
      <vt:lpstr>AR and Clinicopathological Features</vt:lpstr>
      <vt:lpstr>AR and Clinicopathological Features</vt:lpstr>
      <vt:lpstr>AR in Triple-Negative Breast Cancer (TNBC)</vt:lpstr>
      <vt:lpstr>Relevance in Iraqi Women</vt:lpstr>
      <vt:lpstr>Conclusion</vt:lpstr>
      <vt:lpstr>References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silicon valley</dc:creator>
  <cp:lastModifiedBy>Nour S</cp:lastModifiedBy>
  <cp:revision>8</cp:revision>
  <dcterms:modified xsi:type="dcterms:W3CDTF">2026-03-30T14:29:02Z</dcterms:modified>
</cp:coreProperties>
</file>