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5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7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6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80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73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8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34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4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0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3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0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6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0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4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4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8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CDE135E-7FA2-41A7-8CA9-1EDC8A6D70AA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CC6575C-1710-4A2C-ADC4-3C0DAB40E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8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F7723-ECE5-58FA-BF64-5CA10F61F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Evaluation of Carvone and Citronellol as Protective Agents against Cisplatin-induced Nephrotoxicity in Mice.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​by : Mohammed Maher Tawfiq (Pharmacology &amp; Toxicology M.Sc. Student).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AD7C6-771D-94FC-F6BA-21E3AB29A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4267"/>
            <a:ext cx="9144000" cy="1485369"/>
          </a:xfrm>
        </p:spPr>
        <p:txBody>
          <a:bodyPr/>
          <a:lstStyle/>
          <a:p>
            <a:r>
              <a:rPr lang="en-US" dirty="0"/>
              <a:t> Supervisor: Prof. Dr. Sarmed Hashim Kathem.</a:t>
            </a:r>
          </a:p>
          <a:p>
            <a:r>
              <a:rPr lang="en-US" dirty="0"/>
              <a:t>​ College of Pharmacy, University of Baghdad.</a:t>
            </a:r>
          </a:p>
        </p:txBody>
      </p:sp>
    </p:spTree>
    <p:extLst>
      <p:ext uri="{BB962C8B-B14F-4D97-AF65-F5344CB8AC3E}">
        <p14:creationId xmlns:p14="http://schemas.microsoft.com/office/powerpoint/2010/main" val="2553412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10CE-8500-44C6-A661-3132A7A6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8E3E1-2B7E-8AE3-8BC0-B7A6662A4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​</a:t>
            </a:r>
            <a:r>
              <a:rPr lang="en-US" dirty="0" err="1"/>
              <a:t>Abdelghany</a:t>
            </a:r>
            <a:r>
              <a:rPr lang="en-US" dirty="0"/>
              <a:t> S, et al. Protective role of citronellol on antioxidant enzymes... J </a:t>
            </a:r>
            <a:r>
              <a:rPr lang="en-US" dirty="0" err="1"/>
              <a:t>Biochem</a:t>
            </a:r>
            <a:r>
              <a:rPr lang="en-US" dirty="0"/>
              <a:t> Mol </a:t>
            </a:r>
            <a:r>
              <a:rPr lang="en-US" dirty="0" err="1"/>
              <a:t>Toxicol</a:t>
            </a:r>
            <a:r>
              <a:rPr lang="en-US" dirty="0"/>
              <a:t>. 2024.</a:t>
            </a:r>
          </a:p>
          <a:p>
            <a:r>
              <a:rPr lang="en-US" dirty="0"/>
              <a:t>​Hassan M, et al. Molecular mechanisms underlying cisplatin-induced nephrotoxicity... Oxid Med Cell </a:t>
            </a:r>
            <a:r>
              <a:rPr lang="en-US" dirty="0" err="1"/>
              <a:t>Longev</a:t>
            </a:r>
            <a:r>
              <a:rPr lang="en-US" dirty="0"/>
              <a:t>. 2024.</a:t>
            </a:r>
          </a:p>
          <a:p>
            <a:r>
              <a:rPr lang="en-US" dirty="0"/>
              <a:t>​Li XK, et al. Protective effects of </a:t>
            </a:r>
            <a:r>
              <a:rPr lang="en-US" dirty="0" err="1"/>
              <a:t>tanshinone</a:t>
            </a:r>
            <a:r>
              <a:rPr lang="en-US" dirty="0"/>
              <a:t> I against cisplatin-induced nephrotoxicity... J Clin </a:t>
            </a:r>
            <a:r>
              <a:rPr lang="en-US" dirty="0" err="1"/>
              <a:t>Pharmacol</a:t>
            </a:r>
            <a:r>
              <a:rPr lang="en-US" dirty="0"/>
              <a:t>. 2022.</a:t>
            </a:r>
          </a:p>
          <a:p>
            <a:r>
              <a:rPr lang="en-US" dirty="0"/>
              <a:t>​Zhang Y, et al. Hydrogen sulfide protects against cisplatin-induced experimental nephrotoxicity</a:t>
            </a:r>
          </a:p>
        </p:txBody>
      </p:sp>
    </p:spTree>
    <p:extLst>
      <p:ext uri="{BB962C8B-B14F-4D97-AF65-F5344CB8AC3E}">
        <p14:creationId xmlns:p14="http://schemas.microsoft.com/office/powerpoint/2010/main" val="271754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FADD-E889-A5EF-DF18-18EB2557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A42C09-4E0A-3E55-3FA9-D47918C63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399" y="2235199"/>
            <a:ext cx="7840133" cy="433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0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7E70-AE19-A02A-8D4D-93DA4FE6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Significance of Cisplatin efficacy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DD5AC-F928-9469-DF40-98C7A4376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platinum-based therapy for ovarian, testicular, and bladder cancers.</a:t>
            </a:r>
          </a:p>
          <a:p>
            <a:r>
              <a:rPr lang="en-US" dirty="0"/>
              <a:t>​The Constraint: Dose-limiting nephrotoxicity affects 20–40% of patients.</a:t>
            </a:r>
          </a:p>
          <a:p>
            <a:r>
              <a:rPr lang="en-US" dirty="0"/>
              <a:t>​OCT2 Transporter: Cisplatin enters proximal renal tubule cells via Organic Cation Transporter-2.</a:t>
            </a:r>
          </a:p>
          <a:p>
            <a:r>
              <a:rPr lang="en-US" dirty="0"/>
              <a:t>​DNA Damage: Forms intra-strand cross-links, inhibiting DNA synthesis and leading to cell death.</a:t>
            </a:r>
          </a:p>
        </p:txBody>
      </p:sp>
    </p:spTree>
    <p:extLst>
      <p:ext uri="{BB962C8B-B14F-4D97-AF65-F5344CB8AC3E}">
        <p14:creationId xmlns:p14="http://schemas.microsoft.com/office/powerpoint/2010/main" val="235224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EA005-6309-A79A-4DFB-9B7BDD50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 of Nephrotoxicity (CIN)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2D0B3-F073-C432-DE23-AC64E1A06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​Oxidative Stress (OS): Rapid generation of reactive oxygen species (ROS) depletes cellular antioxidants like GSH and SOD.</a:t>
            </a:r>
          </a:p>
          <a:p>
            <a:r>
              <a:rPr lang="en-US" dirty="0"/>
              <a:t>​Inflammatory Response: Activation of NF-</a:t>
            </a:r>
            <a:r>
              <a:rPr lang="el-GR" dirty="0"/>
              <a:t>κ</a:t>
            </a:r>
            <a:r>
              <a:rPr lang="en-US" dirty="0"/>
              <a:t>B triggers the release of pro-inflammatory cytokines such as TNF-</a:t>
            </a:r>
            <a:r>
              <a:rPr lang="el-GR" dirty="0"/>
              <a:t>α </a:t>
            </a:r>
            <a:r>
              <a:rPr lang="en-US" dirty="0"/>
              <a:t>and IL-1</a:t>
            </a:r>
            <a:r>
              <a:rPr lang="el-GR" dirty="0"/>
              <a:t>β.</a:t>
            </a:r>
          </a:p>
          <a:p>
            <a:r>
              <a:rPr lang="el-GR" dirty="0"/>
              <a:t>​</a:t>
            </a:r>
            <a:r>
              <a:rPr lang="en-US" dirty="0"/>
              <a:t>Mitochondrial Dysfunction: Disruption of the mitochondrial membrane potential triggers the intrinsic apoptotic pathway.</a:t>
            </a:r>
          </a:p>
        </p:txBody>
      </p:sp>
    </p:spTree>
    <p:extLst>
      <p:ext uri="{BB962C8B-B14F-4D97-AF65-F5344CB8AC3E}">
        <p14:creationId xmlns:p14="http://schemas.microsoft.com/office/powerpoint/2010/main" val="401549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D3775-C777-E5FF-DA0A-1A5AADAE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C61669-756A-6A7B-0F8E-A5F0DA90E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6628"/>
            <a:ext cx="11751733" cy="725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5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F11B-E8A1-44E6-5CF9-F38EA934E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Protective Mechanism of Monoterpenes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0650F-D421-DF43-8670-D4BA3872B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​Carvone (Spearmint/Caraway Extract):</a:t>
            </a:r>
          </a:p>
          <a:p>
            <a:r>
              <a:rPr lang="en-US" dirty="0"/>
              <a:t>​Acts as a potent antioxidant and anti-inflammatory agent.</a:t>
            </a:r>
          </a:p>
          <a:p>
            <a:r>
              <a:rPr lang="en-US" dirty="0"/>
              <a:t>​Targeted to interfere with ROS-mediated pathways and inflammatory cycles.</a:t>
            </a:r>
          </a:p>
          <a:p>
            <a:r>
              <a:rPr lang="en-US" dirty="0"/>
              <a:t>​Citronellol (Rose/Citronella Extract):</a:t>
            </a:r>
          </a:p>
          <a:p>
            <a:r>
              <a:rPr lang="en-US" dirty="0"/>
              <a:t>​Proven to augment antioxidant enzymes in renal environments.</a:t>
            </a:r>
          </a:p>
          <a:p>
            <a:r>
              <a:rPr lang="en-US" dirty="0"/>
              <a:t>​Shown to suppress NF-</a:t>
            </a:r>
            <a:r>
              <a:rPr lang="el-GR" dirty="0"/>
              <a:t>κ</a:t>
            </a:r>
            <a:r>
              <a:rPr lang="en-US" dirty="0"/>
              <a:t>B and TNF-</a:t>
            </a:r>
            <a:r>
              <a:rPr lang="el-GR" dirty="0"/>
              <a:t>α </a:t>
            </a:r>
            <a:r>
              <a:rPr lang="en-US" dirty="0"/>
              <a:t>expression in diverse mouse models of acute kidney injury.</a:t>
            </a:r>
          </a:p>
        </p:txBody>
      </p:sp>
    </p:spTree>
    <p:extLst>
      <p:ext uri="{BB962C8B-B14F-4D97-AF65-F5344CB8AC3E}">
        <p14:creationId xmlns:p14="http://schemas.microsoft.com/office/powerpoint/2010/main" val="204596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54304-4D28-66FB-3175-695EB90BA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4D50E-FFB8-DFE3-6EBE-52F4733F9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​Primary Goal: Verify the </a:t>
            </a:r>
            <a:r>
              <a:rPr lang="en-US" dirty="0" err="1"/>
              <a:t>renoprotective</a:t>
            </a:r>
            <a:r>
              <a:rPr lang="en-US" dirty="0"/>
              <a:t>  potential of Carvone and Citronellol against CIN in Swiss albino mice.</a:t>
            </a:r>
          </a:p>
          <a:p>
            <a:r>
              <a:rPr lang="en-US" dirty="0"/>
              <a:t>​Secondary Goals:</a:t>
            </a:r>
          </a:p>
          <a:p>
            <a:r>
              <a:rPr lang="en-US" dirty="0"/>
              <a:t>​Dose Comparison: Evaluate 50 mg/kg vs. 100 mg/kg efficacy.</a:t>
            </a:r>
          </a:p>
          <a:p>
            <a:r>
              <a:rPr lang="en-US" dirty="0"/>
              <a:t>​Molecular Analysis: Measure impact on oxidative stress, apoptosis (Caspase-3), and cytokine balance (IL-10 vs. IL-17).</a:t>
            </a:r>
          </a:p>
        </p:txBody>
      </p:sp>
    </p:spTree>
    <p:extLst>
      <p:ext uri="{BB962C8B-B14F-4D97-AF65-F5344CB8AC3E}">
        <p14:creationId xmlns:p14="http://schemas.microsoft.com/office/powerpoint/2010/main" val="208343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2B4E-C31F-3C1B-1814-534CD477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Experimental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2CFB0-FC12-1680-0E60-47A8E7AFD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​Animal Model: Adult male Swiss albino mice (Total n=36, 6 per group).</a:t>
            </a:r>
          </a:p>
          <a:p>
            <a:r>
              <a:rPr lang="en-US" dirty="0"/>
              <a:t>​Prophylactic Regimen: * Days 1–4: Oral administration of test compounds or vehicle (Corn Oil).</a:t>
            </a:r>
          </a:p>
          <a:p>
            <a:r>
              <a:rPr lang="en-US" dirty="0"/>
              <a:t>​Day 5: Single Intraperitoneal (</a:t>
            </a:r>
            <a:r>
              <a:rPr lang="en-US" dirty="0" err="1"/>
              <a:t>i.p</a:t>
            </a:r>
            <a:r>
              <a:rPr lang="en-US" dirty="0"/>
              <a:t>) injection of Cisplatin (12 mg/kg).</a:t>
            </a:r>
          </a:p>
          <a:p>
            <a:r>
              <a:rPr lang="en-US" dirty="0"/>
              <a:t>​Day 8: Euthanasia and sample collection 72 hours post-insult.</a:t>
            </a:r>
          </a:p>
        </p:txBody>
      </p:sp>
    </p:spTree>
    <p:extLst>
      <p:ext uri="{BB962C8B-B14F-4D97-AF65-F5344CB8AC3E}">
        <p14:creationId xmlns:p14="http://schemas.microsoft.com/office/powerpoint/2010/main" val="153112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8624C-5000-C1E4-5497-CD84303E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Comprehensive Evaluation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14070-5DAE-7F43-E54B-518539876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​Renal Function Indicators:</a:t>
            </a:r>
          </a:p>
          <a:p>
            <a:r>
              <a:rPr lang="en-US" dirty="0"/>
              <a:t>​Serum Creatinine and BUN.</a:t>
            </a:r>
          </a:p>
          <a:p>
            <a:r>
              <a:rPr lang="en-US" dirty="0"/>
              <a:t>​KIM-1 (Kidney Injury Molecule-1) – an early biomarker for tubular damage.</a:t>
            </a:r>
          </a:p>
          <a:p>
            <a:r>
              <a:rPr lang="en-US" dirty="0"/>
              <a:t>​Histopathology:</a:t>
            </a:r>
          </a:p>
          <a:p>
            <a:r>
              <a:rPr lang="en-US" dirty="0"/>
              <a:t>​H&amp;E staining to score tubular necrosis, proteinaceous casts, and interstitial edema.</a:t>
            </a:r>
          </a:p>
          <a:p>
            <a:r>
              <a:rPr lang="en-US" dirty="0"/>
              <a:t>​Kidney Weight/Body Weight (KW/BW) ratio to quantify edema.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9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9B6D3-4ED2-E39B-500E-B5D2686C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Molecular Assays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3AB8E-0C2B-2819-1135-A99B12FF5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Apoptosis Profiling:</a:t>
            </a:r>
          </a:p>
          <a:p>
            <a:r>
              <a:rPr lang="en-US" dirty="0"/>
              <a:t>​Caspase-3: The executioner protease measured via Western Blot.</a:t>
            </a:r>
          </a:p>
          <a:p>
            <a:r>
              <a:rPr lang="en-US" dirty="0"/>
              <a:t>​Bcl-2/Bax Ratio: Evaluates the balance between pro-apoptotic (Bax) and anti-apoptotic (Bcl-2) signals.</a:t>
            </a:r>
          </a:p>
          <a:p>
            <a:r>
              <a:rPr lang="en-US" dirty="0"/>
              <a:t>​Inflammatory &amp; Immune Markers:</a:t>
            </a:r>
          </a:p>
          <a:p>
            <a:r>
              <a:rPr lang="en-US" dirty="0"/>
              <a:t>​NF-</a:t>
            </a:r>
            <a:r>
              <a:rPr lang="el-GR" dirty="0"/>
              <a:t>κ</a:t>
            </a:r>
            <a:r>
              <a:rPr lang="en-US" dirty="0"/>
              <a:t>B &amp; TNF-</a:t>
            </a:r>
            <a:r>
              <a:rPr lang="el-GR" dirty="0"/>
              <a:t>α: </a:t>
            </a:r>
            <a:r>
              <a:rPr lang="en-US" dirty="0"/>
              <a:t>Key drivers of renal inflammation measured via PCR.</a:t>
            </a:r>
          </a:p>
          <a:p>
            <a:r>
              <a:rPr lang="en-US" dirty="0"/>
              <a:t>​IL-10 &amp; IL-17: Measuring the balance between anti-inflammatory (IL-10) and pro-inflammatory (IL-17) status.</a:t>
            </a:r>
          </a:p>
        </p:txBody>
      </p:sp>
    </p:spTree>
    <p:extLst>
      <p:ext uri="{BB962C8B-B14F-4D97-AF65-F5344CB8AC3E}">
        <p14:creationId xmlns:p14="http://schemas.microsoft.com/office/powerpoint/2010/main" val="3562246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</TotalTime>
  <Words>620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 Boardroom</vt:lpstr>
      <vt:lpstr>Evaluation of Carvone and Citronellol as Protective Agents against Cisplatin-induced Nephrotoxicity in Mice.  ​by : Mohammed Maher Tawfiq (Pharmacology &amp; Toxicology M.Sc. Student). </vt:lpstr>
      <vt:lpstr>Clinical Significance of Cisplatin efficacy</vt:lpstr>
      <vt:lpstr>Pathophysiology of Nephrotoxicity (CIN)</vt:lpstr>
      <vt:lpstr>PowerPoint Presentation</vt:lpstr>
      <vt:lpstr>Protective Mechanism of Monoterpenes</vt:lpstr>
      <vt:lpstr>Study Objectives</vt:lpstr>
      <vt:lpstr>Methodology – Experimental Design</vt:lpstr>
      <vt:lpstr> Comprehensive Evaluation Parameters</vt:lpstr>
      <vt:lpstr>Advanced Molecular Assays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Carvone and Citronellol as Protective Agents against Cisplatin-induced Nephrotoxicity in Mice.  ​by : Mohammed Maher Tawfiq (Pharmacology &amp; Toxicology M.Sc. Student). </dc:title>
  <dc:creator>hp</dc:creator>
  <cp:lastModifiedBy>admin copharm</cp:lastModifiedBy>
  <cp:revision>4</cp:revision>
  <dcterms:created xsi:type="dcterms:W3CDTF">2026-03-26T22:28:51Z</dcterms:created>
  <dcterms:modified xsi:type="dcterms:W3CDTF">2026-04-06T20:45:04Z</dcterms:modified>
</cp:coreProperties>
</file>