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8" r:id="rId10"/>
    <p:sldId id="269" r:id="rId11"/>
    <p:sldId id="264" r:id="rId12"/>
    <p:sldId id="265" r:id="rId13"/>
    <p:sldId id="266" r:id="rId14"/>
    <p:sldId id="267" r:id="rId15"/>
    <p:sldId id="270" r:id="rId16"/>
    <p:sldId id="271"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pic>
        <p:nvPicPr>
          <p:cNvPr id="94" name="Picture 4" descr="Picture 4"/>
          <p:cNvPicPr>
            <a:picLocks noChangeAspect="1"/>
          </p:cNvPicPr>
          <p:nvPr/>
        </p:nvPicPr>
        <p:blipFill>
          <a:blip r:embed="rId3"/>
          <a:stretch>
            <a:fillRect/>
          </a:stretch>
        </p:blipFill>
        <p:spPr>
          <a:xfrm>
            <a:off x="209189" y="179013"/>
            <a:ext cx="1658673" cy="1681086"/>
          </a:xfrm>
          <a:prstGeom prst="rect">
            <a:avLst/>
          </a:prstGeom>
          <a:ln w="12700">
            <a:solidFill>
              <a:srgbClr val="000000"/>
            </a:solidFill>
            <a:miter lim="400000"/>
          </a:ln>
        </p:spPr>
      </p:pic>
      <p:pic>
        <p:nvPicPr>
          <p:cNvPr id="95" name="Picture 5" descr="Picture 5"/>
          <p:cNvPicPr>
            <a:picLocks noChangeAspect="1"/>
          </p:cNvPicPr>
          <p:nvPr/>
        </p:nvPicPr>
        <p:blipFill>
          <a:blip r:embed="rId4"/>
          <a:stretch>
            <a:fillRect/>
          </a:stretch>
        </p:blipFill>
        <p:spPr>
          <a:xfrm>
            <a:off x="10402652" y="219456"/>
            <a:ext cx="1607345" cy="1600201"/>
          </a:xfrm>
          <a:prstGeom prst="rect">
            <a:avLst/>
          </a:prstGeom>
          <a:ln w="12700">
            <a:solidFill>
              <a:srgbClr val="000000"/>
            </a:solidFill>
            <a:miter lim="400000"/>
          </a:ln>
        </p:spPr>
      </p:pic>
      <p:sp>
        <p:nvSpPr>
          <p:cNvPr id="96" name="TextBox 6"/>
          <p:cNvSpPr txBox="1"/>
          <p:nvPr/>
        </p:nvSpPr>
        <p:spPr>
          <a:xfrm>
            <a:off x="2732273" y="602208"/>
            <a:ext cx="5989330" cy="1200329"/>
          </a:xfrm>
          <a:prstGeom prst="rect">
            <a:avLst/>
          </a:prstGeom>
          <a:solidFill>
            <a:srgbClr val="FFFFFF"/>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rtl="1">
              <a:defRPr/>
            </a:pPr>
            <a:r>
              <a:rPr b="1" dirty="0">
                <a:latin typeface="+mn-lt"/>
                <a:ea typeface="+mn-ea"/>
                <a:cs typeface="+mn-cs"/>
                <a:sym typeface="Helvetica"/>
              </a:rPr>
              <a:t>برعاية أَلسيد عميدُ كليةِ أَلصيدلة </a:t>
            </a:r>
          </a:p>
          <a:p>
            <a:pPr algn="ctr" rtl="1">
              <a:defRPr/>
            </a:pPr>
            <a:r>
              <a:rPr b="1" dirty="0">
                <a:latin typeface="+mn-lt"/>
                <a:ea typeface="+mn-ea"/>
                <a:cs typeface="+mn-cs"/>
                <a:sym typeface="Helvetica"/>
              </a:rPr>
              <a:t>أَلأَستاذ أَلدكتور سرمد هاشم أََلخطيب أَلمحترم</a:t>
            </a:r>
          </a:p>
          <a:p>
            <a:pPr algn="ctr" rtl="1">
              <a:defRPr/>
            </a:pPr>
            <a:r>
              <a:rPr b="1" dirty="0">
                <a:latin typeface="+mn-lt"/>
                <a:ea typeface="+mn-ea"/>
                <a:cs typeface="+mn-cs"/>
                <a:sym typeface="Helvetica"/>
              </a:rPr>
              <a:t>تقيمُ جامعة بغداد</a:t>
            </a:r>
            <a:r>
              <a:rPr b="1" dirty="0"/>
              <a:t>/ </a:t>
            </a:r>
            <a:r>
              <a:rPr b="1" dirty="0">
                <a:latin typeface="+mn-lt"/>
                <a:ea typeface="+mn-ea"/>
                <a:cs typeface="+mn-cs"/>
                <a:sym typeface="Helvetica"/>
              </a:rPr>
              <a:t>كلية أَلصيدلة </a:t>
            </a:r>
            <a:r>
              <a:rPr b="1" dirty="0"/>
              <a:t>/ </a:t>
            </a:r>
            <a:r>
              <a:rPr b="1" dirty="0">
                <a:latin typeface="+mn-lt"/>
                <a:ea typeface="+mn-ea"/>
                <a:cs typeface="+mn-cs"/>
                <a:sym typeface="Helvetica"/>
              </a:rPr>
              <a:t>شعبة أَلشؤون أَلعلميةِ </a:t>
            </a:r>
          </a:p>
          <a:p>
            <a:pPr algn="ctr" rtl="1">
              <a:defRPr/>
            </a:pPr>
            <a:r>
              <a:rPr b="1" dirty="0">
                <a:latin typeface="+mn-lt"/>
                <a:ea typeface="+mn-ea"/>
                <a:cs typeface="+mn-cs"/>
                <a:sym typeface="Helvetica"/>
              </a:rPr>
              <a:t>الحلقة النقاشية أَلموسومة</a:t>
            </a:r>
            <a:r>
              <a:rPr b="1" dirty="0"/>
              <a:t> </a:t>
            </a:r>
          </a:p>
        </p:txBody>
      </p:sp>
      <p:sp>
        <p:nvSpPr>
          <p:cNvPr id="97" name="TextBox 7"/>
          <p:cNvSpPr txBox="1"/>
          <p:nvPr/>
        </p:nvSpPr>
        <p:spPr>
          <a:xfrm>
            <a:off x="2338258" y="2018574"/>
            <a:ext cx="6848856" cy="800219"/>
          </a:xfrm>
          <a:prstGeom prst="rect">
            <a:avLst/>
          </a:prstGeom>
          <a:solidFill>
            <a:srgbClr val="FFFFFF"/>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rtl="1">
              <a:defRPr sz="2300" b="1"/>
            </a:lvl1pPr>
          </a:lstStyle>
          <a:p>
            <a:r>
              <a:rPr lang="en-US" dirty="0"/>
              <a:t>Is Inflammation Associated with Renin Angiotensin System in PCOS?</a:t>
            </a:r>
            <a:endParaRPr dirty="0"/>
          </a:p>
        </p:txBody>
      </p:sp>
      <p:sp>
        <p:nvSpPr>
          <p:cNvPr id="98" name="TextBox 8"/>
          <p:cNvSpPr txBox="1"/>
          <p:nvPr/>
        </p:nvSpPr>
        <p:spPr>
          <a:xfrm>
            <a:off x="7984594" y="4899372"/>
            <a:ext cx="3911103" cy="1631216"/>
          </a:xfrm>
          <a:prstGeom prst="rect">
            <a:avLst/>
          </a:prstGeom>
          <a:solidFill>
            <a:srgbClr val="FFFFFF"/>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rtl="1">
              <a:defRPr sz="2000"/>
            </a:pPr>
            <a:r>
              <a:rPr lang="ar-IQ" dirty="0">
                <a:latin typeface="+mn-lt"/>
                <a:ea typeface="+mn-ea"/>
                <a:cs typeface="+mn-cs"/>
                <a:sym typeface="Helvetica"/>
              </a:rPr>
              <a:t>يوم الثلاثاء </a:t>
            </a:r>
          </a:p>
          <a:p>
            <a:pPr algn="ctr" rtl="1">
              <a:defRPr sz="2000"/>
            </a:pPr>
            <a:r>
              <a:rPr lang="ar-IQ" dirty="0">
                <a:latin typeface="+mn-lt"/>
                <a:ea typeface="+mn-ea"/>
                <a:cs typeface="+mn-cs"/>
                <a:sym typeface="Helvetica"/>
              </a:rPr>
              <a:t>المصادف 10/3/2026</a:t>
            </a:r>
            <a:endParaRPr lang="en-US" dirty="0">
              <a:latin typeface="+mn-lt"/>
              <a:ea typeface="+mn-ea"/>
              <a:cs typeface="+mn-cs"/>
              <a:sym typeface="Helvetica"/>
            </a:endParaRPr>
          </a:p>
          <a:p>
            <a:pPr algn="ctr" rtl="1">
              <a:defRPr sz="2000"/>
            </a:pPr>
            <a:endParaRPr dirty="0">
              <a:latin typeface="+mn-lt"/>
              <a:ea typeface="+mn-ea"/>
              <a:cs typeface="+mn-cs"/>
              <a:sym typeface="Helvetica"/>
            </a:endParaRPr>
          </a:p>
          <a:p>
            <a:pPr algn="ctr" rtl="1">
              <a:defRPr sz="2000"/>
            </a:pPr>
            <a:r>
              <a:rPr lang="ar-IQ" dirty="0">
                <a:latin typeface="+mn-lt"/>
                <a:ea typeface="+mn-ea"/>
                <a:cs typeface="+mn-cs"/>
                <a:sym typeface="Helvetica"/>
              </a:rPr>
              <a:t>في قاعة الدراسات العليا / فرع العلوم المختبرية السريرية </a:t>
            </a:r>
            <a:r>
              <a:rPr dirty="0">
                <a:latin typeface="+mn-lt"/>
                <a:ea typeface="+mn-ea"/>
                <a:cs typeface="+mn-cs"/>
                <a:sym typeface="Helvetica"/>
              </a:rPr>
              <a:t> </a:t>
            </a:r>
          </a:p>
        </p:txBody>
      </p:sp>
      <p:sp>
        <p:nvSpPr>
          <p:cNvPr id="99" name="TextBox 9"/>
          <p:cNvSpPr txBox="1"/>
          <p:nvPr/>
        </p:nvSpPr>
        <p:spPr>
          <a:xfrm>
            <a:off x="2803769" y="3146240"/>
            <a:ext cx="5917834" cy="1554272"/>
          </a:xfrm>
          <a:prstGeom prst="rect">
            <a:avLst/>
          </a:prstGeom>
          <a:solidFill>
            <a:srgbClr val="FFFFFF"/>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rtl="1">
              <a:defRPr sz="1900" b="1"/>
            </a:lvl1pPr>
          </a:lstStyle>
          <a:p>
            <a:r>
              <a:rPr lang="en-US" dirty="0"/>
              <a:t>By</a:t>
            </a:r>
          </a:p>
          <a:p>
            <a:r>
              <a:rPr lang="en-US" dirty="0"/>
              <a:t>Alameen Jamal Ahmed</a:t>
            </a:r>
          </a:p>
          <a:p>
            <a:r>
              <a:rPr lang="en-US" dirty="0"/>
              <a:t> </a:t>
            </a:r>
          </a:p>
          <a:p>
            <a:r>
              <a:rPr lang="en-US" dirty="0"/>
              <a:t>Supervised by</a:t>
            </a:r>
          </a:p>
          <a:p>
            <a:r>
              <a:rPr lang="en-US" dirty="0"/>
              <a:t>Lecturer Dr. Seenaa Sadiq Amin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7355-16F1-9128-DE3B-0551EBBEF3FB}"/>
              </a:ext>
            </a:extLst>
          </p:cNvPr>
          <p:cNvSpPr>
            <a:spLocks noGrp="1"/>
          </p:cNvSpPr>
          <p:nvPr>
            <p:ph type="title"/>
          </p:nvPr>
        </p:nvSpPr>
        <p:spPr/>
        <p:txBody>
          <a:bodyPr/>
          <a:lstStyle/>
          <a:p>
            <a:r>
              <a:rPr lang="en-US" b="1" dirty="0"/>
              <a:t>Methods</a:t>
            </a:r>
            <a:endParaRPr lang="en-US" dirty="0"/>
          </a:p>
        </p:txBody>
      </p:sp>
      <p:sp>
        <p:nvSpPr>
          <p:cNvPr id="3" name="Text Placeholder 2">
            <a:extLst>
              <a:ext uri="{FF2B5EF4-FFF2-40B4-BE49-F238E27FC236}">
                <a16:creationId xmlns:a16="http://schemas.microsoft.com/office/drawing/2014/main" id="{FF37F342-FC6C-47B8-E94F-6A5EA87790DA}"/>
              </a:ext>
            </a:extLst>
          </p:cNvPr>
          <p:cNvSpPr>
            <a:spLocks noGrp="1"/>
          </p:cNvSpPr>
          <p:nvPr>
            <p:ph type="body" idx="1"/>
          </p:nvPr>
        </p:nvSpPr>
        <p:spPr/>
        <p:txBody>
          <a:bodyPr/>
          <a:lstStyle/>
          <a:p>
            <a:pPr algn="just"/>
            <a:r>
              <a:rPr lang="en-US" dirty="0"/>
              <a:t>Women were excluded if: </a:t>
            </a:r>
          </a:p>
          <a:p>
            <a:pPr algn="just"/>
            <a:r>
              <a:rPr lang="en-US" dirty="0"/>
              <a:t>they are pregnant, menopausal, had endocrine disorders that could mimic PCOS (e.g., Cushing’s syndrome, thyroid dysfunction, congenital adrenal hyperplasia), </a:t>
            </a:r>
          </a:p>
          <a:p>
            <a:pPr algn="just"/>
            <a:r>
              <a:rPr lang="en-US" dirty="0"/>
              <a:t>diabetes mellitus, patients with chronic hypertension, chronic inflammatory diseases, or had used hormonal or insulin-sensitizing medications. </a:t>
            </a:r>
          </a:p>
          <a:p>
            <a:pPr marL="0" indent="0">
              <a:buNone/>
            </a:pPr>
            <a:endParaRPr lang="en-US" dirty="0"/>
          </a:p>
        </p:txBody>
      </p:sp>
    </p:spTree>
    <p:extLst>
      <p:ext uri="{BB962C8B-B14F-4D97-AF65-F5344CB8AC3E}">
        <p14:creationId xmlns:p14="http://schemas.microsoft.com/office/powerpoint/2010/main" val="19865957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DEAF-1B35-048A-972D-A9ECE23C54C5}"/>
              </a:ext>
            </a:extLst>
          </p:cNvPr>
          <p:cNvSpPr>
            <a:spLocks noGrp="1"/>
          </p:cNvSpPr>
          <p:nvPr>
            <p:ph type="title"/>
          </p:nvPr>
        </p:nvSpPr>
        <p:spPr/>
        <p:txBody>
          <a:bodyPr/>
          <a:lstStyle/>
          <a:p>
            <a:r>
              <a:rPr lang="en-US" b="1" dirty="0"/>
              <a:t>Statistical analysis</a:t>
            </a:r>
            <a:br>
              <a:rPr lang="en-US" dirty="0"/>
            </a:br>
            <a:endParaRPr lang="en-US" dirty="0"/>
          </a:p>
        </p:txBody>
      </p:sp>
      <p:sp>
        <p:nvSpPr>
          <p:cNvPr id="3" name="Text Placeholder 2">
            <a:extLst>
              <a:ext uri="{FF2B5EF4-FFF2-40B4-BE49-F238E27FC236}">
                <a16:creationId xmlns:a16="http://schemas.microsoft.com/office/drawing/2014/main" id="{463B6498-C8F8-3713-4B3D-AC5921A5B37C}"/>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2E3E80D5-44E6-A089-E24E-37D28DA89D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0463" y="1114425"/>
            <a:ext cx="4914900" cy="4887119"/>
          </a:xfrm>
          <a:prstGeom prst="rect">
            <a:avLst/>
          </a:prstGeom>
          <a:noFill/>
        </p:spPr>
      </p:pic>
    </p:spTree>
    <p:extLst>
      <p:ext uri="{BB962C8B-B14F-4D97-AF65-F5344CB8AC3E}">
        <p14:creationId xmlns:p14="http://schemas.microsoft.com/office/powerpoint/2010/main" val="41238252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9564-04B2-5298-8201-9605125A77E0}"/>
              </a:ext>
            </a:extLst>
          </p:cNvPr>
          <p:cNvSpPr>
            <a:spLocks noGrp="1"/>
          </p:cNvSpPr>
          <p:nvPr>
            <p:ph type="title"/>
          </p:nvPr>
        </p:nvSpPr>
        <p:spPr/>
        <p:txBody>
          <a:bodyPr/>
          <a:lstStyle/>
          <a:p>
            <a:r>
              <a:rPr lang="en-US" b="1" dirty="0"/>
              <a:t>Findings of The Present Study</a:t>
            </a:r>
          </a:p>
        </p:txBody>
      </p:sp>
      <p:sp>
        <p:nvSpPr>
          <p:cNvPr id="3" name="Text Placeholder 2">
            <a:extLst>
              <a:ext uri="{FF2B5EF4-FFF2-40B4-BE49-F238E27FC236}">
                <a16:creationId xmlns:a16="http://schemas.microsoft.com/office/drawing/2014/main" id="{1CCB6C21-9989-355F-296E-7A73AF46B831}"/>
              </a:ext>
            </a:extLst>
          </p:cNvPr>
          <p:cNvSpPr>
            <a:spLocks noGrp="1"/>
          </p:cNvSpPr>
          <p:nvPr>
            <p:ph type="body" idx="1"/>
          </p:nvPr>
        </p:nvSpPr>
        <p:spPr/>
        <p:txBody>
          <a:bodyPr/>
          <a:lstStyle/>
          <a:p>
            <a:pPr algn="just"/>
            <a:r>
              <a:rPr lang="en-US" dirty="0"/>
              <a:t>Women with PCOS will show significantly higher BMI, waist circumference, fasting insulin, HOMA-IR, LH/FSH ratio, total testosterone, and AMH compared to healthy controls, reflecting the combined metabolic and hormonal disturbances characteristic of PCOS.</a:t>
            </a:r>
          </a:p>
          <a:p>
            <a:pPr algn="just"/>
            <a:r>
              <a:rPr lang="en-US" dirty="0"/>
              <a:t>Levels of Ang (1–7) will be significantly lower in women with PCOS compared to healthy controls, indicating dysregulation of the protective arm of the renin–angiotensin system, whereas renin and Ang II will not show significant differences.</a:t>
            </a:r>
          </a:p>
          <a:p>
            <a:pPr algn="just"/>
            <a:endParaRPr lang="en-US" dirty="0"/>
          </a:p>
          <a:p>
            <a:endParaRPr lang="en-US" dirty="0"/>
          </a:p>
        </p:txBody>
      </p:sp>
    </p:spTree>
    <p:extLst>
      <p:ext uri="{BB962C8B-B14F-4D97-AF65-F5344CB8AC3E}">
        <p14:creationId xmlns:p14="http://schemas.microsoft.com/office/powerpoint/2010/main" val="2150949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D7E2-CF45-0490-E190-93D868C75D4C}"/>
              </a:ext>
            </a:extLst>
          </p:cNvPr>
          <p:cNvSpPr>
            <a:spLocks noGrp="1"/>
          </p:cNvSpPr>
          <p:nvPr>
            <p:ph type="title"/>
          </p:nvPr>
        </p:nvSpPr>
        <p:spPr/>
        <p:txBody>
          <a:bodyPr/>
          <a:lstStyle/>
          <a:p>
            <a:r>
              <a:rPr lang="en-US" b="1" dirty="0"/>
              <a:t>Findings of The Present Study</a:t>
            </a:r>
            <a:endParaRPr lang="en-US" dirty="0"/>
          </a:p>
        </p:txBody>
      </p:sp>
      <p:sp>
        <p:nvSpPr>
          <p:cNvPr id="3" name="Text Placeholder 2">
            <a:extLst>
              <a:ext uri="{FF2B5EF4-FFF2-40B4-BE49-F238E27FC236}">
                <a16:creationId xmlns:a16="http://schemas.microsoft.com/office/drawing/2014/main" id="{601A72F6-6E13-F09E-2691-B42FB82A649F}"/>
              </a:ext>
            </a:extLst>
          </p:cNvPr>
          <p:cNvSpPr>
            <a:spLocks noGrp="1"/>
          </p:cNvSpPr>
          <p:nvPr>
            <p:ph type="body" idx="1"/>
          </p:nvPr>
        </p:nvSpPr>
        <p:spPr/>
        <p:txBody>
          <a:bodyPr/>
          <a:lstStyle/>
          <a:p>
            <a:pPr algn="just"/>
            <a:r>
              <a:rPr lang="en-US" dirty="0"/>
              <a:t>Pro-inflammatory cytokines (IL-6 and TNF-α) will be elevated in PCOS patients; however, this association will be reduced after adjusting for BMI, suggesting obesity contributes to the inflammatory profile in PCOS.</a:t>
            </a:r>
          </a:p>
          <a:p>
            <a:r>
              <a:rPr lang="en-US" dirty="0"/>
              <a:t>AMH will show the best diagnostic accuracy for PCOS, followed by total testosterone supporting their potential role as diagnostic biomarkers.</a:t>
            </a:r>
          </a:p>
          <a:p>
            <a:r>
              <a:rPr lang="en-US" dirty="0"/>
              <a:t>TNF-α will correlate positively with gonadotropins (LH and FSH), indicating a link between inflammation and reproductive hormone dysregulation in PCOS.</a:t>
            </a:r>
          </a:p>
          <a:p>
            <a:endParaRPr lang="en-US" dirty="0"/>
          </a:p>
        </p:txBody>
      </p:sp>
    </p:spTree>
    <p:extLst>
      <p:ext uri="{BB962C8B-B14F-4D97-AF65-F5344CB8AC3E}">
        <p14:creationId xmlns:p14="http://schemas.microsoft.com/office/powerpoint/2010/main" val="16550800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908D4-6881-D55B-7B8F-72FC24EF66A4}"/>
              </a:ext>
            </a:extLst>
          </p:cNvPr>
          <p:cNvSpPr>
            <a:spLocks noGrp="1"/>
          </p:cNvSpPr>
          <p:nvPr>
            <p:ph type="title"/>
          </p:nvPr>
        </p:nvSpPr>
        <p:spPr/>
        <p:txBody>
          <a:bodyPr/>
          <a:lstStyle/>
          <a:p>
            <a:r>
              <a:rPr lang="en-US" b="1" dirty="0"/>
              <a:t>Findings of The Present Study</a:t>
            </a:r>
            <a:endParaRPr lang="en-US" dirty="0"/>
          </a:p>
        </p:txBody>
      </p:sp>
      <p:sp>
        <p:nvSpPr>
          <p:cNvPr id="3" name="Text Placeholder 2">
            <a:extLst>
              <a:ext uri="{FF2B5EF4-FFF2-40B4-BE49-F238E27FC236}">
                <a16:creationId xmlns:a16="http://schemas.microsoft.com/office/drawing/2014/main" id="{E1D7EF79-B97D-C18A-5175-9A8BD4FCD7CC}"/>
              </a:ext>
            </a:extLst>
          </p:cNvPr>
          <p:cNvSpPr>
            <a:spLocks noGrp="1"/>
          </p:cNvSpPr>
          <p:nvPr>
            <p:ph type="body" idx="1"/>
          </p:nvPr>
        </p:nvSpPr>
        <p:spPr/>
        <p:txBody>
          <a:bodyPr/>
          <a:lstStyle/>
          <a:p>
            <a:r>
              <a:rPr lang="en-US" dirty="0"/>
              <a:t>AMH, TNF-α, and LH/FSH ratio will show as independent predictors of PCOS in multivariable regression analysis, highlighting their combined diagnostic and pathophysiological Importance.</a:t>
            </a:r>
          </a:p>
          <a:p>
            <a:endParaRPr lang="en-US" dirty="0"/>
          </a:p>
        </p:txBody>
      </p:sp>
    </p:spTree>
    <p:extLst>
      <p:ext uri="{BB962C8B-B14F-4D97-AF65-F5344CB8AC3E}">
        <p14:creationId xmlns:p14="http://schemas.microsoft.com/office/powerpoint/2010/main" val="42482845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0AA0-026D-4DD1-1EE3-CAD391E3DC96}"/>
              </a:ext>
            </a:extLst>
          </p:cNvPr>
          <p:cNvSpPr>
            <a:spLocks noGrp="1"/>
          </p:cNvSpPr>
          <p:nvPr>
            <p:ph type="title"/>
          </p:nvPr>
        </p:nvSpPr>
        <p:spPr/>
        <p:txBody>
          <a:bodyPr/>
          <a:lstStyle/>
          <a:p>
            <a:r>
              <a:rPr lang="en-US" b="1" dirty="0"/>
              <a:t>Conclusion</a:t>
            </a:r>
            <a:br>
              <a:rPr lang="en-US" dirty="0"/>
            </a:br>
            <a:endParaRPr lang="en-US" dirty="0"/>
          </a:p>
        </p:txBody>
      </p:sp>
      <p:sp>
        <p:nvSpPr>
          <p:cNvPr id="3" name="Text Placeholder 2">
            <a:extLst>
              <a:ext uri="{FF2B5EF4-FFF2-40B4-BE49-F238E27FC236}">
                <a16:creationId xmlns:a16="http://schemas.microsoft.com/office/drawing/2014/main" id="{B3769CE7-D2EF-6D91-CE97-CF512C7928FF}"/>
              </a:ext>
            </a:extLst>
          </p:cNvPr>
          <p:cNvSpPr>
            <a:spLocks noGrp="1"/>
          </p:cNvSpPr>
          <p:nvPr>
            <p:ph type="body" idx="1"/>
          </p:nvPr>
        </p:nvSpPr>
        <p:spPr/>
        <p:txBody>
          <a:bodyPr/>
          <a:lstStyle/>
          <a:p>
            <a:pPr algn="just"/>
            <a:r>
              <a:rPr lang="en-US" dirty="0"/>
              <a:t>This study shows altered renin–angiotensin system components in women with PCOS, evidenced by lower Angiotensin (1–7) levels compared with controls. </a:t>
            </a:r>
          </a:p>
          <a:p>
            <a:pPr algn="just"/>
            <a:r>
              <a:rPr lang="en-US" dirty="0"/>
              <a:t>The associations observed between inflammatory markers and reproductive hormones highlight a potential interplay between immune and endocrine pathways in the syndrome. </a:t>
            </a:r>
          </a:p>
          <a:p>
            <a:pPr algn="just"/>
            <a:r>
              <a:rPr lang="en-US" dirty="0"/>
              <a:t>While traditional biomarkers such as AMH and total testosterone showed superior diagnostic performance, inflammatory markers may offer complementary value in the clinical evaluation of PCOS.</a:t>
            </a:r>
          </a:p>
          <a:p>
            <a:endParaRPr lang="en-US" dirty="0"/>
          </a:p>
        </p:txBody>
      </p:sp>
    </p:spTree>
    <p:extLst>
      <p:ext uri="{BB962C8B-B14F-4D97-AF65-F5344CB8AC3E}">
        <p14:creationId xmlns:p14="http://schemas.microsoft.com/office/powerpoint/2010/main" val="294040508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9FF0-6E28-FB89-6B43-1BBFD55EC863}"/>
              </a:ext>
            </a:extLst>
          </p:cNvPr>
          <p:cNvSpPr>
            <a:spLocks noGrp="1"/>
          </p:cNvSpPr>
          <p:nvPr>
            <p:ph type="title"/>
          </p:nvPr>
        </p:nvSpPr>
        <p:spPr/>
        <p:txBody>
          <a:bodyPr/>
          <a:lstStyle/>
          <a:p>
            <a:r>
              <a:rPr lang="en-US" b="1" dirty="0"/>
              <a:t>Conclusion</a:t>
            </a:r>
            <a:endParaRPr lang="en-US" dirty="0"/>
          </a:p>
        </p:txBody>
      </p:sp>
      <p:sp>
        <p:nvSpPr>
          <p:cNvPr id="3" name="Text Placeholder 2">
            <a:extLst>
              <a:ext uri="{FF2B5EF4-FFF2-40B4-BE49-F238E27FC236}">
                <a16:creationId xmlns:a16="http://schemas.microsoft.com/office/drawing/2014/main" id="{16C28A2A-66AA-3BA8-E04F-C18696FD6AEC}"/>
              </a:ext>
            </a:extLst>
          </p:cNvPr>
          <p:cNvSpPr>
            <a:spLocks noGrp="1"/>
          </p:cNvSpPr>
          <p:nvPr>
            <p:ph type="body" idx="1"/>
          </p:nvPr>
        </p:nvSpPr>
        <p:spPr/>
        <p:txBody>
          <a:bodyPr/>
          <a:lstStyle/>
          <a:p>
            <a:pPr algn="just"/>
            <a:r>
              <a:rPr lang="en-US" dirty="0"/>
              <a:t>Overall, these findings reinforce the concept of PCOS as a multifactorial condition characterized by interconnected metabolic, hormonal, and inflammatory disturbances. Further large-scale prospective studies are required to confirm these associations and to better define their clinical Importance.</a:t>
            </a:r>
          </a:p>
          <a:p>
            <a:endParaRPr lang="en-US" dirty="0"/>
          </a:p>
        </p:txBody>
      </p:sp>
    </p:spTree>
    <p:extLst>
      <p:ext uri="{BB962C8B-B14F-4D97-AF65-F5344CB8AC3E}">
        <p14:creationId xmlns:p14="http://schemas.microsoft.com/office/powerpoint/2010/main" val="36810592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FD47F-655E-459B-1715-C3F822527758}"/>
              </a:ext>
            </a:extLst>
          </p:cNvPr>
          <p:cNvSpPr>
            <a:spLocks noGrp="1"/>
          </p:cNvSpPr>
          <p:nvPr>
            <p:ph type="title"/>
          </p:nvPr>
        </p:nvSpPr>
        <p:spPr/>
        <p:txBody>
          <a:bodyPr/>
          <a:lstStyle/>
          <a:p>
            <a:r>
              <a:rPr lang="en-US" b="1" dirty="0"/>
              <a:t>Background</a:t>
            </a:r>
            <a:br>
              <a:rPr lang="en-US" dirty="0"/>
            </a:br>
            <a:endParaRPr lang="en-US" dirty="0"/>
          </a:p>
        </p:txBody>
      </p:sp>
      <p:sp>
        <p:nvSpPr>
          <p:cNvPr id="3" name="Text Placeholder 2">
            <a:extLst>
              <a:ext uri="{FF2B5EF4-FFF2-40B4-BE49-F238E27FC236}">
                <a16:creationId xmlns:a16="http://schemas.microsoft.com/office/drawing/2014/main" id="{2834A22B-9A87-A332-BD9B-BD79D72A99F2}"/>
              </a:ext>
            </a:extLst>
          </p:cNvPr>
          <p:cNvSpPr>
            <a:spLocks noGrp="1"/>
          </p:cNvSpPr>
          <p:nvPr>
            <p:ph type="body" idx="1"/>
          </p:nvPr>
        </p:nvSpPr>
        <p:spPr/>
        <p:txBody>
          <a:bodyPr/>
          <a:lstStyle/>
          <a:p>
            <a:pPr algn="just"/>
            <a:r>
              <a:rPr lang="en-US" dirty="0"/>
              <a:t>Polycystic Ovary Syndrome (PCOS) is one of the most common endocrine disorders affecting of reproductive age women, characterized by hyperandrogenism, ovulatory dysfunction, and polycystic ovarian morphology.</a:t>
            </a:r>
          </a:p>
          <a:p>
            <a:pPr algn="just"/>
            <a:r>
              <a:rPr lang="en-US" dirty="0"/>
              <a:t>Affecting 8% to 18% of reproductive age women.</a:t>
            </a:r>
          </a:p>
          <a:p>
            <a:pPr algn="just"/>
            <a:r>
              <a:rPr lang="en-US" dirty="0"/>
              <a:t>In 2019, an estimated 66 million individuals worldwide were affected by PCOS.</a:t>
            </a:r>
          </a:p>
          <a:p>
            <a:pPr algn="just"/>
            <a:r>
              <a:rPr lang="en-US" dirty="0"/>
              <a:t>The incidence and prevalence of PCOS differ by age and region, but overall, both have been gradually increasing.</a:t>
            </a:r>
          </a:p>
          <a:p>
            <a:pPr algn="just"/>
            <a:endParaRPr lang="en-US" dirty="0"/>
          </a:p>
          <a:p>
            <a:pPr algn="just"/>
            <a:endParaRPr lang="en-US" dirty="0"/>
          </a:p>
          <a:p>
            <a:endParaRPr lang="en-US" dirty="0"/>
          </a:p>
        </p:txBody>
      </p:sp>
    </p:spTree>
    <p:extLst>
      <p:ext uri="{BB962C8B-B14F-4D97-AF65-F5344CB8AC3E}">
        <p14:creationId xmlns:p14="http://schemas.microsoft.com/office/powerpoint/2010/main" val="29777958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DBAC-ADFF-B55D-6EC3-37ABEE033E40}"/>
              </a:ext>
            </a:extLst>
          </p:cNvPr>
          <p:cNvSpPr>
            <a:spLocks noGrp="1"/>
          </p:cNvSpPr>
          <p:nvPr>
            <p:ph type="title"/>
          </p:nvPr>
        </p:nvSpPr>
        <p:spPr/>
        <p:txBody>
          <a:bodyPr/>
          <a:lstStyle/>
          <a:p>
            <a:r>
              <a:rPr lang="en-US" b="1" dirty="0"/>
              <a:t>Background</a:t>
            </a:r>
            <a:endParaRPr lang="en-US" dirty="0"/>
          </a:p>
        </p:txBody>
      </p:sp>
      <p:sp>
        <p:nvSpPr>
          <p:cNvPr id="3" name="Text Placeholder 2">
            <a:extLst>
              <a:ext uri="{FF2B5EF4-FFF2-40B4-BE49-F238E27FC236}">
                <a16:creationId xmlns:a16="http://schemas.microsoft.com/office/drawing/2014/main" id="{B4C33C49-EA59-9C52-9F83-0D73D48CCC44}"/>
              </a:ext>
            </a:extLst>
          </p:cNvPr>
          <p:cNvSpPr>
            <a:spLocks noGrp="1"/>
          </p:cNvSpPr>
          <p:nvPr>
            <p:ph type="body" idx="1"/>
          </p:nvPr>
        </p:nvSpPr>
        <p:spPr/>
        <p:txBody>
          <a:bodyPr>
            <a:normAutofit fontScale="92500" lnSpcReduction="10000"/>
          </a:bodyPr>
          <a:lstStyle/>
          <a:p>
            <a:r>
              <a:rPr lang="en-US" dirty="0"/>
              <a:t>PCOS is mainly defined by three core features: ovarian cysts, elevated androgen levels, and menstrual cycle irregularity. </a:t>
            </a:r>
          </a:p>
          <a:p>
            <a:r>
              <a:rPr lang="en-US" dirty="0"/>
              <a:t>Symptoms may be present as early as menarche, while in some cases, the syndrome is only identified later due to excessive weight gain or infertility issues. </a:t>
            </a:r>
          </a:p>
          <a:p>
            <a:r>
              <a:rPr lang="en-US" dirty="0"/>
              <a:t>PCOS typically occurs in women of reproductive age, between 15 and 44 years, yet up to 70% of cases remain undiagnosed. </a:t>
            </a:r>
          </a:p>
          <a:p>
            <a:r>
              <a:rPr lang="en-US" dirty="0"/>
              <a:t>Despite its prevalence, no medications and/or diagnosis biomarker have  been specifically approved for PCOS. </a:t>
            </a:r>
          </a:p>
          <a:p>
            <a:r>
              <a:rPr lang="en-US"/>
              <a:t> </a:t>
            </a:r>
            <a:r>
              <a:rPr lang="en-US" dirty="0"/>
              <a:t>T</a:t>
            </a:r>
            <a:r>
              <a:rPr lang="en-US"/>
              <a:t>reatments</a:t>
            </a:r>
            <a:r>
              <a:rPr lang="en-US" dirty="0"/>
              <a:t>, such as metformin, letrozole, clomiphene, and oral contraceptives, are prescribed off-label and mainly address symptoms. </a:t>
            </a:r>
          </a:p>
          <a:p>
            <a:endParaRPr lang="en-US" dirty="0"/>
          </a:p>
          <a:p>
            <a:endParaRPr lang="en-US" dirty="0"/>
          </a:p>
        </p:txBody>
      </p:sp>
    </p:spTree>
    <p:extLst>
      <p:ext uri="{BB962C8B-B14F-4D97-AF65-F5344CB8AC3E}">
        <p14:creationId xmlns:p14="http://schemas.microsoft.com/office/powerpoint/2010/main" val="26939123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A82E-0ED6-1E77-811C-79AEBF39924E}"/>
              </a:ext>
            </a:extLst>
          </p:cNvPr>
          <p:cNvSpPr>
            <a:spLocks noGrp="1"/>
          </p:cNvSpPr>
          <p:nvPr>
            <p:ph type="title"/>
          </p:nvPr>
        </p:nvSpPr>
        <p:spPr/>
        <p:txBody>
          <a:bodyPr/>
          <a:lstStyle/>
          <a:p>
            <a:r>
              <a:rPr lang="en-US" b="1" dirty="0"/>
              <a:t>Background</a:t>
            </a:r>
            <a:endParaRPr lang="en-US" dirty="0"/>
          </a:p>
        </p:txBody>
      </p:sp>
      <p:sp>
        <p:nvSpPr>
          <p:cNvPr id="3" name="Text Placeholder 2">
            <a:extLst>
              <a:ext uri="{FF2B5EF4-FFF2-40B4-BE49-F238E27FC236}">
                <a16:creationId xmlns:a16="http://schemas.microsoft.com/office/drawing/2014/main" id="{02A6FC29-A1EA-70F2-D0B0-10320FF3BB05}"/>
              </a:ext>
            </a:extLst>
          </p:cNvPr>
          <p:cNvSpPr>
            <a:spLocks noGrp="1"/>
          </p:cNvSpPr>
          <p:nvPr>
            <p:ph type="body" idx="1"/>
          </p:nvPr>
        </p:nvSpPr>
        <p:spPr/>
        <p:txBody>
          <a:bodyPr/>
          <a:lstStyle/>
          <a:p>
            <a:pPr algn="just"/>
            <a:endParaRPr lang="en-US" dirty="0"/>
          </a:p>
          <a:p>
            <a:pPr algn="just"/>
            <a:r>
              <a:rPr lang="en-US" dirty="0"/>
              <a:t>With advancing age, the syndrome gradually shifts from primarily a reproductive disorder to one with predominant metabolic complication. Alongside insulin resistance and impaired energy regulation, PCOS significantly increases the risk of type 2 diabetes mellitus and cardiovascular diseases later in life.</a:t>
            </a:r>
          </a:p>
          <a:p>
            <a:pPr algn="just"/>
            <a:r>
              <a:rPr lang="en-US" dirty="0"/>
              <a:t>Therefore, a clear understanding of the epidemiological characteristics of PCOS is important to guide healthcare policies and support clinical research.</a:t>
            </a:r>
          </a:p>
          <a:p>
            <a:endParaRPr lang="en-US" dirty="0"/>
          </a:p>
        </p:txBody>
      </p:sp>
    </p:spTree>
    <p:extLst>
      <p:ext uri="{BB962C8B-B14F-4D97-AF65-F5344CB8AC3E}">
        <p14:creationId xmlns:p14="http://schemas.microsoft.com/office/powerpoint/2010/main" val="32312270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DC9C-439D-EEE8-BF48-3CE451A07E8F}"/>
              </a:ext>
            </a:extLst>
          </p:cNvPr>
          <p:cNvSpPr>
            <a:spLocks noGrp="1"/>
          </p:cNvSpPr>
          <p:nvPr>
            <p:ph type="title"/>
          </p:nvPr>
        </p:nvSpPr>
        <p:spPr/>
        <p:txBody>
          <a:bodyPr/>
          <a:lstStyle/>
          <a:p>
            <a:r>
              <a:rPr lang="en-US" b="1" dirty="0"/>
              <a:t>The etiology of PCOS</a:t>
            </a:r>
            <a:br>
              <a:rPr lang="en-US" dirty="0"/>
            </a:br>
            <a:endParaRPr lang="en-US" dirty="0"/>
          </a:p>
        </p:txBody>
      </p:sp>
      <p:sp>
        <p:nvSpPr>
          <p:cNvPr id="3" name="Text Placeholder 2">
            <a:extLst>
              <a:ext uri="{FF2B5EF4-FFF2-40B4-BE49-F238E27FC236}">
                <a16:creationId xmlns:a16="http://schemas.microsoft.com/office/drawing/2014/main" id="{7112D983-5152-9F96-0DAB-7BF83947DD2C}"/>
              </a:ext>
            </a:extLst>
          </p:cNvPr>
          <p:cNvSpPr>
            <a:spLocks noGrp="1"/>
          </p:cNvSpPr>
          <p:nvPr>
            <p:ph type="body" idx="1"/>
          </p:nvPr>
        </p:nvSpPr>
        <p:spPr/>
        <p:txBody>
          <a:bodyPr>
            <a:normAutofit lnSpcReduction="10000"/>
          </a:bodyPr>
          <a:lstStyle/>
          <a:p>
            <a:pPr algn="just"/>
            <a:r>
              <a:rPr lang="en-US" dirty="0"/>
              <a:t>The etiology of PCOS is multifactorial and not  fully understood involving genetic predispositions and environmental/lifestyle factors.</a:t>
            </a:r>
          </a:p>
          <a:p>
            <a:pPr algn="just"/>
            <a:r>
              <a:rPr lang="en-US" dirty="0"/>
              <a:t>In recent years, chronic low-grade inflammation has been identified as an important feature of PCOS pathophysiology. Circulating pro-inflammatory cytokines, such as interleukin-6 (IL-6) and tumor necrosis factor-alpha (TNF-α), are elevated in women with PCOS and are believed to contribute to insulin resistance and other metabolic abnormalities linked to the syndrome. </a:t>
            </a:r>
          </a:p>
          <a:p>
            <a:pPr algn="just"/>
            <a:r>
              <a:rPr lang="en-US" dirty="0"/>
              <a:t>These cytokines may also interact with the hypothalamic–pituitary–ovarian axis, potentially disrupting ovarian function and promoting hyperandrogenemia and anovulation.</a:t>
            </a:r>
          </a:p>
          <a:p>
            <a:endParaRPr lang="en-US" dirty="0"/>
          </a:p>
        </p:txBody>
      </p:sp>
    </p:spTree>
    <p:extLst>
      <p:ext uri="{BB962C8B-B14F-4D97-AF65-F5344CB8AC3E}">
        <p14:creationId xmlns:p14="http://schemas.microsoft.com/office/powerpoint/2010/main" val="33887651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928C-5F91-9FB5-A42A-BEB6D08D9E53}"/>
              </a:ext>
            </a:extLst>
          </p:cNvPr>
          <p:cNvSpPr>
            <a:spLocks noGrp="1"/>
          </p:cNvSpPr>
          <p:nvPr>
            <p:ph type="title"/>
          </p:nvPr>
        </p:nvSpPr>
        <p:spPr/>
        <p:txBody>
          <a:bodyPr/>
          <a:lstStyle/>
          <a:p>
            <a:r>
              <a:rPr lang="en-US" b="1" dirty="0"/>
              <a:t>The etiology of PCOS</a:t>
            </a:r>
            <a:br>
              <a:rPr lang="en-US" dirty="0"/>
            </a:br>
            <a:endParaRPr lang="en-US" dirty="0"/>
          </a:p>
        </p:txBody>
      </p:sp>
      <p:sp>
        <p:nvSpPr>
          <p:cNvPr id="3" name="Text Placeholder 2">
            <a:extLst>
              <a:ext uri="{FF2B5EF4-FFF2-40B4-BE49-F238E27FC236}">
                <a16:creationId xmlns:a16="http://schemas.microsoft.com/office/drawing/2014/main" id="{533C2CEA-BFA0-C1AE-B51A-A71B48177CF3}"/>
              </a:ext>
            </a:extLst>
          </p:cNvPr>
          <p:cNvSpPr>
            <a:spLocks noGrp="1"/>
          </p:cNvSpPr>
          <p:nvPr>
            <p:ph type="body" idx="1"/>
          </p:nvPr>
        </p:nvSpPr>
        <p:spPr/>
        <p:txBody>
          <a:bodyPr/>
          <a:lstStyle/>
          <a:p>
            <a:pPr algn="just"/>
            <a:r>
              <a:rPr lang="en-US" dirty="0"/>
              <a:t>Another system that may connect the metabolic and reproductive features of PCOS is the renin–angiotensin system (RAS). In addition to its well-known role in regulating blood pressure, the RAS is also present in ovarian tissue and is believed to influence follicular development and steroid hormone production.</a:t>
            </a:r>
          </a:p>
          <a:p>
            <a:pPr algn="just"/>
            <a:r>
              <a:rPr lang="en-US" dirty="0"/>
              <a:t>Angiotensin II (Ang II), is the main active peptide of the RAS, can increase oxidative stress and inflammation through the angiotensin type-1 </a:t>
            </a:r>
            <a:r>
              <a:rPr lang="en-US"/>
              <a:t>receptor activity. </a:t>
            </a:r>
            <a:r>
              <a:rPr lang="en-US" dirty="0"/>
              <a:t>Some studies have found higher Ang II levels in women with PCOS, which are associated with insulin resistance.</a:t>
            </a:r>
          </a:p>
          <a:p>
            <a:endParaRPr lang="en-US" dirty="0"/>
          </a:p>
        </p:txBody>
      </p:sp>
    </p:spTree>
    <p:extLst>
      <p:ext uri="{BB962C8B-B14F-4D97-AF65-F5344CB8AC3E}">
        <p14:creationId xmlns:p14="http://schemas.microsoft.com/office/powerpoint/2010/main" val="10462354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6896-5058-56DE-A0D0-C8C0716B41BD}"/>
              </a:ext>
            </a:extLst>
          </p:cNvPr>
          <p:cNvSpPr>
            <a:spLocks noGrp="1"/>
          </p:cNvSpPr>
          <p:nvPr>
            <p:ph type="title"/>
          </p:nvPr>
        </p:nvSpPr>
        <p:spPr/>
        <p:txBody>
          <a:bodyPr/>
          <a:lstStyle/>
          <a:p>
            <a:r>
              <a:rPr lang="en-US" b="1" dirty="0"/>
              <a:t>The etiology of PCOS</a:t>
            </a:r>
            <a:br>
              <a:rPr lang="en-US" dirty="0"/>
            </a:br>
            <a:endParaRPr lang="en-US" dirty="0"/>
          </a:p>
        </p:txBody>
      </p:sp>
      <p:sp>
        <p:nvSpPr>
          <p:cNvPr id="3" name="Text Placeholder 2">
            <a:extLst>
              <a:ext uri="{FF2B5EF4-FFF2-40B4-BE49-F238E27FC236}">
                <a16:creationId xmlns:a16="http://schemas.microsoft.com/office/drawing/2014/main" id="{FC0C568C-52D1-392B-7D1E-DE7BF008923C}"/>
              </a:ext>
            </a:extLst>
          </p:cNvPr>
          <p:cNvSpPr>
            <a:spLocks noGrp="1"/>
          </p:cNvSpPr>
          <p:nvPr>
            <p:ph type="body" idx="1"/>
          </p:nvPr>
        </p:nvSpPr>
        <p:spPr/>
        <p:txBody>
          <a:bodyPr/>
          <a:lstStyle/>
          <a:p>
            <a:pPr algn="just"/>
            <a:r>
              <a:rPr lang="en-US" dirty="0"/>
              <a:t>Angiotensin-(1–7) (Ang (1–7)), formed from Ang II by angiotensin-converting enzyme 2 (ACE2), acts in the opposite way by providing anti-inflammatory, vasodilatory, and insulin-sensitizing effects.</a:t>
            </a:r>
          </a:p>
          <a:p>
            <a:pPr marL="0" indent="0" algn="just">
              <a:buNone/>
            </a:pPr>
            <a:endParaRPr lang="en-US" dirty="0"/>
          </a:p>
          <a:p>
            <a:pPr algn="just"/>
            <a:r>
              <a:rPr lang="en-US" dirty="0"/>
              <a:t>Therefore, an imbalance between the harmful effects of Ang II and the protective effects of Ang (1–7) may play a role in the chronic inflammation and metabolic disturbances seen in PCOS</a:t>
            </a:r>
          </a:p>
          <a:p>
            <a:endParaRPr lang="en-US" dirty="0"/>
          </a:p>
        </p:txBody>
      </p:sp>
    </p:spTree>
    <p:extLst>
      <p:ext uri="{BB962C8B-B14F-4D97-AF65-F5344CB8AC3E}">
        <p14:creationId xmlns:p14="http://schemas.microsoft.com/office/powerpoint/2010/main" val="27037848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56E5-789E-6A3B-08D9-A00E0A736DF8}"/>
              </a:ext>
            </a:extLst>
          </p:cNvPr>
          <p:cNvSpPr>
            <a:spLocks noGrp="1"/>
          </p:cNvSpPr>
          <p:nvPr>
            <p:ph type="title"/>
          </p:nvPr>
        </p:nvSpPr>
        <p:spPr/>
        <p:txBody>
          <a:bodyPr/>
          <a:lstStyle/>
          <a:p>
            <a:r>
              <a:rPr lang="en-US" b="1" dirty="0"/>
              <a:t>Methods</a:t>
            </a:r>
            <a:br>
              <a:rPr lang="en-US" dirty="0"/>
            </a:br>
            <a:endParaRPr lang="en-US" dirty="0"/>
          </a:p>
        </p:txBody>
      </p:sp>
      <p:sp>
        <p:nvSpPr>
          <p:cNvPr id="3" name="Text Placeholder 2">
            <a:extLst>
              <a:ext uri="{FF2B5EF4-FFF2-40B4-BE49-F238E27FC236}">
                <a16:creationId xmlns:a16="http://schemas.microsoft.com/office/drawing/2014/main" id="{11E30533-1417-1768-EAB5-27D136933626}"/>
              </a:ext>
            </a:extLst>
          </p:cNvPr>
          <p:cNvSpPr>
            <a:spLocks noGrp="1"/>
          </p:cNvSpPr>
          <p:nvPr>
            <p:ph type="body" idx="1"/>
          </p:nvPr>
        </p:nvSpPr>
        <p:spPr/>
        <p:txBody>
          <a:bodyPr/>
          <a:lstStyle/>
          <a:p>
            <a:r>
              <a:rPr lang="en-US" dirty="0"/>
              <a:t>This case–control study was conducted between December 2024 and March 2025 at Fallujah Teaching Hospital for Women and Children.</a:t>
            </a:r>
          </a:p>
          <a:p>
            <a:r>
              <a:rPr lang="en-US" dirty="0"/>
              <a:t> Ninety reproductive-aged women (18–40 years) were enrolled, including 45 newly diagnosed PCOS patients based on the Rotterdam criteria and 45 healthy controls. </a:t>
            </a:r>
          </a:p>
          <a:p>
            <a:r>
              <a:rPr lang="en-US" dirty="0"/>
              <a:t>Anthropometric, metabolic, and reproductive parameters were evaluated. Serum levels of Renin, Ang II, Ang (1–7), IL-6, and TNF-α were measured.</a:t>
            </a:r>
          </a:p>
          <a:p>
            <a:endParaRPr lang="en-US" dirty="0"/>
          </a:p>
        </p:txBody>
      </p:sp>
    </p:spTree>
    <p:extLst>
      <p:ext uri="{BB962C8B-B14F-4D97-AF65-F5344CB8AC3E}">
        <p14:creationId xmlns:p14="http://schemas.microsoft.com/office/powerpoint/2010/main" val="14523317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D6FF-0181-E681-047C-19BA70C412D6}"/>
              </a:ext>
            </a:extLst>
          </p:cNvPr>
          <p:cNvSpPr>
            <a:spLocks noGrp="1"/>
          </p:cNvSpPr>
          <p:nvPr>
            <p:ph type="title"/>
          </p:nvPr>
        </p:nvSpPr>
        <p:spPr/>
        <p:txBody>
          <a:bodyPr/>
          <a:lstStyle/>
          <a:p>
            <a:r>
              <a:rPr lang="en-US" b="1" dirty="0"/>
              <a:t>Methods</a:t>
            </a:r>
            <a:endParaRPr lang="en-US" dirty="0"/>
          </a:p>
        </p:txBody>
      </p:sp>
      <p:sp>
        <p:nvSpPr>
          <p:cNvPr id="3" name="Text Placeholder 2">
            <a:extLst>
              <a:ext uri="{FF2B5EF4-FFF2-40B4-BE49-F238E27FC236}">
                <a16:creationId xmlns:a16="http://schemas.microsoft.com/office/drawing/2014/main" id="{ED890599-782D-5DB9-2476-C7A421F5C72E}"/>
              </a:ext>
            </a:extLst>
          </p:cNvPr>
          <p:cNvSpPr>
            <a:spLocks noGrp="1"/>
          </p:cNvSpPr>
          <p:nvPr>
            <p:ph type="body" idx="1"/>
          </p:nvPr>
        </p:nvSpPr>
        <p:spPr/>
        <p:txBody>
          <a:bodyPr/>
          <a:lstStyle/>
          <a:p>
            <a:pPr algn="just"/>
            <a:r>
              <a:rPr lang="en-US" dirty="0"/>
              <a:t>PCOS was diagnosed according to the Rotterdam 2003 criteria , requiring at least two of the following: oligo/anovulation, clinical and/or biochemical hyperandrogenism, or polycystic ovarian morphology on ultrasound. </a:t>
            </a:r>
          </a:p>
          <a:p>
            <a:pPr algn="just"/>
            <a:r>
              <a:rPr lang="en-US" dirty="0"/>
              <a:t>Controls had regular menstrual cycles, no clinical hyperandrogenism, and normal ovarian morphology.</a:t>
            </a:r>
          </a:p>
          <a:p>
            <a:endParaRPr lang="en-US" dirty="0"/>
          </a:p>
        </p:txBody>
      </p:sp>
    </p:spTree>
    <p:extLst>
      <p:ext uri="{BB962C8B-B14F-4D97-AF65-F5344CB8AC3E}">
        <p14:creationId xmlns:p14="http://schemas.microsoft.com/office/powerpoint/2010/main" val="303498845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TotalTime>
  <Words>1130</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Background </vt:lpstr>
      <vt:lpstr>Background</vt:lpstr>
      <vt:lpstr>Background</vt:lpstr>
      <vt:lpstr>The etiology of PCOS </vt:lpstr>
      <vt:lpstr>The etiology of PCOS </vt:lpstr>
      <vt:lpstr>The etiology of PCOS </vt:lpstr>
      <vt:lpstr>Methods </vt:lpstr>
      <vt:lpstr>Methods</vt:lpstr>
      <vt:lpstr>Methods</vt:lpstr>
      <vt:lpstr>Statistical analysis </vt:lpstr>
      <vt:lpstr>Findings of The Present Study</vt:lpstr>
      <vt:lpstr>Findings of The Present Study</vt:lpstr>
      <vt:lpstr>Findings of The Present Study</vt:lpstr>
      <vt:lpstr>Conclusion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hp</cp:lastModifiedBy>
  <cp:revision>20</cp:revision>
  <dcterms:modified xsi:type="dcterms:W3CDTF">2026-03-05T12:21:24Z</dcterms:modified>
</cp:coreProperties>
</file>