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0631-72ED-8766-931C-510FC85EE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E64A2-F0BD-DA2F-CC64-BA478C95B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0AA99-8FF6-172B-7BDB-8F393A1A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54F3-CAF6-44EC-A59D-60A2B36731F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C5DC7-FCE8-20BC-E78E-FC16B53F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5E89F-8BEA-ECDF-8045-55371D1B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06B-8DF7-49B7-AED7-D567A270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5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2E2A-5258-081D-7E20-0E9422D7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68A6C-420C-8F6B-1F46-C61B5BB70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30BA2-E55D-9015-BBCD-F63E13B8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54F3-CAF6-44EC-A59D-60A2B36731F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AE1D4-D06D-6AC3-207F-A812EC79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9A0CC-8FEF-BAC8-84D5-9F980BFD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06B-8DF7-49B7-AED7-D567A270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0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D7E83-1B65-2292-7E27-692DCE0DD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35E4-6683-75EA-C51B-A7C380A4F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92D6F-7B31-CCD9-1014-A9DE1B90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54F3-CAF6-44EC-A59D-60A2B36731F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15C65-76BA-7010-6630-B7BD4F28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80F95-8276-D996-56D0-2526FB20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06B-8DF7-49B7-AED7-D567A270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7CC8-66B4-24B3-EAA8-04B40A2D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44C0-70BB-237E-3140-30B1A6FCC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787FD-CD0C-A956-B74E-8830F91A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54F3-CAF6-44EC-A59D-60A2B36731F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DA60F-ECC0-1B26-FEED-011056FC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0C72F-9BF1-62FA-EBDA-370B2512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06B-8DF7-49B7-AED7-D567A270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3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292E-68B0-DCF7-AC8D-0B9FD3CE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07678-4FD8-FBD7-02BB-E8B0FA91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CEF2E-54FB-2E04-A509-46A501C1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54F3-CAF6-44EC-A59D-60A2B36731F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379FE-A4DB-8012-B3C9-65F5949F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35CB4-14A9-D304-E810-177829EA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06B-8DF7-49B7-AED7-D567A270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2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E471B-5643-F504-ACC0-A1E7474D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54425-2250-0002-F786-CA702EE19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7C267-AEAE-BA3C-6777-47F460EB4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B4207-B598-5029-103F-70D650F8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54F3-CAF6-44EC-A59D-60A2B36731F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A5F52-2F2D-C622-A84F-8C2C1280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D8250-BB55-6D7D-1D12-ACFADADD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06B-8DF7-49B7-AED7-D567A270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CAEC-3957-A7AF-D7AB-7353C979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70FCD-40F3-1A73-84EB-821A12FA0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CE71C-F08D-E377-3F10-AF763E623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A46B62-9503-8775-F1B3-B4660BAF1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902F0-2D43-46F7-5F48-60491DADB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40081-0C98-E216-FCA3-CC1FD261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54F3-CAF6-44EC-A59D-60A2B36731F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D9157-9E58-6827-54AD-4B8BD23E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EB880-3497-FE55-3B2B-4A6C4903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06B-8DF7-49B7-AED7-D567A270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4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073D7-7260-6E31-3DA4-026C86A5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091C-71C0-D54F-B902-9450C752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54F3-CAF6-44EC-A59D-60A2B36731F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EDF94-F8FC-20CA-16B6-3E28DD77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7EA9E-9319-E682-2329-7E158CBC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06B-8DF7-49B7-AED7-D567A270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79C17-B035-7F2B-BED5-71C932DBB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54F3-CAF6-44EC-A59D-60A2B36731F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CCC93-210A-E5CA-9B4A-48798DEA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849CA-4B74-B83C-329E-B2B2AE9C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06B-8DF7-49B7-AED7-D567A270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A282-A3B8-4675-AA4F-F025F2CB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79D50-46E7-0207-9E88-FD5BFCC88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21C83-F7B4-8797-ADD8-14988C50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64037-632D-CD44-4A48-0240E1601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54F3-CAF6-44EC-A59D-60A2B36731F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A618A-46BE-223E-4A79-B9770787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A87C9-2A6D-8681-BB16-97985D38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06B-8DF7-49B7-AED7-D567A270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542B-28E4-1CB1-0FAA-3741A728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78623-34E8-0604-1D22-C97D1B15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D3511-F4DD-7B94-8319-3CA3FEA9B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2EFC1-03B7-9317-D25D-85D9DCB05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54F3-CAF6-44EC-A59D-60A2B36731F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ACC15-9942-9941-258A-0BAD898C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A33A3-90F5-0A3B-24DD-F8AA1C26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06B-8DF7-49B7-AED7-D567A270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9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08DFD1-33D2-43C2-08B0-75CE5FCB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07361-29F9-E00E-3588-570E371F5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696B4-A40B-2B97-50A9-028D48441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54F3-CAF6-44EC-A59D-60A2B36731F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C0F2A-C0F8-1E39-A906-07C9C7272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12E-15F1-BB92-E10D-511D4151E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406B-8DF7-49B7-AED7-D567A270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8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5" Type="http://schemas.microsoft.com/office/2007/relationships/hdphoto" Target="../media/hdphoto7.wdp" /><Relationship Id="rId4" Type="http://schemas.openxmlformats.org/officeDocument/2006/relationships/image" Target="../media/image18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5E02-8403-AD7C-314A-04528792E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69" y="2092326"/>
            <a:ext cx="7587344" cy="266586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Pharmacist-Led Patient Education for GLP-1 Agonists: Optimizing Obesity Management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82383-1821-340D-EACA-6C3208B46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120" y="4765674"/>
            <a:ext cx="6101443" cy="1655762"/>
          </a:xfrm>
        </p:spPr>
        <p:txBody>
          <a:bodyPr>
            <a:norm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Abdullah Saad Turki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 Candidate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Pharmacy Department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DF5BD6-F423-82CC-B23C-0BE49BB9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54" r="5031"/>
          <a:stretch>
            <a:fillRect/>
          </a:stretch>
        </p:blipFill>
        <p:spPr>
          <a:xfrm>
            <a:off x="7870370" y="0"/>
            <a:ext cx="432162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E8EE73-E189-7E1F-EA81-A8049C4F3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0" y="347345"/>
            <a:ext cx="1554480" cy="159131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DAA40-0FCF-BF5E-356C-3BA7406B6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0" y="108902"/>
            <a:ext cx="1981835" cy="2068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87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3E83-FB1B-EEBA-54CC-508B5060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Tirzepatide (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Zepbound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®) &amp; New Frontiers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B4CF-90BE-2DEC-8D99-F0C577E10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33457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Tirzepatide: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multi-target analog showing mean weight loss of -15.3% at 12 months, outperforming semaglutide's -8.3%.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CagriSema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Combination of semaglutide and the amylin analogue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cagrilintide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REDEFINE 1 trial showed a massive -20.4% weight loss at 68-week mark.</a:t>
            </a:r>
          </a:p>
        </p:txBody>
      </p:sp>
      <p:pic>
        <p:nvPicPr>
          <p:cNvPr id="8194" name="Picture 2" descr="Zepbound® Tirzepatide Weight Loss Program | Mobile IV Medic">
            <a:extLst>
              <a:ext uri="{FF2B5EF4-FFF2-40B4-BE49-F238E27FC236}">
                <a16:creationId xmlns:a16="http://schemas.microsoft.com/office/drawing/2014/main" id="{0051B601-E2A3-F3D4-45AC-740980B8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0" y="102790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5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95AA-72FB-FD90-57E1-FC016274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Gastrointestinal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AD60E-606B-E3D2-6B93-4334B0E4E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 Profile: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Nausea, vomiting, diarrhea, and constipation are the most prevalent symptoms.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Agent-Specific Risks: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Tirzepatide: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Highest risk for nausea and diarrhea.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Semaglutide: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Significantly associated with constipation.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Liraglutide: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 GI effects but high impact on appetite suppression.</a:t>
            </a:r>
          </a:p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Mitigation: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GI side effects peak during dose escalation and can be managed through gradual titration.</a:t>
            </a:r>
          </a:p>
        </p:txBody>
      </p:sp>
    </p:spTree>
    <p:extLst>
      <p:ext uri="{BB962C8B-B14F-4D97-AF65-F5344CB8AC3E}">
        <p14:creationId xmlns:p14="http://schemas.microsoft.com/office/powerpoint/2010/main" val="147615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7D4D-59BE-4D5F-F8D1-14D4A6F4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DD051-9A75-32FF-A379-F0C6D049C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68142" cy="43513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Box Warning: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risk for thyroid C-cell tumors.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Pancreatic Health: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risks of acute pancreatitis and pancreatic cancer.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Risks: Gallbladder disease and elevated heart rate.</a:t>
            </a:r>
          </a:p>
        </p:txBody>
      </p:sp>
      <p:pic>
        <p:nvPicPr>
          <p:cNvPr id="9218" name="Picture 2" descr="Black Box Warning List of Medications | FADIC">
            <a:extLst>
              <a:ext uri="{FF2B5EF4-FFF2-40B4-BE49-F238E27FC236}">
                <a16:creationId xmlns:a16="http://schemas.microsoft.com/office/drawing/2014/main" id="{E66BB029-1223-80B0-E760-B71178258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6980" r="60625" b="8501"/>
          <a:stretch>
            <a:fillRect/>
          </a:stretch>
        </p:blipFill>
        <p:spPr bwMode="auto">
          <a:xfrm>
            <a:off x="7532914" y="1686039"/>
            <a:ext cx="4310744" cy="4234542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96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48B32E-CAF8-62C4-0AB7-0333749DF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12192000" cy="5532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48680-D2A2-E8E6-F777-69CB3C79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907" y="0"/>
            <a:ext cx="10412185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education about Saxenda®</a:t>
            </a:r>
          </a:p>
        </p:txBody>
      </p:sp>
    </p:spTree>
    <p:extLst>
      <p:ext uri="{BB962C8B-B14F-4D97-AF65-F5344CB8AC3E}">
        <p14:creationId xmlns:p14="http://schemas.microsoft.com/office/powerpoint/2010/main" val="378779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D4D9-2EFC-F4EC-24AE-24F6F1EB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7B123-5D99-526B-8F03-2936EF2D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3914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 hands with soap and water.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the injection site.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the Pen: Check for damage; the solution must be clear, colorless, and free of particles.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Needle Every Time: Use a fresh needle for every injection to prevent contamination and blockage.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45BDB-50DD-B1DC-5EC3-6663D685D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4" b="96341" l="9375" r="96181">
                        <a14:foregroundMark x1="79861" y1="17683" x2="37500" y2="15549"/>
                        <a14:foregroundMark x1="37500" y1="15549" x2="90625" y2="23780"/>
                        <a14:foregroundMark x1="90625" y1="23780" x2="51389" y2="14329"/>
                        <a14:foregroundMark x1="93403" y1="21646" x2="46528" y2="5793"/>
                        <a14:foregroundMark x1="46528" y1="5793" x2="46875" y2="7317"/>
                        <a14:foregroundMark x1="54167" y1="9756" x2="44097" y2="3354"/>
                        <a14:foregroundMark x1="65625" y1="80183" x2="77778" y2="80793"/>
                        <a14:foregroundMark x1="77778" y1="77744" x2="25347" y2="71646"/>
                        <a14:foregroundMark x1="25347" y1="71646" x2="58681" y2="95122"/>
                        <a14:foregroundMark x1="58681" y1="95122" x2="73958" y2="78354"/>
                        <a14:foregroundMark x1="95139" y1="88720" x2="52083" y2="83232"/>
                        <a14:foregroundMark x1="52083" y1="83232" x2="96181" y2="96341"/>
                        <a14:foregroundMark x1="96181" y1="96341" x2="84028" y2="86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448865"/>
            <a:ext cx="2547257" cy="39602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53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6BA4-52DF-81D6-E26D-899B69B7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Priming and Dose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7C11-CA13-0D0F-272B-8A5AC532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9886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Flow: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new pen, ensure the solution flows correctly before the first use.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 the Dose: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 the dose selector until the prescribed amount (e.g., 0.6 mg, 1.2 mg) appears in the dose counter window.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the pen so you can clearly see the dose counter during the process.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1947D-FCD3-10C6-9B56-BA74E830F9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5" b="95000" l="9921" r="90675">
                        <a14:foregroundMark x1="72787" y1="71905" x2="68849" y2="94474"/>
                        <a14:foregroundMark x1="74405" y1="62632" x2="73926" y2="65381"/>
                        <a14:foregroundMark x1="69030" y1="66168" x2="69048" y2="63421"/>
                        <a14:foregroundMark x1="68849" y1="94474" x2="69006" y2="69923"/>
                        <a14:foregroundMark x1="69048" y1="63421" x2="67262" y2="64211"/>
                        <a14:foregroundMark x1="90079" y1="21316" x2="91071" y2="15526"/>
                        <a14:foregroundMark x1="81151" y1="13421" x2="80159" y2="11053"/>
                        <a14:foregroundMark x1="81746" y1="8947" x2="70238" y2="9474"/>
                        <a14:foregroundMark x1="32937" y1="7368" x2="35516" y2="11053"/>
                        <a14:foregroundMark x1="47222" y1="95000" x2="16071" y2="95000"/>
                        <a14:backgroundMark x1="74405" y1="67895" x2="75198" y2="70789"/>
                        <a14:backgroundMark x1="73611" y1="70263" x2="74008" y2="67105"/>
                        <a14:backgroundMark x1="74008" y1="67105" x2="73611" y2="70789"/>
                        <a14:backgroundMark x1="73611" y1="65526" x2="74405" y2="68421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>
            <a:fillRect/>
          </a:stretch>
        </p:blipFill>
        <p:spPr bwMode="auto">
          <a:xfrm>
            <a:off x="7957457" y="1349158"/>
            <a:ext cx="4528457" cy="4159684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312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74A4-03C1-C053-DC1F-85EA60EB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 Where to Inject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3272A-1186-973A-4C4F-1AA323F2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17971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Approved Zones: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of the upper arm, abdomen, front of the thighs, or buttocks.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Condition: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inject into healthy skin—avoid areas with wounds, scars, or lumps under the skin.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a different injection site each time to maintain skin health.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22E86-C6D1-A7D3-2F07-2B6F2095F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35" y="2146226"/>
            <a:ext cx="3848321" cy="25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0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20F7-E3E7-D9FF-66D4-E5B6AF07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The Injection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9F4FB-B9B3-A94C-D8E9-93A2A296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7371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the needle straight into the skin at a 90-degree angle.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Click: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and hold the dose button until the dose counter returns to "0“ and wait 6 second before withdrawing.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Withdrawal: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Pull the needle out at the same 90-degree angle used for entry.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1AC41-C4AD-D0C3-2B6F-927439B65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91" b="94862" l="1928" r="98795">
                        <a14:foregroundMark x1="9639" y1="26482" x2="8434" y2="21739"/>
                        <a14:foregroundMark x1="6506" y1="28854" x2="5301" y2="25692"/>
                        <a14:foregroundMark x1="54699" y1="77470" x2="51084" y2="79447"/>
                        <a14:foregroundMark x1="69157" y1="54150" x2="99277" y2="15810"/>
                        <a14:foregroundMark x1="99277" y1="15810" x2="87470" y2="43478"/>
                        <a14:foregroundMark x1="91084" y1="63241" x2="88434" y2="61265"/>
                        <a14:foregroundMark x1="95181" y1="76285" x2="95904" y2="77075"/>
                        <a14:foregroundMark x1="95904" y1="77075" x2="93494" y2="74308"/>
                        <a14:foregroundMark x1="93494" y1="74308" x2="92048" y2="67194"/>
                        <a14:foregroundMark x1="92048" y1="67194" x2="89880" y2="84980"/>
                        <a14:foregroundMark x1="95181" y1="64427" x2="71566" y2="94862"/>
                        <a14:foregroundMark x1="71566" y1="94862" x2="94699" y2="63636"/>
                        <a14:foregroundMark x1="81687" y1="22530" x2="91084" y2="12648"/>
                        <a14:foregroundMark x1="93976" y1="86166" x2="93494" y2="87352"/>
                        <a14:foregroundMark x1="1928" y1="24506" x2="1928" y2="22530"/>
                        <a14:foregroundMark x1="90843" y1="86166" x2="90843" y2="90909"/>
                        <a14:foregroundMark x1="92289" y1="88142" x2="95181" y2="9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464" y="1557188"/>
            <a:ext cx="3073536" cy="1866823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FD18C-7479-CB12-CDFC-3456374E00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55" b="94309" l="9324" r="89977">
                        <a14:foregroundMark x1="41725" y1="77236" x2="41026" y2="74255"/>
                        <a14:foregroundMark x1="37063" y1="79404" x2="38928" y2="94309"/>
                        <a14:foregroundMark x1="45015" y1="11256" x2="40990" y2="12760"/>
                        <a14:foregroundMark x1="48103" y1="11374" x2="38462" y2="45257"/>
                        <a14:foregroundMark x1="38462" y1="45257" x2="48019" y2="18157"/>
                        <a14:foregroundMark x1="49883" y1="11111" x2="49417" y2="11924"/>
                        <a14:foregroundMark x1="42738" y1="10672" x2="41521" y2="10444"/>
                        <a14:foregroundMark x1="49417" y1="11924" x2="47935" y2="11646"/>
                        <a14:backgroundMark x1="46154" y1="5149" x2="51282" y2="6233"/>
                        <a14:backgroundMark x1="48019" y1="4336" x2="42890" y2="542"/>
                        <a14:backgroundMark x1="34266" y1="10027" x2="34499" y2="10569"/>
                        <a14:backgroundMark x1="35897" y1="8130" x2="34965" y2="12195"/>
                        <a14:backgroundMark x1="54545" y1="31707" x2="52681" y2="28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02"/>
          <a:stretch>
            <a:fillRect/>
          </a:stretch>
        </p:blipFill>
        <p:spPr bwMode="auto">
          <a:xfrm>
            <a:off x="9624469" y="3251694"/>
            <a:ext cx="3073536" cy="2728759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043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DB8B-5006-AA55-A983-FE2ED8EF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Step5: Post-Injection &amp; Disposal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E42A-9AA4-133E-0088-E7D3BB35D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4857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Carefully remove the needle from the pen after use.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 Disposal: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throw needles in regular household trash.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use a designated puncture-proof sharps container</a:t>
            </a:r>
          </a:p>
        </p:txBody>
      </p:sp>
      <p:pic>
        <p:nvPicPr>
          <p:cNvPr id="1026" name="Picture 2" descr="Safe Needle Disposal for healthcare facilities and home use">
            <a:extLst>
              <a:ext uri="{FF2B5EF4-FFF2-40B4-BE49-F238E27FC236}">
                <a16:creationId xmlns:a16="http://schemas.microsoft.com/office/drawing/2014/main" id="{57E11F2D-7C2D-7044-4577-1A41F8935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27" y="1768928"/>
            <a:ext cx="3320143" cy="33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09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5C7A-D371-FD05-16BB-FC42A403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&amp;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F2583-E72A-6CA0-83E8-30868FBA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8343" cy="435133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Unused Pens: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stored in the refrigerator.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In-Use Pens: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stay in the fridge or at room temperature (below 30°C).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Protection: Keep the pen cap on after every use to protect the medicine from light.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Timing: Inject once daily at the same time, regardless of meals.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dose is more than 12 hours late,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missed dose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not be taken and the next dose should be taken at the normal time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96430-EB9E-42FD-BD90-9B40480C6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" r="8848" b="7693"/>
          <a:stretch>
            <a:fillRect/>
          </a:stretch>
        </p:blipFill>
        <p:spPr bwMode="auto">
          <a:xfrm>
            <a:off x="8934496" y="2057399"/>
            <a:ext cx="3257504" cy="3744687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965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3B6F-6F6C-A84A-A9AC-8ABF130D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0F7C4-4F1F-3418-FB24-074BDC7ED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1143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Excessive Adiposity: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Defined as fat accumulation stored globally, regionally, or within organs that increases negative health outcomes.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Growing Epidemic: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billion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worldwide lived with obesity in 2022.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Middle East Context: This region has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rates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obesity globally.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Iraq Statistics: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prevalence shows 33.9% of Iraqis are obese and 31.8% are overweight</a:t>
            </a:r>
          </a:p>
        </p:txBody>
      </p:sp>
      <p:pic>
        <p:nvPicPr>
          <p:cNvPr id="1026" name="Picture 2" descr="Obesity: Causes, Symptoms and Treatment - Regency Healthcare Ltd.">
            <a:extLst>
              <a:ext uri="{FF2B5EF4-FFF2-40B4-BE49-F238E27FC236}">
                <a16:creationId xmlns:a16="http://schemas.microsoft.com/office/drawing/2014/main" id="{593D150C-91EE-622C-F28A-0EC77256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43" y="1825626"/>
            <a:ext cx="3842657" cy="394380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06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0EAD-6A76-2E80-9B46-4DC7602C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8A5-F528-27F4-ADAB-F15EB6FC2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609114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Pain: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use and seek help for persistent, severe abdominal pain (potential pancreatitis).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Signs: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urgent care for jaundice (yellowing of skin/eyes) or pain under the right ribs.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Monitor for an increased resting heart rate.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Hydration &amp; Focus: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 plenty of water to avoid dehydration; be cautious while driving if you feel dizzy.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7337A-E044-62C3-424F-C3B977742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2" b="97396" l="9212" r="90788">
                        <a14:foregroundMark x1="53538" y1="12708" x2="51535" y2="11667"/>
                        <a14:foregroundMark x1="48198" y1="8438" x2="47130" y2="7917"/>
                        <a14:foregroundMark x1="48198" y1="5000" x2="38718" y2="4792"/>
                        <a14:foregroundMark x1="90254" y1="76979" x2="90921" y2="66354"/>
                        <a14:foregroundMark x1="11215" y1="75417" x2="11482" y2="70104"/>
                        <a14:foregroundMark x1="37917" y1="87813" x2="59279" y2="94583"/>
                        <a14:foregroundMark x1="59279" y1="94583" x2="34980" y2="87292"/>
                        <a14:foregroundMark x1="63418" y1="96771" x2="35915" y2="96563"/>
                        <a14:foregroundMark x1="35915" y1="96563" x2="61282" y2="97396"/>
                        <a14:foregroundMark x1="61282" y1="97396" x2="59279" y2="94479"/>
                        <a14:foregroundMark x1="9212" y1="74896" x2="9212" y2="7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63" y="1690688"/>
            <a:ext cx="2118360" cy="2038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E5877-F41D-2AC8-73AC-777A5A8DAF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" b="13995"/>
          <a:stretch>
            <a:fillRect/>
          </a:stretch>
        </p:blipFill>
        <p:spPr bwMode="auto">
          <a:xfrm>
            <a:off x="9640298" y="4138160"/>
            <a:ext cx="2054225" cy="2038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600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312F-69BA-9A19-0DDB-AD2F37A1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Iraqi Pharmacists: Current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02C0-FED1-0E39-9A84-29C7E24C7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94914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Proficiency: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Community pharmacists in Iraq show high knowledge of pen storage (4.31/5) and proper pen usage (4.08/5).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Gaps: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Side effect counseling received the lowest priority (3.66/5).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Paradox: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Interestingly, age and pharmacy experience were negatively correlated with GLP-1 knowledge in some Iraqi cohorts.</a:t>
            </a:r>
          </a:p>
        </p:txBody>
      </p:sp>
      <p:pic>
        <p:nvPicPr>
          <p:cNvPr id="2052" name="Picture 4" descr="Book, Study, Learning, Knowledge Icon. Graphic by dhimubs124s · Creative  Fabrica">
            <a:extLst>
              <a:ext uri="{FF2B5EF4-FFF2-40B4-BE49-F238E27FC236}">
                <a16:creationId xmlns:a16="http://schemas.microsoft.com/office/drawing/2014/main" id="{D539CCC5-296E-7C92-55DB-30E211EA3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2" t="10027" r="28576" b="9021"/>
          <a:stretch>
            <a:fillRect/>
          </a:stretch>
        </p:blipFill>
        <p:spPr bwMode="auto">
          <a:xfrm>
            <a:off x="9546772" y="1948543"/>
            <a:ext cx="2253344" cy="27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5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D8DF-40AD-C97F-C4F4-EE0548F7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Iraqi Pharmacists: Current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4B4DF-06AE-DC86-4185-7691D3F5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13914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current work we found that patient education about Saxenda® was insufficient and generally poor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Proactive educators 43%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step 6.8%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injection process 12.1%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Missed dose management 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site rotation 4.5%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Counselling about side effects 4.5%</a:t>
            </a:r>
          </a:p>
        </p:txBody>
      </p:sp>
      <p:pic>
        <p:nvPicPr>
          <p:cNvPr id="3074" name="Picture 2" descr="Download Free Practice Icons in PNG &amp; SVG">
            <a:extLst>
              <a:ext uri="{FF2B5EF4-FFF2-40B4-BE49-F238E27FC236}">
                <a16:creationId xmlns:a16="http://schemas.microsoft.com/office/drawing/2014/main" id="{26A8CE14-3529-AEDD-E0BC-5831414DA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14" y="278209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48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21A6C-0485-4B26-12E5-A27432A4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to education identified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7374E-A93E-B000-9C59-42826ACB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97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9ADF-9F61-AAE6-18C1-942146EE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1123-F91F-30FF-059F-4D7DF1CF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083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Pharmacist is a Safety Net: Beyond dispensing, pharmacists ensure safety and therapeutic success for obesity patients.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Addressing structural and knowledge gaps will transform community pharmacists into recognized weight management providers.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175E6-C43E-50BC-49EC-76E072B6C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71660"/>
            <a:ext cx="10515600" cy="30448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40832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8598-32AC-F55C-EC67-6E3C7D60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478" y="1040039"/>
            <a:ext cx="4425043" cy="5524046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lang="en-US" sz="7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7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22122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BB23-4C18-1F80-87FA-2968314E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BMI &amp;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B7C8-BA07-F035-B95B-BA051CF17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07286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BMI Calculation: Weight (kg) divided by height squared (m²).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Ranges: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Normal: 18.5–24.9 kg/m²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Overweight: 25–29.9 kg/m²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Obese: ≥30 kg/m²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 Classes: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1: 30–34.9 kg/m²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2: 35–39.9 kg/m²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3: ≥40 kg/m²</a:t>
            </a:r>
          </a:p>
          <a:p>
            <a:endParaRPr lang="en-US" dirty="0"/>
          </a:p>
        </p:txBody>
      </p:sp>
      <p:pic>
        <p:nvPicPr>
          <p:cNvPr id="2050" name="Picture 2" descr="56 Doctor Measuring Weight Children Stock Vectors and Vector Art |  Shutterstock">
            <a:extLst>
              <a:ext uri="{FF2B5EF4-FFF2-40B4-BE49-F238E27FC236}">
                <a16:creationId xmlns:a16="http://schemas.microsoft.com/office/drawing/2014/main" id="{045C0EA2-F353-0E20-A7ED-D7E76897A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0" b="95667" l="10000" r="90000">
                        <a14:foregroundMark x1="47833" y1="7500" x2="47167" y2="7833"/>
                        <a14:foregroundMark x1="56333" y1="87333" x2="38000" y2="83000"/>
                        <a14:foregroundMark x1="38000" y1="83000" x2="54333" y2="86667"/>
                        <a14:foregroundMark x1="54333" y1="86667" x2="64667" y2="84667"/>
                        <a14:foregroundMark x1="58833" y1="87667" x2="41667" y2="90167"/>
                        <a14:foregroundMark x1="41667" y1="90167" x2="41167" y2="86667"/>
                        <a14:foregroundMark x1="66833" y1="95167" x2="39167" y2="95500"/>
                        <a14:foregroundMark x1="39167" y1="95500" x2="59000" y2="94167"/>
                        <a14:foregroundMark x1="59000" y1="94167" x2="66167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31" y="1960561"/>
            <a:ext cx="4351339" cy="435133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7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7D8A-ECD8-3E1A-B942-19948AC0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 BMI: Obesity Phenotypes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EF0D9-6610-E711-D705-69CF08FA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Weight Obesity: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 normal BMI but high body fat percentages (≥23.5% for men and ≥29.2% for women).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Metabolically Healthy Obese (MHO):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BMI but lacks insulin resistance or systemic inflammation; however, this is often a temporary state.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Sarcopenic Obesity: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Coexistence of excess fat and deficiency in skeletal muscle mass or function.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Obesity: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with waist circumference &gt; 102 cm and women &gt; 88 cm are at higher risk for diabetes and CVD regardless of BMI.</a:t>
            </a:r>
          </a:p>
        </p:txBody>
      </p:sp>
    </p:spTree>
    <p:extLst>
      <p:ext uri="{BB962C8B-B14F-4D97-AF65-F5344CB8AC3E}">
        <p14:creationId xmlns:p14="http://schemas.microsoft.com/office/powerpoint/2010/main" val="383597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2EA99-EDC3-69B7-E9A0-17F1CA48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Impact &amp;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3B50C-B69E-AD46-A76F-8F82E1780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67057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Pathways: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 increases non-esterified fatty acids and pro-inflammatory cytokines, leading to insulin resistance and beta-cell decline.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Risks: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Significantly elevates risk for Type 2 Diabetes, sleep apnea, osteoarthritis, and CVD.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Changes: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Triggers endothelial dysfunction, small vessel remodeling, and cardiomyocyte toxicity.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Outcomes: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risks of arrhythmias, cardiomyopathy, and congestive heart failure.</a:t>
            </a:r>
          </a:p>
        </p:txBody>
      </p:sp>
      <p:pic>
        <p:nvPicPr>
          <p:cNvPr id="3074" name="Picture 2" descr="Obesity epidemic: causes, signs, symptoms, and complications">
            <a:extLst>
              <a:ext uri="{FF2B5EF4-FFF2-40B4-BE49-F238E27FC236}">
                <a16:creationId xmlns:a16="http://schemas.microsoft.com/office/drawing/2014/main" id="{F2F592F5-BEEA-A9DD-9814-4CBDEE81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71" y="1825625"/>
            <a:ext cx="3178629" cy="43513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9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F62C-552F-EB83-8577-C6FE0BA2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Goals &amp; Tiers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E11EC-E093-776A-6B6F-13166E614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39200" cy="435133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Lifestyle First: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Aiming for a 10% loss of initial body weight through diet, activity, and behavior changes.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 Indications: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BMI 27–29.9 kg/m² with comorbidities.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BMI ≥30 kg/m² as a standard recommendation.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Intensive Therapy: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Bariatric surgery is universally recommended when BMI exceeds 40 kg/m².</a:t>
            </a:r>
          </a:p>
        </p:txBody>
      </p:sp>
      <p:pic>
        <p:nvPicPr>
          <p:cNvPr id="4098" name="Picture 2" descr="Obesity Treatment in Punjab | Best Bariatric Surgeon Punjab">
            <a:extLst>
              <a:ext uri="{FF2B5EF4-FFF2-40B4-BE49-F238E27FC236}">
                <a16:creationId xmlns:a16="http://schemas.microsoft.com/office/drawing/2014/main" id="{BB589071-DF22-3C0D-D277-C1C6E6B19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56" b="89722" l="11354" r="85313">
                        <a14:foregroundMark x1="19375" y1="86528" x2="19167" y2="83056"/>
                        <a14:foregroundMark x1="13854" y1="85278" x2="13229" y2="85833"/>
                        <a14:foregroundMark x1="81354" y1="83333" x2="70833" y2="61944"/>
                        <a14:foregroundMark x1="70833" y1="61944" x2="76250" y2="78194"/>
                        <a14:foregroundMark x1="76250" y1="78194" x2="76458" y2="73472"/>
                        <a14:foregroundMark x1="85104" y1="82222" x2="85313" y2="80556"/>
                        <a14:foregroundMark x1="46250" y1="24444" x2="45000" y2="24722"/>
                        <a14:foregroundMark x1="47917" y1="23333" x2="46250" y2="23333"/>
                        <a14:foregroundMark x1="12188" y1="89028" x2="12812" y2="89306"/>
                        <a14:foregroundMark x1="71146" y1="89861" x2="62083" y2="88472"/>
                        <a14:foregroundMark x1="11354" y1="87083" x2="13229" y2="8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7" t="16508" r="10834" b="7936"/>
          <a:stretch>
            <a:fillRect/>
          </a:stretch>
        </p:blipFill>
        <p:spPr bwMode="auto">
          <a:xfrm>
            <a:off x="7959081" y="2122716"/>
            <a:ext cx="4232919" cy="29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20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0BE1-6827-82E0-BCFF-8CCA5602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GLP-1 Receptor Agonists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49EB9-DB23-7671-E9B0-7FD946C0C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0371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Incretin Effect: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Emulates endogenous hormones to boost insulin secretion and inhibit glucagon.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Loss Mechanisms: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Prolonging gastric emptying and promoting satiety to reduce cravings for calorie-dense foods.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Leadership: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GLP1-RAs are the most effective medical treatments currently available for obesity.</a:t>
            </a:r>
          </a:p>
        </p:txBody>
      </p:sp>
      <p:pic>
        <p:nvPicPr>
          <p:cNvPr id="5124" name="Picture 4" descr="GLP-1 analogs and childhood obesity">
            <a:extLst>
              <a:ext uri="{FF2B5EF4-FFF2-40B4-BE49-F238E27FC236}">
                <a16:creationId xmlns:a16="http://schemas.microsoft.com/office/drawing/2014/main" id="{A13B0A6D-BE03-43A1-5202-8E65AE01C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71" y="1690688"/>
            <a:ext cx="3483429" cy="39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C72E-91D9-EE04-5E8C-8921E02A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Profile: Liraglutide (Saxenda®)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B44C8-AD6C-3592-1106-2161DA6E7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8343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Approval: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FDA-approved for adults in 2014 and adolescents (12+) in 2020.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Dosing: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Daily subcutaneous injection; titrated weekly starting at 0.6 mg up to 3 mg.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Efficacy: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trials, 76% of participants lost &gt; 5% of body weight.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Benefits: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blood pressure and reduces progression from prediabetes to Type 2 Diabetes by 80%.</a:t>
            </a:r>
          </a:p>
        </p:txBody>
      </p:sp>
      <p:pic>
        <p:nvPicPr>
          <p:cNvPr id="6146" name="Picture 2" descr="العلاج غير الجراحي للسمنة عن طريق حقن ساكسيندا">
            <a:extLst>
              <a:ext uri="{FF2B5EF4-FFF2-40B4-BE49-F238E27FC236}">
                <a16:creationId xmlns:a16="http://schemas.microsoft.com/office/drawing/2014/main" id="{7EB61E9A-6934-4E40-9394-E5FB56E4A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00" b="70100" l="4300" r="95800">
                        <a14:foregroundMark x1="70200" y1="57000" x2="55300" y2="44800"/>
                        <a14:foregroundMark x1="55300" y1="44800" x2="41400" y2="40800"/>
                        <a14:foregroundMark x1="41400" y1="40800" x2="29100" y2="49400"/>
                        <a14:foregroundMark x1="29100" y1="49400" x2="42600" y2="65800"/>
                        <a14:foregroundMark x1="42600" y1="65800" x2="49800" y2="62000"/>
                        <a14:foregroundMark x1="49800" y1="62000" x2="64100" y2="65200"/>
                        <a14:foregroundMark x1="64100" y1="65200" x2="71800" y2="62800"/>
                        <a14:foregroundMark x1="71800" y1="62800" x2="68400" y2="56000"/>
                        <a14:foregroundMark x1="68400" y1="56000" x2="67500" y2="55600"/>
                        <a14:foregroundMark x1="92900" y1="62200" x2="78100" y2="59900"/>
                        <a14:foregroundMark x1="78100" y1="59900" x2="89700" y2="65200"/>
                        <a14:foregroundMark x1="89700" y1="65200" x2="92400" y2="62900"/>
                        <a14:foregroundMark x1="79400" y1="49700" x2="77500" y2="43000"/>
                        <a14:foregroundMark x1="77500" y1="43000" x2="67000" y2="35200"/>
                        <a14:foregroundMark x1="67000" y1="35200" x2="48700" y2="35200"/>
                        <a14:foregroundMark x1="48700" y1="35200" x2="62400" y2="45700"/>
                        <a14:foregroundMark x1="62400" y1="45700" x2="86600" y2="52300"/>
                        <a14:foregroundMark x1="86600" y1="52300" x2="74800" y2="41900"/>
                        <a14:foregroundMark x1="72500" y1="36700" x2="42600" y2="31800"/>
                        <a14:foregroundMark x1="42600" y1="31800" x2="14400" y2="33300"/>
                        <a14:foregroundMark x1="14400" y1="33300" x2="21600" y2="37800"/>
                        <a14:foregroundMark x1="21600" y1="37800" x2="41300" y2="37700"/>
                        <a14:foregroundMark x1="41300" y1="37700" x2="46500" y2="33700"/>
                        <a14:foregroundMark x1="28400" y1="53700" x2="23300" y2="43900"/>
                        <a14:foregroundMark x1="23300" y1="43900" x2="14600" y2="37200"/>
                        <a14:foregroundMark x1="14600" y1="37200" x2="7400" y2="41700"/>
                        <a14:foregroundMark x1="7400" y1="41700" x2="21700" y2="53200"/>
                        <a14:foregroundMark x1="21700" y1="53200" x2="29000" y2="47900"/>
                        <a14:foregroundMark x1="29000" y1="47900" x2="28400" y2="45900"/>
                        <a14:foregroundMark x1="23700" y1="36300" x2="4300" y2="28800"/>
                        <a14:foregroundMark x1="4300" y1="28800" x2="12000" y2="36300"/>
                        <a14:foregroundMark x1="12000" y1="36300" x2="18300" y2="33500"/>
                        <a14:foregroundMark x1="29500" y1="64400" x2="13400" y2="61400"/>
                        <a14:foregroundMark x1="13400" y1="61400" x2="4900" y2="63000"/>
                        <a14:foregroundMark x1="4900" y1="63000" x2="14100" y2="69300"/>
                        <a14:foregroundMark x1="14100" y1="69300" x2="23100" y2="65500"/>
                        <a14:foregroundMark x1="23100" y1="65500" x2="27000" y2="61700"/>
                        <a14:foregroundMark x1="95400" y1="64600" x2="95100" y2="59000"/>
                        <a14:foregroundMark x1="19500" y1="68300" x2="66300" y2="66000"/>
                        <a14:foregroundMark x1="85700" y1="67800" x2="92200" y2="67800"/>
                        <a14:foregroundMark x1="92200" y1="67800" x2="77600" y2="67900"/>
                        <a14:foregroundMark x1="77600" y1="67900" x2="56000" y2="68700"/>
                        <a14:foregroundMark x1="56000" y1="68700" x2="34700" y2="68200"/>
                        <a14:foregroundMark x1="34700" y1="68200" x2="25800" y2="70100"/>
                        <a14:foregroundMark x1="25800" y1="70100" x2="34700" y2="68100"/>
                        <a14:foregroundMark x1="34700" y1="68100" x2="49400" y2="68600"/>
                        <a14:foregroundMark x1="34400" y1="68600" x2="45400" y2="68600"/>
                        <a14:foregroundMark x1="30600" y1="68700" x2="34400" y2="68700"/>
                        <a14:foregroundMark x1="77300" y1="68300" x2="86500" y2="67900"/>
                        <a14:foregroundMark x1="86500" y1="67900" x2="95800" y2="65400"/>
                        <a14:foregroundMark x1="95800" y1="65400" x2="94800" y2="64600"/>
                        <a14:foregroundMark x1="91100" y1="58300" x2="91300" y2="5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07" b="30476"/>
          <a:stretch>
            <a:fillRect/>
          </a:stretch>
        </p:blipFill>
        <p:spPr bwMode="auto">
          <a:xfrm rot="16200000">
            <a:off x="7304313" y="2307769"/>
            <a:ext cx="6858000" cy="27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6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1F5F-71A4-0DE8-4529-AF52AF69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 Profile: Semaglutide (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Wegovy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A9C4C-FF60-D03B-9A3D-AFF0DF45A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8743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Dosing: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Weekly subcutaneous injection; titrated every 4 weeks up to 2.4 mg.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Superiority: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STEP 8 trial showed semaglutide achieved -15.8% weight loss compared to -6.4% for liraglutide.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Adherence: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Discontinuation rates were lower for semaglutide (13.5%) compared to liraglutide (27.6%).</a:t>
            </a:r>
          </a:p>
        </p:txBody>
      </p:sp>
      <p:pic>
        <p:nvPicPr>
          <p:cNvPr id="7172" name="Picture 4" descr="Buy Wegovy | Weight Loss Treatment from £89 | Bristol">
            <a:extLst>
              <a:ext uri="{FF2B5EF4-FFF2-40B4-BE49-F238E27FC236}">
                <a16:creationId xmlns:a16="http://schemas.microsoft.com/office/drawing/2014/main" id="{40B8B3EF-AEA7-7B25-E39F-7FFE53B4D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29" y="1132115"/>
            <a:ext cx="5431972" cy="54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20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1351</Words>
  <Application>Microsoft Office PowerPoint</Application>
  <PresentationFormat>Widescreen</PresentationFormat>
  <Paragraphs>112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Pharmacist-Led Patient Education for GLP-1 Agonists: Optimizing Obesity Management </vt:lpstr>
      <vt:lpstr>Defining the Challenge</vt:lpstr>
      <vt:lpstr>BMI &amp; Classification</vt:lpstr>
      <vt:lpstr>Beyond BMI: Obesity Phenotypes</vt:lpstr>
      <vt:lpstr>Clinical Impact &amp; Complications</vt:lpstr>
      <vt:lpstr>Therapeutic Goals &amp; Tiers</vt:lpstr>
      <vt:lpstr>GLP-1 Receptor Agonists</vt:lpstr>
      <vt:lpstr>Detailed Profile: Liraglutide (Saxenda®)</vt:lpstr>
      <vt:lpstr>Detailed Profile: Semaglutide (Wegovy™)</vt:lpstr>
      <vt:lpstr>Tirzepatide (Zepbound®) &amp; New Frontiers</vt:lpstr>
      <vt:lpstr>Common Gastrointestinal Adverse Events</vt:lpstr>
      <vt:lpstr>Serious Safety Considerations</vt:lpstr>
      <vt:lpstr>Patient education about Saxenda®</vt:lpstr>
      <vt:lpstr>Step 1: Preparation</vt:lpstr>
      <vt:lpstr>Step 2: Priming and Dose Selection</vt:lpstr>
      <vt:lpstr>Step 3: Where to Inject</vt:lpstr>
      <vt:lpstr>Step 4: The Injection Process</vt:lpstr>
      <vt:lpstr>Step5: Post-Injection &amp; Disposal</vt:lpstr>
      <vt:lpstr>Storage &amp; Timing</vt:lpstr>
      <vt:lpstr>Safety Red Flags</vt:lpstr>
      <vt:lpstr>The Iraqi Pharmacists: Current Knowledge</vt:lpstr>
      <vt:lpstr>The Iraqi Pharmacists: Current Practice</vt:lpstr>
      <vt:lpstr>Barriers to education identified</vt:lpstr>
      <vt:lpstr>Conclusion</vt:lpstr>
      <vt:lpstr>Thank you 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Pharmacist-Led Patient Education for GLP-1 Agonists: Optimizing Obesity Management </dc:title>
  <dc:creator>Abdullah Alobaidi</dc:creator>
  <cp:lastModifiedBy>admin copharm</cp:lastModifiedBy>
  <cp:revision>36</cp:revision>
  <dcterms:created xsi:type="dcterms:W3CDTF">2026-02-27T07:41:14Z</dcterms:created>
  <dcterms:modified xsi:type="dcterms:W3CDTF">2026-04-05T21:56:46Z</dcterms:modified>
</cp:coreProperties>
</file>