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78" r:id="rId4"/>
    <p:sldId id="260" r:id="rId5"/>
    <p:sldId id="262" r:id="rId6"/>
    <p:sldId id="263" r:id="rId7"/>
    <p:sldId id="265" r:id="rId8"/>
    <p:sldId id="266" r:id="rId9"/>
    <p:sldId id="268" r:id="rId10"/>
    <p:sldId id="271" r:id="rId11"/>
    <p:sldId id="272" r:id="rId12"/>
    <p:sldId id="273" r:id="rId13"/>
    <p:sldId id="274" r:id="rId14"/>
    <p:sldId id="275" r:id="rId15"/>
    <p:sldId id="276" r:id="rId16"/>
    <p:sldId id="27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26" autoAdjust="0"/>
    <p:restoredTop sz="94660"/>
  </p:normalViewPr>
  <p:slideViewPr>
    <p:cSldViewPr snapToGrid="0">
      <p:cViewPr varScale="1">
        <p:scale>
          <a:sx n="74" d="100"/>
          <a:sy n="74" d="100"/>
        </p:scale>
        <p:origin x="2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2476-3F54-4C94-8B25-009703D1292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1677-B961-41C1-A2FD-D3FBF93B0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876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2476-3F54-4C94-8B25-009703D1292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1677-B961-41C1-A2FD-D3FBF93B0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989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2476-3F54-4C94-8B25-009703D1292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1677-B961-41C1-A2FD-D3FBF93B0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458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2476-3F54-4C94-8B25-009703D1292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1677-B961-41C1-A2FD-D3FBF93B0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37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2476-3F54-4C94-8B25-009703D1292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1677-B961-41C1-A2FD-D3FBF93B0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369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2476-3F54-4C94-8B25-009703D1292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1677-B961-41C1-A2FD-D3FBF93B0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725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2476-3F54-4C94-8B25-009703D1292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1677-B961-41C1-A2FD-D3FBF93B0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303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2476-3F54-4C94-8B25-009703D1292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1677-B961-41C1-A2FD-D3FBF93B0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046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2476-3F54-4C94-8B25-009703D1292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1677-B961-41C1-A2FD-D3FBF93B0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420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2476-3F54-4C94-8B25-009703D1292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DF71677-B961-41C1-A2FD-D3FBF93B0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507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2476-3F54-4C94-8B25-009703D1292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1677-B961-41C1-A2FD-D3FBF93B0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648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2476-3F54-4C94-8B25-009703D1292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1677-B961-41C1-A2FD-D3FBF93B0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901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2476-3F54-4C94-8B25-009703D1292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1677-B961-41C1-A2FD-D3FBF93B0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514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2476-3F54-4C94-8B25-009703D1292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1677-B961-41C1-A2FD-D3FBF93B0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435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2476-3F54-4C94-8B25-009703D1292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1677-B961-41C1-A2FD-D3FBF93B0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86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2476-3F54-4C94-8B25-009703D1292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1677-B961-41C1-A2FD-D3FBF93B0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47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92476-3F54-4C94-8B25-009703D1292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71677-B961-41C1-A2FD-D3FBF93B0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49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E692476-3F54-4C94-8B25-009703D1292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DF71677-B961-41C1-A2FD-D3FBF93B0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91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  <p:sldLayoutId id="214748374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dirty="0">
                <a:solidFill>
                  <a:srgbClr val="000000"/>
                </a:solidFill>
                <a:latin typeface="Franklin Gothic Medium" panose="020B0603020102020204" pitchFamily="34" charset="0"/>
              </a:rPr>
              <a:t/>
            </a:r>
            <a:br>
              <a:rPr lang="en-US" sz="4400" dirty="0">
                <a:solidFill>
                  <a:srgbClr val="000000"/>
                </a:solidFill>
                <a:latin typeface="Franklin Gothic Medium" panose="020B0603020102020204" pitchFamily="34" charset="0"/>
              </a:rPr>
            </a:br>
            <a:r>
              <a:rPr lang="en-US" sz="4400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 </a:t>
            </a:r>
            <a:r>
              <a:rPr lang="en-US" sz="5300" b="1" dirty="0">
                <a:solidFill>
                  <a:srgbClr val="00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The role of Aurora-A in human cancers and future therapeutics</a:t>
            </a:r>
            <a:endParaRPr lang="en-US" sz="53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By PhD student </a:t>
            </a:r>
            <a:r>
              <a:rPr lang="en-US" sz="2400" b="1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shaymaa</a:t>
            </a:r>
            <a:r>
              <a:rPr lang="en-US" sz="24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2400" b="1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Jassim</a:t>
            </a:r>
            <a:r>
              <a:rPr lang="en-US" sz="2400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Mohammed</a:t>
            </a:r>
            <a:endParaRPr lang="en-US" sz="24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02242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Dozens of inhibitors of the Aurora kinase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family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currently under development,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which have entered into clinical trials and achieved promising results.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inhibitors can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divided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four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categories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Aurora-A, Aurora-B, and Aurora-C inhibitors, consisting of PHA-79358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danusertib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MK-0457 (VX-680,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tozasertib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MSC19923- 71A, ABT-348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ilorasertib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BI-847325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ii) Aurora-A and Aurora-B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inhibitors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consisting of AT9283, AMG900, and PF-03814735;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(iii) specific Aurora-A inhibitors, consisting of MLN8237, MLN8054, and MK- 5108 (VX-689);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(iv) specific Aurora-B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inhibitors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including AZD-1152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barasertib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BI-83- 1266, and BI-811283. </a:t>
            </a:r>
          </a:p>
        </p:txBody>
      </p:sp>
    </p:spTree>
    <p:extLst>
      <p:ext uri="{BB962C8B-B14F-4D97-AF65-F5344CB8AC3E}">
        <p14:creationId xmlns:p14="http://schemas.microsoft.com/office/powerpoint/2010/main" val="2638486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MLN8237,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is a second generation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Aurora-A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inhibitor, is currently in a phase 3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trial. The main mode of administration is oral and its metabolites are mainly excreted from feces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phase 1 and 2 clinical trial results, most of dose-limiting toxicities (DLTs) and the most common drug-related adverse events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rarely occurred.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Regarding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effectiveness of drug treatment, the overall response rate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lymphoma,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pancreatic cancer, and esophageal cancer has been relatively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optimistic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the median progression-free survival (PFS) and time to progression (TTP) improved.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275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researchers studied the effect of food on the effect of MLN8237 and found no difference in the distribution of MLN8237 after high-fat meals and in fasting states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advanced breast cancer and recurrent ovarian cancer, the combination of MLN8237 with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paclitaxel showed better therapeutic effect than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paclitaxel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monotherapy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studies found that patients should avoid the simultaneous use of MLN8237 with gastric acid-reducing agents, potent CYP3A inhibitors, and strong metabolic enzyme inducers 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538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MLN8054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first generation Aurora-A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inhib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tor. It is currently in a phase 1 clinical trial and the main mode of administration is oral. The DLTs of MLN8054 are somnolence and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transaminitis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MK-5108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currently in a phase 1 clinical trial and its treatment was associated with DLTs such as febrile neutropenia and infection and AEs including blood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lymphatic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disorders and gastrointestinal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disorders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275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trial results of first-generation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inhibitors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second-generation inhibitors show that DLTs and AEs are continuously decreasing, which shows promise for the clinical use of Aurora-A inhibitors.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studies have found that the functional single nucleotide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polymorphism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(SNP) of Aurora-A is related to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prognosis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patients with solid tumors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sensitivity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inhibitors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7440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Since the discovery of the Aurora kinase family in 1993, research on the Aurora kinase family has continued to increase and its clinical trans formation is entering the final stage.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second-generation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Aurora-A inhibitor MLN8237 has entered phase III clinical trials, which are mainly focused on hematologic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malignancies, Thus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Aurora-A inhibitors have a wide range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applications, not only as a therapeutic drug to kill tumor cells but also as an adjuvant drug in combination with other chemotherapy drugs or radiotherapy to improve the efficacy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existing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treatments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935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listening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521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0896" y="2441619"/>
            <a:ext cx="10018714" cy="5105400"/>
          </a:xfrm>
        </p:spPr>
        <p:txBody>
          <a:bodyPr>
            <a:normAutofit/>
          </a:bodyPr>
          <a:lstStyle/>
          <a:p>
            <a:endParaRPr lang="en-US" sz="3600" dirty="0">
              <a:solidFill>
                <a:srgbClr val="000000"/>
              </a:solidFill>
              <a:latin typeface="Franklin Gothic Book" panose="020B0503020102020204" pitchFamily="34" charset="0"/>
            </a:endParaRPr>
          </a:p>
          <a:p>
            <a:r>
              <a:rPr lang="en-US" sz="3600" dirty="0">
                <a:solidFill>
                  <a:srgbClr val="000000"/>
                </a:solidFill>
                <a:latin typeface="Franklin Gothic Book" panose="020B0503020102020204" pitchFamily="34" charset="0"/>
              </a:rPr>
              <a:t> </a:t>
            </a: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Aurora kinase family is a class of serine/threonine protein kinases that was first discovered by Chan et al. in 1993 </a:t>
            </a:r>
            <a:endParaRPr lang="en-US" sz="2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Aurora gene family in humans includes Aurora-A, Aurora-B, and Aurora-C . Aurora-A has been the subject of intense investigation because of its powerful regulatory roles on a variety of signaling pathways.</a:t>
            </a:r>
          </a:p>
          <a:p>
            <a:pPr algn="just"/>
            <a:endParaRPr lang="en-US" sz="2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259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>
              <a:buClr>
                <a:srgbClr val="30ACEC">
                  <a:lumMod val="75000"/>
                </a:srgbClr>
              </a:buClr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Aurora-A is a mitotic serine/threonine-protein kinase and an oncogene. In normal cells, Aurora-A appears from G2 phase and localizes at the centrosome, where it participates in centrosome replication, isolation and maturation</a:t>
            </a:r>
            <a:r>
              <a:rPr lang="en-US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buClr>
                <a:srgbClr val="30ACEC">
                  <a:lumMod val="75000"/>
                </a:srgbClr>
              </a:buClr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human Aurora-A gene is located on chromosome 20q13.</a:t>
            </a:r>
          </a:p>
          <a:p>
            <a:pPr lvl="0" algn="just">
              <a:buClr>
                <a:srgbClr val="30ACEC">
                  <a:lumMod val="75000"/>
                </a:srgbClr>
              </a:buClr>
            </a:pPr>
            <a:r>
              <a:rPr lang="en-US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Aurora-A is used not only as a target for cancer treatment but also has such uses as a molecular marker for cancer diagnosis and prognosis, and for influencing cell proliferation, migration and metastasis</a:t>
            </a:r>
          </a:p>
          <a:p>
            <a:pPr lvl="0" algn="just">
              <a:buClr>
                <a:srgbClr val="30ACEC">
                  <a:lumMod val="75000"/>
                </a:srgbClr>
              </a:buClr>
            </a:pPr>
            <a:endParaRPr lang="en-US" sz="2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422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Biological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expression of Aurora-A is dependent on the cell cycle. Aurora-A is expressed at low levels in the G1 and S phases and peaks at the G2 and M phases. Aurora-A is then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degraded after the cell division phase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Aurora-A localizes on the centrosome in G2 and M phases, a process that is regulated by the Golgi apparatus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Golgi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apparatus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raises Aurora-A to target centrosomes in G2 phase, which is crucial to promoting the maturity of centrosomes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Aurora-A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mainly responsible for the maturation and separation of centrosomes, assembly of bipolar spindles, and regulation of mitotic processes</a:t>
            </a:r>
          </a:p>
        </p:txBody>
      </p:sp>
    </p:spTree>
    <p:extLst>
      <p:ext uri="{BB962C8B-B14F-4D97-AF65-F5344CB8AC3E}">
        <p14:creationId xmlns:p14="http://schemas.microsoft.com/office/powerpoint/2010/main" val="4283138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Regulatory mechanisms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tumors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Aurora-A exhibits a dual role in tumor cells.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Aurora-A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regulates molecules and substrates during mitosis, and it influences molecules and signals involved in tumor biological processes, such as proliferation, migration, invasion,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metastasis.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Aurora-A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regulates multiple molecules and signaling pathways, such as p53/p73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BRCA,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signaling pathway,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NF-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signaling pathway, the Hippo signaling pathway,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catenin pathway, </a:t>
            </a:r>
          </a:p>
        </p:txBody>
      </p:sp>
    </p:spTree>
    <p:extLst>
      <p:ext uri="{BB962C8B-B14F-4D97-AF65-F5344CB8AC3E}">
        <p14:creationId xmlns:p14="http://schemas.microsoft.com/office/powerpoint/2010/main" val="3767135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Polo-like kinase 1 (PLK1)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powerful cell cycle regulator that is activated in G2 phase under the combined action of Aurora-A and its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cofactor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functions in the M phase. PLK1 is phosphorylated by Aurora-A at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210 and regulates centrosome maturation, spindle assembly,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chromosome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segregation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NF-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signaling pathway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gastric cancer, Aurora-A phosphorylates I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key molecule in the NF-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signaling pathway, to activate the NF-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signaling path way. Activation of NF-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causes chronic inflammation of the stomach, resulting 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tumorigenesis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270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Wnt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β-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catenin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pathway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closely related to Aurora-A. Aurora-A.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inhibits the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degredation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catenin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phosphorylation the ser552 and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675 sites This Phosphorylation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regulates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catenin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transcription activity toward target genes thus promoting and sustaining oncogenic signaling.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61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Chemoresistance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radioresistance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addition to directly regulating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occurrence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development of tumors, Aurora-A also exerts a negative influence on the efficacy of chemotherapy and radiotherapy, based in part on its increased expression in resistant tumor cells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Aurora-A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overexpression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induces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radiotherapy resistance in many cancers such as lung cancer, hepatocellular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carcinoma and prostate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cancer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breast cancer, pancreatic cancer, and ovarian epithelial cancer, Aurora-A overexpression increases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chemoresistance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radioresistance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tumor cells by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 regulating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ATM/Chk2-mediated DNA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damage.</a:t>
            </a:r>
          </a:p>
        </p:txBody>
      </p:sp>
    </p:spTree>
    <p:extLst>
      <p:ext uri="{BB962C8B-B14F-4D97-AF65-F5344CB8AC3E}">
        <p14:creationId xmlns:p14="http://schemas.microsoft.com/office/powerpoint/2010/main" val="307801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data suggest that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elevat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Aurora-A expression in  ovarian cancer, and oral squamous cell carcinoma is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cisplatin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resistance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High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expression of Aurora-A enables cancer stem cells in colorectal cancer to develop resistance to 5-FU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lung cancer cells, Aurora-A may affect radio therapy sensitivity by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upregulating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NF-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ĸB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expression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downregulating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p53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expression.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0431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288</TotalTime>
  <Words>1167</Words>
  <Application>Microsoft Office PowerPoint</Application>
  <PresentationFormat>Widescreen</PresentationFormat>
  <Paragraphs>44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Andalus</vt:lpstr>
      <vt:lpstr>Arial</vt:lpstr>
      <vt:lpstr>Corbel</vt:lpstr>
      <vt:lpstr>Franklin Gothic Book</vt:lpstr>
      <vt:lpstr>Franklin Gothic Medium</vt:lpstr>
      <vt:lpstr>Times New Roman</vt:lpstr>
      <vt:lpstr>Wingdings</vt:lpstr>
      <vt:lpstr>Parallax</vt:lpstr>
      <vt:lpstr>  The role of Aurora-A in human cancers and future therapeutics</vt:lpstr>
      <vt:lpstr>Introduction</vt:lpstr>
      <vt:lpstr>PowerPoint Presentation</vt:lpstr>
      <vt:lpstr>Biological function</vt:lpstr>
      <vt:lpstr>Regulatory mechanisms in tumors</vt:lpstr>
      <vt:lpstr>PowerPoint Presentation</vt:lpstr>
      <vt:lpstr>PowerPoint Presentation</vt:lpstr>
      <vt:lpstr>Chemoresistance and radioresistance</vt:lpstr>
      <vt:lpstr>PowerPoint Presentation</vt:lpstr>
      <vt:lpstr>Clinical application</vt:lpstr>
      <vt:lpstr>PowerPoint Presentation</vt:lpstr>
      <vt:lpstr>PowerPoint Presentation</vt:lpstr>
      <vt:lpstr>PowerPoint Presentation</vt:lpstr>
      <vt:lpstr>PowerPoint Presentation</vt:lpstr>
      <vt:lpstr>Conclusion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of Aurora-A in human cancers and future therapeutics</dc:title>
  <dc:creator>Maher</dc:creator>
  <cp:lastModifiedBy>Maher</cp:lastModifiedBy>
  <cp:revision>26</cp:revision>
  <dcterms:created xsi:type="dcterms:W3CDTF">2026-02-17T19:18:14Z</dcterms:created>
  <dcterms:modified xsi:type="dcterms:W3CDTF">2026-02-23T05:27:45Z</dcterms:modified>
</cp:coreProperties>
</file>