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 b="def" i="def"/>
      <a:tcStyle>
        <a:tcBdr/>
        <a:fill>
          <a:solidFill>
            <a:srgbClr val="F7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 b="def" i="def"/>
      <a:tcStyle>
        <a:tcBdr/>
        <a:fill>
          <a:solidFill>
            <a:srgbClr val="F0ED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 b="def" i="def"/>
      <a:tcStyle>
        <a:tcBdr/>
        <a:fill>
          <a:solidFill>
            <a:srgbClr val="ED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onstanti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/>
          </p:nvPr>
        </p:nvSpPr>
        <p:spPr>
          <a:xfrm>
            <a:off x="457200" y="3699804"/>
            <a:ext cx="83058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pc="100" sz="2200">
                <a:solidFill>
                  <a:srgbClr val="E9E5DC"/>
                </a:solidFill>
              </a:defRPr>
            </a:lvl1pPr>
            <a:lvl2pPr marL="0" indent="457200" algn="ctr">
              <a:buClrTx/>
              <a:buSzTx/>
              <a:buNone/>
              <a:defRPr spc="100" sz="2200">
                <a:solidFill>
                  <a:srgbClr val="E9E5DC"/>
                </a:solidFill>
              </a:defRPr>
            </a:lvl2pPr>
            <a:lvl3pPr marL="0" indent="914400" algn="ctr">
              <a:buClrTx/>
              <a:buSzTx/>
              <a:buNone/>
              <a:defRPr spc="100" sz="2200">
                <a:solidFill>
                  <a:srgbClr val="E9E5DC"/>
                </a:solidFill>
              </a:defRPr>
            </a:lvl3pPr>
            <a:lvl4pPr marL="0" indent="1371600" algn="ctr">
              <a:buClrTx/>
              <a:buSzTx/>
              <a:buNone/>
              <a:defRPr spc="100" sz="2200">
                <a:solidFill>
                  <a:srgbClr val="E9E5DC"/>
                </a:solidFill>
              </a:defRPr>
            </a:lvl4pPr>
            <a:lvl5pPr marL="0" indent="1828800" algn="ctr">
              <a:buClrTx/>
              <a:buSzTx/>
              <a:buNone/>
              <a:defRPr spc="100" sz="2200">
                <a:solidFill>
                  <a:srgbClr val="E9E5D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457200" y="1433731"/>
            <a:ext cx="8305800" cy="1981201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Straight Connector 7"/>
          <p:cNvSpPr/>
          <p:nvPr/>
        </p:nvSpPr>
        <p:spPr>
          <a:xfrm>
            <a:off x="1463625" y="3550126"/>
            <a:ext cx="2971801" cy="1588"/>
          </a:xfrm>
          <a:prstGeom prst="line">
            <a:avLst/>
          </a:prstGeom>
          <a:ln>
            <a:solidFill>
              <a:srgbClr val="EAEAEA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traight Connector 12"/>
          <p:cNvSpPr/>
          <p:nvPr/>
        </p:nvSpPr>
        <p:spPr>
          <a:xfrm>
            <a:off x="4708573" y="3550126"/>
            <a:ext cx="2971801" cy="1588"/>
          </a:xfrm>
          <a:prstGeom prst="line">
            <a:avLst/>
          </a:prstGeom>
          <a:ln>
            <a:solidFill>
              <a:srgbClr val="EAEAEA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Oval 13"/>
          <p:cNvSpPr/>
          <p:nvPr/>
        </p:nvSpPr>
        <p:spPr>
          <a:xfrm>
            <a:off x="4540348" y="3526301"/>
            <a:ext cx="45721" cy="4572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/>
          <a:lstStyle>
            <a:lvl1pPr>
              <a:defRPr sz="4800">
                <a:ln w="3200" cap="flat">
                  <a:solidFill>
                    <a:srgbClr val="383535">
                      <a:alpha val="25000"/>
                    </a:srgbClr>
                  </a:solidFill>
                  <a:prstDash val="solid"/>
                  <a:round/>
                </a:ln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800" y="4958863"/>
            <a:ext cx="7924800" cy="98473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pc="100" sz="2000">
                <a:solidFill>
                  <a:srgbClr val="E9E5DC"/>
                </a:solidFill>
              </a:defRPr>
            </a:lvl1pPr>
            <a:lvl2pPr marL="0" indent="365760">
              <a:buClrTx/>
              <a:buSzTx/>
              <a:buNone/>
              <a:defRPr spc="100" sz="2000">
                <a:solidFill>
                  <a:srgbClr val="E9E5DC"/>
                </a:solidFill>
              </a:defRPr>
            </a:lvl2pPr>
            <a:lvl3pPr marL="0" indent="777239">
              <a:buClrTx/>
              <a:buSzTx/>
              <a:buNone/>
              <a:defRPr spc="100" sz="2000">
                <a:solidFill>
                  <a:srgbClr val="E9E5DC"/>
                </a:solidFill>
              </a:defRPr>
            </a:lvl3pPr>
            <a:lvl4pPr marL="0" indent="1051560">
              <a:buClrTx/>
              <a:buSzTx/>
              <a:buNone/>
              <a:defRPr spc="100" sz="2000">
                <a:solidFill>
                  <a:srgbClr val="E9E5DC"/>
                </a:solidFill>
              </a:defRPr>
            </a:lvl4pPr>
            <a:lvl5pPr marL="0" indent="1325880">
              <a:buClrTx/>
              <a:buSzTx/>
              <a:buNone/>
              <a:defRPr spc="100" sz="2000">
                <a:solidFill>
                  <a:srgbClr val="E9E5D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685800" y="4916992"/>
            <a:ext cx="7924801" cy="430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457200" y="1399592"/>
            <a:ext cx="4040188" cy="762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E9E5DC"/>
                </a:solidFill>
              </a:defRPr>
            </a:lvl1pPr>
            <a:lvl2pPr marL="0" indent="365760">
              <a:spcBef>
                <a:spcPts val="0"/>
              </a:spcBef>
              <a:buClrTx/>
              <a:buSzTx/>
              <a:buNone/>
              <a:defRPr b="1">
                <a:solidFill>
                  <a:srgbClr val="E9E5DC"/>
                </a:solidFill>
              </a:defRPr>
            </a:lvl2pPr>
            <a:lvl3pPr marL="0" indent="777239">
              <a:spcBef>
                <a:spcPts val="0"/>
              </a:spcBef>
              <a:buClrTx/>
              <a:buSzTx/>
              <a:buNone/>
              <a:defRPr b="1">
                <a:solidFill>
                  <a:srgbClr val="E9E5DC"/>
                </a:solidFill>
              </a:defRPr>
            </a:lvl3pPr>
            <a:lvl4pPr marL="0" indent="1051560">
              <a:spcBef>
                <a:spcPts val="0"/>
              </a:spcBef>
              <a:buClrTx/>
              <a:buSzTx/>
              <a:buNone/>
              <a:defRPr b="1">
                <a:solidFill>
                  <a:srgbClr val="E9E5DC"/>
                </a:solidFill>
              </a:defRPr>
            </a:lvl4pPr>
            <a:lvl5pPr marL="0" indent="1325880">
              <a:spcBef>
                <a:spcPts val="0"/>
              </a:spcBef>
              <a:buClrTx/>
              <a:buSzTx/>
              <a:buNone/>
              <a:defRPr b="1">
                <a:solidFill>
                  <a:srgbClr val="E9E5D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457200" y="15544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Text Placeholder 11"/>
          <p:cNvSpPr/>
          <p:nvPr>
            <p:ph type="body" sz="quarter" idx="21"/>
          </p:nvPr>
        </p:nvSpPr>
        <p:spPr>
          <a:xfrm>
            <a:off x="4648200" y="1399592"/>
            <a:ext cx="4040188" cy="762001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0"/>
              </a:spcBef>
              <a:buClrTx/>
              <a:buSzTx/>
              <a:buNone/>
              <a:defRPr b="1">
                <a:solidFill>
                  <a:srgbClr val="E9E5DC"/>
                </a:solidFill>
              </a:defRPr>
            </a:pPr>
          </a:p>
        </p:txBody>
      </p:sp>
      <p:sp>
        <p:nvSpPr>
          <p:cNvPr id="54" name="Straight Connector 9"/>
          <p:cNvSpPr/>
          <p:nvPr/>
        </p:nvSpPr>
        <p:spPr>
          <a:xfrm>
            <a:off x="562944" y="2180219"/>
            <a:ext cx="3749042" cy="1588"/>
          </a:xfrm>
          <a:prstGeom prst="line">
            <a:avLst/>
          </a:prstGeom>
          <a:ln w="12700">
            <a:solidFill>
              <a:srgbClr val="EAEAEA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traight Connector 16"/>
          <p:cNvSpPr/>
          <p:nvPr/>
        </p:nvSpPr>
        <p:spPr>
          <a:xfrm>
            <a:off x="4754879" y="2180219"/>
            <a:ext cx="3749041" cy="1588"/>
          </a:xfrm>
          <a:prstGeom prst="line">
            <a:avLst/>
          </a:prstGeom>
          <a:ln w="12700">
            <a:solidFill>
              <a:srgbClr val="EAEAEA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/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2"/>
          <p:cNvSpPr/>
          <p:nvPr>
            <p:ph type="body" sz="quarter" idx="21"/>
          </p:nvPr>
        </p:nvSpPr>
        <p:spPr>
          <a:xfrm>
            <a:off x="6781800" y="1600200"/>
            <a:ext cx="1984249" cy="3733800"/>
          </a:xfrm>
          <a:prstGeom prst="rect">
            <a:avLst/>
          </a:prstGeom>
        </p:spPr>
        <p:txBody>
          <a:bodyPr/>
          <a:lstStyle/>
          <a:p>
            <a:pPr marL="0" indent="0" rtl="0">
              <a:lnSpc>
                <a:spcPct val="125000"/>
              </a:lnSpc>
              <a:spcBef>
                <a:spcPts val="1000"/>
              </a:spcBef>
              <a:buClrTx/>
              <a:buSzTx/>
              <a:buNone/>
              <a:defRPr sz="1600">
                <a:solidFill>
                  <a:srgbClr val="E9E5DC"/>
                </a:solidFill>
              </a:defRPr>
            </a:pPr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>
            <a:lvl1pPr>
              <a:defRPr b="1" spc="-50" sz="1800">
                <a:solidFill>
                  <a:srgbClr val="E9E5DC"/>
                </a:solidFill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/>
          <a:lstStyle>
            <a:lvl1pPr>
              <a:defRPr b="1" spc="-50" sz="1800">
                <a:solidFill>
                  <a:srgbClr val="E9E5DC"/>
                </a:solidFill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Title Text</a:t>
            </a:r>
          </a:p>
        </p:txBody>
      </p:sp>
      <p:sp>
        <p:nvSpPr>
          <p:cNvPr id="89" name="Picture Placeholder 2"/>
          <p:cNvSpPr/>
          <p:nvPr>
            <p:ph type="pic" idx="21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effectLst>
            <a:outerShdw sx="100000" sy="100000" kx="0" ky="0" algn="b" rotWithShape="0" blurRad="88900" dist="0" dir="0">
              <a:srgbClr val="000000">
                <a:alpha val="32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ClrTx/>
              <a:buSzTx/>
              <a:buNone/>
              <a:defRPr sz="1600">
                <a:solidFill>
                  <a:srgbClr val="E9E5DC"/>
                </a:solidFill>
              </a:defRPr>
            </a:lvl1pPr>
            <a:lvl2pPr marL="731520" indent="-365760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E9E5DC"/>
                </a:solidFill>
              </a:defRPr>
            </a:lvl2pPr>
            <a:lvl3pPr marL="1143000" indent="-365760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E9E5DC"/>
                </a:solidFill>
              </a:defRPr>
            </a:lvl3pPr>
            <a:lvl4pPr marL="1457960" indent="-406400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E9E5DC"/>
                </a:solidFill>
              </a:defRPr>
            </a:lvl4pPr>
            <a:lvl5pPr marL="1732279" indent="-406399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E9E5D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07424" y="6283130"/>
            <a:ext cx="215901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600">
                <a:solidFill>
                  <a:srgbClr val="E9E5D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 cap="flat">
            <a:solidFill>
              <a:srgbClr val="5C5858">
                <a:alpha val="25000"/>
              </a:srgbClr>
            </a:solidFill>
            <a:prstDash val="solid"/>
            <a:round/>
          </a:ln>
          <a:solidFill>
            <a:srgbClr val="F9F9F9"/>
          </a:solidFill>
          <a:uFillTx/>
          <a:latin typeface="+mn-lt"/>
          <a:ea typeface="+mn-ea"/>
          <a:cs typeface="+mn-cs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1pPr>
      <a:lvl2pPr marL="662940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2pPr>
      <a:lvl3pPr marL="1060268" marR="0" indent="-28302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3pPr>
      <a:lvl4pPr marL="1364381" marR="0" indent="-31282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4pPr>
      <a:lvl5pPr marL="1697354" marR="0" indent="-37147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5pPr>
      <a:lvl6pPr marL="1949823" marR="0" indent="-34962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6pPr>
      <a:lvl7pPr marL="212597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7pPr>
      <a:lvl8pPr marL="2420111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8pPr>
      <a:lvl9pPr marL="2694432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Constant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م</a:t>
            </a:r>
            <a:r>
              <a:t>.</a:t>
            </a:r>
            <a:r>
              <a:t>د</a:t>
            </a:r>
            <a:r>
              <a:t>.  </a:t>
            </a:r>
            <a:r>
              <a:t>زهراء محمد علي</a:t>
            </a:r>
          </a:p>
        </p:txBody>
      </p:sp>
      <p:sp>
        <p:nvSpPr>
          <p:cNvPr id="101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Biomedical importance of magnesium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2470"/>
            </a:pPr>
            <a:r>
              <a:t> </a:t>
            </a:r>
            <a:r>
              <a:rPr sz="3800"/>
              <a:t>seeds, legumes, </a:t>
            </a:r>
            <a:endParaRPr sz="3800"/>
          </a:p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3800"/>
            </a:pPr>
            <a:r>
              <a:t>nuts (almonds, cashews, Brazil nuts, peanuts), </a:t>
            </a:r>
          </a:p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3800"/>
            </a:pPr>
            <a:r>
              <a:t>whole grain breads, and cereals (brown rice, millet), </a:t>
            </a:r>
          </a:p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3800"/>
            </a:pPr>
            <a:r>
              <a:t>some fruits </a:t>
            </a:r>
          </a:p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3800"/>
            </a:pPr>
            <a:r>
              <a:t>cocoa  </a:t>
            </a:r>
          </a:p>
        </p:txBody>
      </p:sp>
      <p:sp>
        <p:nvSpPr>
          <p:cNvPr id="1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Food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 acidic, light, and sandy soil is deficient in magnesium content.</a:t>
            </a:r>
          </a:p>
          <a:p>
            <a:pPr rtl="0">
              <a:defRPr/>
            </a:pPr>
            <a:r>
              <a:t>  agricultural techniques, such the use of potassium and ammonium at high concentration in fertilizers lead to magnesium depletion in food </a:t>
            </a:r>
          </a:p>
          <a:p>
            <a:pPr rtl="0">
              <a:defRPr/>
            </a:pPr>
            <a:r>
              <a:t>Green leafy vegetables are  rich in magnesium </a:t>
            </a:r>
          </a:p>
          <a:p>
            <a:pPr rtl="0">
              <a:defRPr/>
            </a:pPr>
            <a:r>
              <a:t> chlorophyll-bound magnesium represent important nutritional sources of magnesium. </a:t>
            </a:r>
          </a:p>
        </p:txBody>
      </p:sp>
      <p:sp>
        <p:nvSpPr>
          <p:cNvPr id="1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Food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860" indent="-257860" defTabSz="859536" rtl="0">
              <a:spcBef>
                <a:spcPts val="500"/>
              </a:spcBef>
              <a:defRPr sz="3759"/>
            </a:pPr>
            <a:r>
              <a:t>In leafy green vegetables, such as lettuce and spinach, chlorophyll-bound magnesium represents 2.5% to 10.5% of total magnesium,</a:t>
            </a:r>
          </a:p>
          <a:p>
            <a:pPr marL="257860" indent="-257860" defTabSz="859536" rtl="0">
              <a:spcBef>
                <a:spcPts val="500"/>
              </a:spcBef>
              <a:defRPr sz="3759"/>
            </a:pPr>
            <a:r>
              <a:t>  other common green vegetables, pulses, and fruits contain &lt;1% chlorophyll-bound magnesium</a:t>
            </a:r>
          </a:p>
        </p:txBody>
      </p:sp>
      <p:sp>
        <p:nvSpPr>
          <p:cNvPr id="1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Food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sz="4400"/>
            </a:pPr>
            <a:r>
              <a:t> lower magnesium content if</a:t>
            </a:r>
          </a:p>
          <a:p>
            <a:pPr rtl="0">
              <a:defRPr sz="4400"/>
            </a:pPr>
            <a:r>
              <a:t>boiling vegetables  </a:t>
            </a:r>
          </a:p>
          <a:p>
            <a:pPr rtl="0">
              <a:defRPr sz="4400"/>
            </a:pPr>
            <a:r>
              <a:t>refining grains with the  removal of germ and bran</a:t>
            </a:r>
          </a:p>
        </p:txBody>
      </p:sp>
      <p:sp>
        <p:nvSpPr>
          <p:cNvPr id="1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food processing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sz="5400"/>
            </a:pPr>
            <a:r>
              <a:t>white flour (−82%), </a:t>
            </a:r>
          </a:p>
          <a:p>
            <a:pPr rtl="0">
              <a:defRPr sz="5400"/>
            </a:pPr>
            <a:r>
              <a:t>polished rice (−83%),</a:t>
            </a:r>
          </a:p>
          <a:p>
            <a:pPr rtl="0">
              <a:defRPr sz="5400"/>
            </a:pPr>
            <a:r>
              <a:t> starch (−97%)</a:t>
            </a:r>
          </a:p>
          <a:p>
            <a:pPr rtl="0">
              <a:defRPr sz="5400"/>
            </a:pPr>
            <a:r>
              <a:t> white sugar (−99%)</a:t>
            </a:r>
          </a:p>
        </p:txBody>
      </p:sp>
      <p:sp>
        <p:nvSpPr>
          <p:cNvPr id="1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700"/>
            </a:lvl1pPr>
          </a:lstStyle>
          <a:p>
            <a:pPr rtl="0">
              <a:defRPr/>
            </a:pPr>
            <a:r>
              <a:t>loss of magnesium during food refining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5117" indent="-255117" defTabSz="850391" rtl="0">
              <a:spcBef>
                <a:spcPts val="500"/>
              </a:spcBef>
              <a:defRPr sz="2976"/>
            </a:pPr>
            <a:r>
              <a:t>Unrefined sea salt  rich in magnesium</a:t>
            </a:r>
          </a:p>
          <a:p>
            <a:pPr marL="255117" indent="-255117" defTabSz="850391" rtl="0">
              <a:spcBef>
                <a:spcPts val="500"/>
              </a:spcBef>
              <a:defRPr sz="2976"/>
            </a:pPr>
            <a:r>
              <a:t>refined salt present in food and added for cooking either at industrial or domestic levels, lacks Mg</a:t>
            </a:r>
          </a:p>
          <a:p>
            <a:pPr marL="255117" indent="-255117" defTabSz="850391" rtl="0">
              <a:spcBef>
                <a:spcPts val="500"/>
              </a:spcBef>
              <a:defRPr sz="2976"/>
            </a:pPr>
            <a:r>
              <a:t> the Western diet ( easy-to-cook meals and fast food such as refined and processed food, junk food, and the near absence of legumes and seeds) predisposes apparently healthy people to magnesium deficiency</a:t>
            </a:r>
          </a:p>
        </p:txBody>
      </p:sp>
      <p:sp>
        <p:nvSpPr>
          <p:cNvPr id="1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Food processing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915" indent="-235915" defTabSz="786384" rtl="0">
              <a:spcBef>
                <a:spcPts val="500"/>
              </a:spcBef>
              <a:defRPr sz="2752"/>
            </a:pPr>
            <a:r>
              <a:t>If the intake slightly exceeds the daily requirement </a:t>
            </a:r>
          </a:p>
          <a:p>
            <a:pPr marL="235915" indent="-235915" defTabSz="786384" rtl="0">
              <a:spcBef>
                <a:spcPts val="500"/>
              </a:spcBef>
              <a:defRPr sz="2752"/>
            </a:pPr>
            <a:r>
              <a:t>1.absorption of magnesium from the gut is reduced </a:t>
            </a:r>
          </a:p>
          <a:p>
            <a:pPr marL="235915" indent="-235915" defTabSz="786384" rtl="0">
              <a:spcBef>
                <a:spcPts val="500"/>
              </a:spcBef>
              <a:defRPr sz="2752"/>
            </a:pPr>
            <a:r>
              <a:t>2.active renal secretion in the urine can exceed 100% of the filtered load </a:t>
            </a:r>
          </a:p>
          <a:p>
            <a:pPr marL="235915" indent="-235915" defTabSz="786384" rtl="0">
              <a:spcBef>
                <a:spcPts val="500"/>
              </a:spcBef>
              <a:defRPr sz="2752"/>
            </a:pPr>
            <a:r>
              <a:t>  an excess of magnesium from food does not represent a health risk in healthy individuals because the kidneys eliminate excess amounts in the urine </a:t>
            </a:r>
          </a:p>
        </p:txBody>
      </p:sp>
      <p:sp>
        <p:nvSpPr>
          <p:cNvPr id="1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Daily requirement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sz="2400"/>
            </a:pPr>
            <a:r>
              <a:t> </a:t>
            </a:r>
            <a:r>
              <a:rPr sz="2900"/>
              <a:t>high doses of magnesium from dietary supplements, drugs, or other sources can  cause  </a:t>
            </a:r>
          </a:p>
          <a:p>
            <a:pPr rtl="0">
              <a:defRPr sz="2900"/>
            </a:pPr>
            <a:r>
              <a:t>diarrhea accompanied by nausea and abdominal cramping </a:t>
            </a:r>
            <a:endParaRPr sz="3200"/>
          </a:p>
          <a:p>
            <a:pPr rtl="0">
              <a:defRPr sz="2900"/>
            </a:pPr>
            <a:r>
              <a:t> the onset of diseases </a:t>
            </a:r>
            <a:endParaRPr sz="3200"/>
          </a:p>
          <a:p>
            <a:pPr rtl="0">
              <a:defRPr sz="2900"/>
            </a:pPr>
            <a:r>
              <a:t>Toxic hypermagnesemia is only observed at oral magnesium doses higher than 2500 mg, i.e., doses exceeding more than 10 times the UL.</a:t>
            </a:r>
          </a:p>
        </p:txBody>
      </p:sp>
      <p:sp>
        <p:nvSpPr>
          <p:cNvPr id="1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High doses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magnesium formulations most commonly associated with diarrhea, include </a:t>
            </a:r>
          </a:p>
          <a:p>
            <a:pPr rtl="0">
              <a:defRPr/>
            </a:pPr>
            <a:r>
              <a:t>magnesium carbonate </a:t>
            </a:r>
          </a:p>
          <a:p>
            <a:pPr rtl="0">
              <a:defRPr/>
            </a:pPr>
            <a:r>
              <a:t>chloride </a:t>
            </a:r>
          </a:p>
          <a:p>
            <a:pPr rtl="0">
              <a:defRPr/>
            </a:pPr>
            <a:r>
              <a:t>gluconate </a:t>
            </a:r>
          </a:p>
          <a:p>
            <a:pPr rtl="0">
              <a:defRPr/>
            </a:pPr>
            <a:r>
              <a:t>oxide</a:t>
            </a:r>
          </a:p>
        </p:txBody>
      </p:sp>
      <p:sp>
        <p:nvSpPr>
          <p:cNvPr id="1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diarrhea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7800"/>
            <a:ext cx="9129932" cy="54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Hypo &amp; hyper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0604" indent="-260604" defTabSz="868680" rtl="0">
              <a:spcBef>
                <a:spcPts val="500"/>
              </a:spcBef>
              <a:defRPr sz="2470"/>
            </a:pPr>
            <a:r>
              <a:t> </a:t>
            </a:r>
            <a:r>
              <a:rPr sz="4180"/>
              <a:t>A normal adult (</a:t>
            </a:r>
            <a:r>
              <a:rPr sz="4180">
                <a:solidFill>
                  <a:srgbClr val="C00000"/>
                </a:solidFill>
              </a:rPr>
              <a:t>22–26 g</a:t>
            </a:r>
            <a:r>
              <a:rPr sz="4180"/>
              <a:t>)</a:t>
            </a:r>
            <a:endParaRPr sz="4180"/>
          </a:p>
          <a:p>
            <a:pPr marL="260604" indent="-260604" defTabSz="868680" rtl="0">
              <a:spcBef>
                <a:spcPts val="500"/>
              </a:spcBef>
              <a:defRPr sz="4180"/>
            </a:pPr>
            <a:r>
              <a:t>99%  stored within IC compartments </a:t>
            </a:r>
          </a:p>
          <a:p>
            <a:pPr marL="260604" indent="-260604" defTabSz="868680" rtl="0">
              <a:spcBef>
                <a:spcPts val="500"/>
              </a:spcBef>
              <a:defRPr sz="4180"/>
            </a:pPr>
            <a:r>
              <a:t>60% in bones </a:t>
            </a:r>
          </a:p>
          <a:p>
            <a:pPr marL="260604" indent="-260604" defTabSz="868680" rtl="0">
              <a:spcBef>
                <a:spcPts val="500"/>
              </a:spcBef>
              <a:defRPr sz="4180"/>
            </a:pPr>
            <a:r>
              <a:t>20% in muscles</a:t>
            </a:r>
          </a:p>
          <a:p>
            <a:pPr marL="260604" indent="-260604" defTabSz="868680" rtl="0">
              <a:spcBef>
                <a:spcPts val="500"/>
              </a:spcBef>
              <a:defRPr sz="4180"/>
            </a:pPr>
            <a:r>
              <a:t>20% in other tissues. </a:t>
            </a:r>
          </a:p>
        </p:txBody>
      </p:sp>
      <p:sp>
        <p:nvSpPr>
          <p:cNvPr id="1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Body content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5700"/>
            </a:pPr>
            <a:r>
              <a:t>1%</a:t>
            </a:r>
          </a:p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3800"/>
            </a:pPr>
            <a:r>
              <a:t>60% is in a free/ionized form</a:t>
            </a:r>
          </a:p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3800"/>
            </a:pPr>
            <a:r>
              <a:t>10% is ligated, forming complexes to different salts (citrate, phosphates, oxalate, and other anions)</a:t>
            </a:r>
          </a:p>
          <a:p>
            <a:pPr marL="260604" indent="-260604" defTabSz="868680" rtl="0">
              <a:lnSpc>
                <a:spcPct val="90000"/>
              </a:lnSpc>
              <a:spcBef>
                <a:spcPts val="500"/>
              </a:spcBef>
              <a:defRPr sz="3800"/>
            </a:pPr>
            <a:r>
              <a:t>30% is bound to proteins </a:t>
            </a:r>
          </a:p>
        </p:txBody>
      </p:sp>
      <p:sp>
        <p:nvSpPr>
          <p:cNvPr id="1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Intracellular content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915" indent="-235915" defTabSz="786384" rtl="0">
              <a:spcBef>
                <a:spcPts val="500"/>
              </a:spcBef>
              <a:defRPr sz="3440"/>
            </a:pPr>
            <a:r>
              <a:t> cofactor  600 enzymatic reactions  </a:t>
            </a:r>
          </a:p>
          <a:p>
            <a:pPr marL="235915" indent="-235915" defTabSz="786384" rtl="0">
              <a:spcBef>
                <a:spcPts val="500"/>
              </a:spcBef>
              <a:defRPr sz="3440"/>
            </a:pPr>
            <a:r>
              <a:t>energy production</a:t>
            </a:r>
          </a:p>
          <a:p>
            <a:pPr marL="235915" indent="-235915" defTabSz="786384" rtl="0">
              <a:spcBef>
                <a:spcPts val="500"/>
              </a:spcBef>
              <a:defRPr sz="3440"/>
            </a:pPr>
            <a:r>
              <a:t>DNA synthesis </a:t>
            </a:r>
          </a:p>
          <a:p>
            <a:pPr marL="235915" indent="-235915" defTabSz="786384" rtl="0">
              <a:spcBef>
                <a:spcPts val="500"/>
              </a:spcBef>
              <a:defRPr sz="3440"/>
            </a:pPr>
            <a:r>
              <a:t>protein synthesis </a:t>
            </a:r>
          </a:p>
          <a:p>
            <a:pPr marL="235915" indent="-235915" defTabSz="786384" rtl="0">
              <a:spcBef>
                <a:spcPts val="500"/>
              </a:spcBef>
              <a:defRPr sz="3440"/>
            </a:pPr>
            <a:r>
              <a:t>for maintaining normal muscle and nerve function</a:t>
            </a:r>
          </a:p>
          <a:p>
            <a:pPr marL="235915" indent="-235915" defTabSz="786384" rtl="0">
              <a:spcBef>
                <a:spcPts val="500"/>
              </a:spcBef>
              <a:defRPr sz="3440"/>
            </a:pPr>
            <a:r>
              <a:t>regulating blood glucose levels</a:t>
            </a:r>
          </a:p>
        </p:txBody>
      </p:sp>
      <p:sp>
        <p:nvSpPr>
          <p:cNvPr id="1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77823" rtl="0">
              <a:spcBef>
                <a:spcPts val="500"/>
              </a:spcBef>
              <a:buSzTx/>
              <a:buFont typeface="Wingdings 2"/>
              <a:buNone/>
              <a:defRPr sz="2496"/>
            </a:pPr>
          </a:p>
          <a:p>
            <a:pPr marL="263347" indent="-263347" defTabSz="877823" rtl="0">
              <a:spcBef>
                <a:spcPts val="500"/>
              </a:spcBef>
              <a:defRPr sz="3072"/>
            </a:pPr>
            <a:r>
              <a:t>inflammation, response to cancer</a:t>
            </a:r>
          </a:p>
          <a:p>
            <a:pPr marL="263347" indent="-263347" defTabSz="877823" rtl="0">
              <a:spcBef>
                <a:spcPts val="500"/>
              </a:spcBef>
              <a:defRPr sz="3072"/>
            </a:pPr>
            <a:r>
              <a:t> infectious diseases </a:t>
            </a:r>
          </a:p>
          <a:p>
            <a:pPr marL="263347" indent="-263347" defTabSz="877823" rtl="0">
              <a:spcBef>
                <a:spcPts val="500"/>
              </a:spcBef>
              <a:defRPr sz="3072"/>
            </a:pPr>
            <a:r>
              <a:t>supporting a healthy immune system  </a:t>
            </a:r>
          </a:p>
          <a:p>
            <a:pPr marL="263347" indent="-263347" defTabSz="877823" rtl="0">
              <a:spcBef>
                <a:spcPts val="500"/>
              </a:spcBef>
              <a:defRPr sz="3072"/>
            </a:pPr>
            <a:r>
              <a:t> contributes to the structural development of bones  </a:t>
            </a:r>
          </a:p>
          <a:p>
            <a:pPr marL="263347" indent="-263347" defTabSz="877823" rtl="0">
              <a:spcBef>
                <a:spcPts val="500"/>
              </a:spcBef>
              <a:defRPr sz="3072"/>
            </a:pPr>
            <a:r>
              <a:t>required for the synthesis of the antioxidant glutathione </a:t>
            </a:r>
          </a:p>
        </p:txBody>
      </p:sp>
      <p:sp>
        <p:nvSpPr>
          <p:cNvPr id="1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muscle cramps, </a:t>
            </a:r>
          </a:p>
          <a:p>
            <a:pPr rtl="0">
              <a:defRPr/>
            </a:pPr>
            <a:r>
              <a:t>fatigue</a:t>
            </a:r>
          </a:p>
          <a:p>
            <a:pPr rtl="0">
              <a:defRPr/>
            </a:pPr>
            <a:r>
              <a:t> cardiac arrhythmias</a:t>
            </a:r>
          </a:p>
          <a:p>
            <a:pPr rtl="0">
              <a:defRPr/>
            </a:pPr>
            <a:r>
              <a:t> biochemical abnormalities of hypokalemia&amp; hypocalcemia</a:t>
            </a:r>
          </a:p>
          <a:p>
            <a:pPr rtl="0">
              <a:defRPr/>
            </a:pPr>
            <a:r>
              <a:t> hypertension </a:t>
            </a:r>
          </a:p>
          <a:p>
            <a:pPr rtl="0">
              <a:defRPr/>
            </a:pPr>
            <a:r>
              <a:t>atherosclerotic vascular disease </a:t>
            </a:r>
          </a:p>
          <a:p>
            <a:pPr rtl="0">
              <a:defRPr/>
            </a:pPr>
            <a:r>
              <a:t>altered glucose homeostasis</a:t>
            </a:r>
          </a:p>
          <a:p>
            <a:pPr rtl="0">
              <a:defRPr/>
            </a:pPr>
            <a:r>
              <a:t>metabolic bone disease</a:t>
            </a:r>
          </a:p>
        </p:txBody>
      </p:sp>
      <p:sp>
        <p:nvSpPr>
          <p:cNvPr id="1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deficiency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 typeface="Wingdings 2"/>
              <a:buNone/>
              <a:defRPr/>
            </a:pPr>
          </a:p>
          <a:p>
            <a:pPr rtl="0">
              <a:defRPr sz="4400"/>
            </a:pPr>
            <a:r>
              <a:t>24–76% is mainly absorbed in the ileum and colon</a:t>
            </a:r>
          </a:p>
          <a:p>
            <a:pPr rtl="0">
              <a:defRPr sz="4400"/>
            </a:pPr>
            <a:r>
              <a:t>  the rest is eliminated in the feces </a:t>
            </a:r>
          </a:p>
        </p:txBody>
      </p:sp>
      <p:sp>
        <p:nvSpPr>
          <p:cNvPr id="1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dietary Mg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447800"/>
            <a:ext cx="8816925" cy="540316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Food content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1226" indent="-211226" defTabSz="704087" rtl="0">
              <a:spcBef>
                <a:spcPts val="400"/>
              </a:spcBef>
              <a:defRPr sz="3080"/>
            </a:pPr>
            <a:r>
              <a:t>widely distributed in foods</a:t>
            </a:r>
          </a:p>
          <a:p>
            <a:pPr marL="211226" indent="-211226" defTabSz="704087" rtl="0">
              <a:spcBef>
                <a:spcPts val="400"/>
              </a:spcBef>
              <a:defRPr b="1" sz="3080"/>
            </a:pPr>
            <a:r>
              <a:t>the amount contained in food is influenced by </a:t>
            </a:r>
          </a:p>
          <a:p>
            <a:pPr marL="211226" indent="-211226" defTabSz="704087" rtl="0">
              <a:spcBef>
                <a:spcPts val="400"/>
              </a:spcBef>
              <a:defRPr sz="3080"/>
            </a:pPr>
            <a:r>
              <a:t>1.the soil  </a:t>
            </a:r>
          </a:p>
          <a:p>
            <a:pPr marL="211226" indent="-211226" defTabSz="704087" rtl="0">
              <a:spcBef>
                <a:spcPts val="400"/>
              </a:spcBef>
              <a:defRPr sz="3080"/>
            </a:pPr>
            <a:r>
              <a:t>2.water used to irrigate </a:t>
            </a:r>
          </a:p>
          <a:p>
            <a:pPr marL="211226" indent="-211226" defTabSz="704087" rtl="0">
              <a:spcBef>
                <a:spcPts val="400"/>
              </a:spcBef>
              <a:defRPr sz="3080"/>
            </a:pPr>
            <a:r>
              <a:t>3.fertilizers, conservation refining, processing</a:t>
            </a:r>
          </a:p>
          <a:p>
            <a:pPr marL="211226" indent="-211226" defTabSz="704087" rtl="0">
              <a:spcBef>
                <a:spcPts val="400"/>
              </a:spcBef>
              <a:defRPr sz="3080"/>
            </a:pPr>
            <a:r>
              <a:t>4. cooking methods. </a:t>
            </a:r>
          </a:p>
        </p:txBody>
      </p:sp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rtl="0">
              <a:defRPr/>
            </a:pPr>
            <a:r>
              <a:t>Food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Paper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Paper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