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98" r:id="rId2"/>
  </p:sldMasterIdLst>
  <p:notesMasterIdLst>
    <p:notesMasterId r:id="rId26"/>
  </p:notesMasterIdLst>
  <p:sldIdLst>
    <p:sldId id="274" r:id="rId3"/>
    <p:sldId id="257" r:id="rId4"/>
    <p:sldId id="275" r:id="rId5"/>
    <p:sldId id="258" r:id="rId6"/>
    <p:sldId id="259" r:id="rId7"/>
    <p:sldId id="261" r:id="rId8"/>
    <p:sldId id="262" r:id="rId9"/>
    <p:sldId id="263" r:id="rId10"/>
    <p:sldId id="264" r:id="rId11"/>
    <p:sldId id="278" r:id="rId12"/>
    <p:sldId id="286" r:id="rId13"/>
    <p:sldId id="279" r:id="rId14"/>
    <p:sldId id="265" r:id="rId15"/>
    <p:sldId id="266" r:id="rId16"/>
    <p:sldId id="293" r:id="rId17"/>
    <p:sldId id="287" r:id="rId18"/>
    <p:sldId id="288" r:id="rId19"/>
    <p:sldId id="289" r:id="rId20"/>
    <p:sldId id="280" r:id="rId21"/>
    <p:sldId id="268" r:id="rId22"/>
    <p:sldId id="290" r:id="rId23"/>
    <p:sldId id="292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E4C43-8D7C-4493-8C33-9D3C40BAA9D9}" v="38" dt="2026-01-28T10:31:43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AA014-3A3A-44F4-98DE-5D823EE658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8A9CBF-D0B2-4325-B4A5-18829D46B2D3}">
      <dgm:prSet/>
      <dgm:spPr/>
      <dgm:t>
        <a:bodyPr/>
        <a:lstStyle/>
        <a:p>
          <a:r>
            <a:rPr lang="en-US" b="1" i="0"/>
            <a:t>Controlled systems: implants, hydrogels, dendrimers, nanosuspensions</a:t>
          </a:r>
          <a:endParaRPr lang="en-US"/>
        </a:p>
      </dgm:t>
    </dgm:pt>
    <dgm:pt modelId="{6510E8D8-84E3-48FF-8BE0-A2286E5C3233}" type="parTrans" cxnId="{D3A02A46-56E1-463E-BDF8-53F72102D7EE}">
      <dgm:prSet/>
      <dgm:spPr/>
      <dgm:t>
        <a:bodyPr/>
        <a:lstStyle/>
        <a:p>
          <a:endParaRPr lang="en-US"/>
        </a:p>
      </dgm:t>
    </dgm:pt>
    <dgm:pt modelId="{DABA4E2E-D600-424C-AAFB-B60008A6BA8D}" type="sibTrans" cxnId="{D3A02A46-56E1-463E-BDF8-53F72102D7EE}">
      <dgm:prSet/>
      <dgm:spPr/>
      <dgm:t>
        <a:bodyPr/>
        <a:lstStyle/>
        <a:p>
          <a:endParaRPr lang="en-US"/>
        </a:p>
      </dgm:t>
    </dgm:pt>
    <dgm:pt modelId="{6518F10F-295B-4858-B6C5-7EEC1CF92A52}">
      <dgm:prSet/>
      <dgm:spPr/>
      <dgm:t>
        <a:bodyPr/>
        <a:lstStyle/>
        <a:p>
          <a:r>
            <a:rPr lang="en-US" b="1" i="0"/>
            <a:t>Vesicular systems: liposomes, niosomes, pharmacosomes</a:t>
          </a:r>
          <a:endParaRPr lang="en-US"/>
        </a:p>
      </dgm:t>
    </dgm:pt>
    <dgm:pt modelId="{C5291B4B-20D2-40F8-83D3-3EB5EAEF18C6}" type="parTrans" cxnId="{1D458D39-6C0D-4239-8FDD-58650957A4B9}">
      <dgm:prSet/>
      <dgm:spPr/>
      <dgm:t>
        <a:bodyPr/>
        <a:lstStyle/>
        <a:p>
          <a:endParaRPr lang="en-US"/>
        </a:p>
      </dgm:t>
    </dgm:pt>
    <dgm:pt modelId="{72E3751D-F519-4439-AC7F-76CD7AEDE4F9}" type="sibTrans" cxnId="{1D458D39-6C0D-4239-8FDD-58650957A4B9}">
      <dgm:prSet/>
      <dgm:spPr/>
      <dgm:t>
        <a:bodyPr/>
        <a:lstStyle/>
        <a:p>
          <a:endParaRPr lang="en-US"/>
        </a:p>
      </dgm:t>
    </dgm:pt>
    <dgm:pt modelId="{C24D5804-6EF1-4B14-B429-EB46D0D9CE04}">
      <dgm:prSet/>
      <dgm:spPr/>
      <dgm:t>
        <a:bodyPr/>
        <a:lstStyle/>
        <a:p>
          <a:r>
            <a:rPr lang="en-US" b="1" i="0"/>
            <a:t>Particulate systems: nanoparticles, microparticles, SLN, NLC</a:t>
          </a:r>
          <a:endParaRPr lang="en-US"/>
        </a:p>
      </dgm:t>
    </dgm:pt>
    <dgm:pt modelId="{AB817DA4-3031-42EA-96B4-1414B7DB8BF7}" type="parTrans" cxnId="{BC29AA22-8367-4C47-9319-C15A84BF4869}">
      <dgm:prSet/>
      <dgm:spPr/>
      <dgm:t>
        <a:bodyPr/>
        <a:lstStyle/>
        <a:p>
          <a:endParaRPr lang="en-US"/>
        </a:p>
      </dgm:t>
    </dgm:pt>
    <dgm:pt modelId="{D0BC48F1-3D47-420A-9CF4-505961110C3E}" type="sibTrans" cxnId="{BC29AA22-8367-4C47-9319-C15A84BF4869}">
      <dgm:prSet/>
      <dgm:spPr/>
      <dgm:t>
        <a:bodyPr/>
        <a:lstStyle/>
        <a:p>
          <a:endParaRPr lang="en-US"/>
        </a:p>
      </dgm:t>
    </dgm:pt>
    <dgm:pt modelId="{1B9812B4-CEFA-4C3B-8DA5-002FDC14E779}" type="pres">
      <dgm:prSet presAssocID="{891AA014-3A3A-44F4-98DE-5D823EE658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DA8A48-5A7F-4168-B48B-97126A75DDBE}" type="pres">
      <dgm:prSet presAssocID="{518A9CBF-D0B2-4325-B4A5-18829D46B2D3}" presName="hierRoot1" presStyleCnt="0"/>
      <dgm:spPr/>
    </dgm:pt>
    <dgm:pt modelId="{DC895260-94C2-41B6-8DA3-E103E3B5CD5D}" type="pres">
      <dgm:prSet presAssocID="{518A9CBF-D0B2-4325-B4A5-18829D46B2D3}" presName="composite" presStyleCnt="0"/>
      <dgm:spPr/>
    </dgm:pt>
    <dgm:pt modelId="{2993258C-9DC9-43C5-A386-735D7A81F395}" type="pres">
      <dgm:prSet presAssocID="{518A9CBF-D0B2-4325-B4A5-18829D46B2D3}" presName="background" presStyleLbl="node0" presStyleIdx="0" presStyleCnt="3"/>
      <dgm:spPr/>
    </dgm:pt>
    <dgm:pt modelId="{87B26FC8-1549-4F94-A044-2A8C04661B32}" type="pres">
      <dgm:prSet presAssocID="{518A9CBF-D0B2-4325-B4A5-18829D46B2D3}" presName="text" presStyleLbl="fgAcc0" presStyleIdx="0" presStyleCnt="3">
        <dgm:presLayoutVars>
          <dgm:chPref val="3"/>
        </dgm:presLayoutVars>
      </dgm:prSet>
      <dgm:spPr/>
    </dgm:pt>
    <dgm:pt modelId="{A55DA0C5-016E-40D2-AC8F-971B7CE2FF24}" type="pres">
      <dgm:prSet presAssocID="{518A9CBF-D0B2-4325-B4A5-18829D46B2D3}" presName="hierChild2" presStyleCnt="0"/>
      <dgm:spPr/>
    </dgm:pt>
    <dgm:pt modelId="{84EDBC0E-3585-4792-BD66-E81F8A9460BD}" type="pres">
      <dgm:prSet presAssocID="{6518F10F-295B-4858-B6C5-7EEC1CF92A52}" presName="hierRoot1" presStyleCnt="0"/>
      <dgm:spPr/>
    </dgm:pt>
    <dgm:pt modelId="{7FE9B543-E4A7-4EEF-ADD1-79D6B3E6E280}" type="pres">
      <dgm:prSet presAssocID="{6518F10F-295B-4858-B6C5-7EEC1CF92A52}" presName="composite" presStyleCnt="0"/>
      <dgm:spPr/>
    </dgm:pt>
    <dgm:pt modelId="{1F8AA816-15E2-49D2-8242-28A02FCF7BC6}" type="pres">
      <dgm:prSet presAssocID="{6518F10F-295B-4858-B6C5-7EEC1CF92A52}" presName="background" presStyleLbl="node0" presStyleIdx="1" presStyleCnt="3"/>
      <dgm:spPr/>
    </dgm:pt>
    <dgm:pt modelId="{4134F926-33EF-40B4-A9DF-553B5972B8A7}" type="pres">
      <dgm:prSet presAssocID="{6518F10F-295B-4858-B6C5-7EEC1CF92A52}" presName="text" presStyleLbl="fgAcc0" presStyleIdx="1" presStyleCnt="3">
        <dgm:presLayoutVars>
          <dgm:chPref val="3"/>
        </dgm:presLayoutVars>
      </dgm:prSet>
      <dgm:spPr/>
    </dgm:pt>
    <dgm:pt modelId="{A37B6D78-8E76-417F-9703-932A5B6E4CEE}" type="pres">
      <dgm:prSet presAssocID="{6518F10F-295B-4858-B6C5-7EEC1CF92A52}" presName="hierChild2" presStyleCnt="0"/>
      <dgm:spPr/>
    </dgm:pt>
    <dgm:pt modelId="{F9416F90-2F67-44C4-B5C3-25947B7A0637}" type="pres">
      <dgm:prSet presAssocID="{C24D5804-6EF1-4B14-B429-EB46D0D9CE04}" presName="hierRoot1" presStyleCnt="0"/>
      <dgm:spPr/>
    </dgm:pt>
    <dgm:pt modelId="{C785F9CB-BD28-4D03-8647-88447B95A0F6}" type="pres">
      <dgm:prSet presAssocID="{C24D5804-6EF1-4B14-B429-EB46D0D9CE04}" presName="composite" presStyleCnt="0"/>
      <dgm:spPr/>
    </dgm:pt>
    <dgm:pt modelId="{3CA77DA9-156A-42C6-AA2F-EA2269FC1744}" type="pres">
      <dgm:prSet presAssocID="{C24D5804-6EF1-4B14-B429-EB46D0D9CE04}" presName="background" presStyleLbl="node0" presStyleIdx="2" presStyleCnt="3"/>
      <dgm:spPr/>
    </dgm:pt>
    <dgm:pt modelId="{E0F786E5-4FA7-4CF9-A5E9-4BAF3C667ADA}" type="pres">
      <dgm:prSet presAssocID="{C24D5804-6EF1-4B14-B429-EB46D0D9CE04}" presName="text" presStyleLbl="fgAcc0" presStyleIdx="2" presStyleCnt="3">
        <dgm:presLayoutVars>
          <dgm:chPref val="3"/>
        </dgm:presLayoutVars>
      </dgm:prSet>
      <dgm:spPr/>
    </dgm:pt>
    <dgm:pt modelId="{6A0F0AF4-6260-4FA6-A9EE-FB652CDBD301}" type="pres">
      <dgm:prSet presAssocID="{C24D5804-6EF1-4B14-B429-EB46D0D9CE04}" presName="hierChild2" presStyleCnt="0"/>
      <dgm:spPr/>
    </dgm:pt>
  </dgm:ptLst>
  <dgm:cxnLst>
    <dgm:cxn modelId="{BC29AA22-8367-4C47-9319-C15A84BF4869}" srcId="{891AA014-3A3A-44F4-98DE-5D823EE65890}" destId="{C24D5804-6EF1-4B14-B429-EB46D0D9CE04}" srcOrd="2" destOrd="0" parTransId="{AB817DA4-3031-42EA-96B4-1414B7DB8BF7}" sibTransId="{D0BC48F1-3D47-420A-9CF4-505961110C3E}"/>
    <dgm:cxn modelId="{1D458D39-6C0D-4239-8FDD-58650957A4B9}" srcId="{891AA014-3A3A-44F4-98DE-5D823EE65890}" destId="{6518F10F-295B-4858-B6C5-7EEC1CF92A52}" srcOrd="1" destOrd="0" parTransId="{C5291B4B-20D2-40F8-83D3-3EB5EAEF18C6}" sibTransId="{72E3751D-F519-4439-AC7F-76CD7AEDE4F9}"/>
    <dgm:cxn modelId="{E4DF3143-750A-463C-AFF6-9F25CCC63020}" type="presOf" srcId="{518A9CBF-D0B2-4325-B4A5-18829D46B2D3}" destId="{87B26FC8-1549-4F94-A044-2A8C04661B32}" srcOrd="0" destOrd="0" presId="urn:microsoft.com/office/officeart/2005/8/layout/hierarchy1"/>
    <dgm:cxn modelId="{D3A02A46-56E1-463E-BDF8-53F72102D7EE}" srcId="{891AA014-3A3A-44F4-98DE-5D823EE65890}" destId="{518A9CBF-D0B2-4325-B4A5-18829D46B2D3}" srcOrd="0" destOrd="0" parTransId="{6510E8D8-84E3-48FF-8BE0-A2286E5C3233}" sibTransId="{DABA4E2E-D600-424C-AAFB-B60008A6BA8D}"/>
    <dgm:cxn modelId="{E033B27F-399F-403A-B53E-1F2EF93933D1}" type="presOf" srcId="{891AA014-3A3A-44F4-98DE-5D823EE65890}" destId="{1B9812B4-CEFA-4C3B-8DA5-002FDC14E779}" srcOrd="0" destOrd="0" presId="urn:microsoft.com/office/officeart/2005/8/layout/hierarchy1"/>
    <dgm:cxn modelId="{83656FD0-C1CC-4476-A34A-B116E5BAE4F9}" type="presOf" srcId="{6518F10F-295B-4858-B6C5-7EEC1CF92A52}" destId="{4134F926-33EF-40B4-A9DF-553B5972B8A7}" srcOrd="0" destOrd="0" presId="urn:microsoft.com/office/officeart/2005/8/layout/hierarchy1"/>
    <dgm:cxn modelId="{68E931FA-0823-4430-847C-569C238988F5}" type="presOf" srcId="{C24D5804-6EF1-4B14-B429-EB46D0D9CE04}" destId="{E0F786E5-4FA7-4CF9-A5E9-4BAF3C667ADA}" srcOrd="0" destOrd="0" presId="urn:microsoft.com/office/officeart/2005/8/layout/hierarchy1"/>
    <dgm:cxn modelId="{211EC6ED-11E7-408C-B97F-359B91739A1C}" type="presParOf" srcId="{1B9812B4-CEFA-4C3B-8DA5-002FDC14E779}" destId="{FCDA8A48-5A7F-4168-B48B-97126A75DDBE}" srcOrd="0" destOrd="0" presId="urn:microsoft.com/office/officeart/2005/8/layout/hierarchy1"/>
    <dgm:cxn modelId="{16A9E626-0022-4FB8-BDDB-265BC23F309A}" type="presParOf" srcId="{FCDA8A48-5A7F-4168-B48B-97126A75DDBE}" destId="{DC895260-94C2-41B6-8DA3-E103E3B5CD5D}" srcOrd="0" destOrd="0" presId="urn:microsoft.com/office/officeart/2005/8/layout/hierarchy1"/>
    <dgm:cxn modelId="{235E7C88-6133-4855-8FBF-3C775AD1DD86}" type="presParOf" srcId="{DC895260-94C2-41B6-8DA3-E103E3B5CD5D}" destId="{2993258C-9DC9-43C5-A386-735D7A81F395}" srcOrd="0" destOrd="0" presId="urn:microsoft.com/office/officeart/2005/8/layout/hierarchy1"/>
    <dgm:cxn modelId="{F4BB7448-0138-418C-89B4-DB8678C951B7}" type="presParOf" srcId="{DC895260-94C2-41B6-8DA3-E103E3B5CD5D}" destId="{87B26FC8-1549-4F94-A044-2A8C04661B32}" srcOrd="1" destOrd="0" presId="urn:microsoft.com/office/officeart/2005/8/layout/hierarchy1"/>
    <dgm:cxn modelId="{F3E861D9-A25F-4A54-A4CA-BA833AF813AD}" type="presParOf" srcId="{FCDA8A48-5A7F-4168-B48B-97126A75DDBE}" destId="{A55DA0C5-016E-40D2-AC8F-971B7CE2FF24}" srcOrd="1" destOrd="0" presId="urn:microsoft.com/office/officeart/2005/8/layout/hierarchy1"/>
    <dgm:cxn modelId="{80206A58-7752-4261-97C4-57F86C7E1A10}" type="presParOf" srcId="{1B9812B4-CEFA-4C3B-8DA5-002FDC14E779}" destId="{84EDBC0E-3585-4792-BD66-E81F8A9460BD}" srcOrd="1" destOrd="0" presId="urn:microsoft.com/office/officeart/2005/8/layout/hierarchy1"/>
    <dgm:cxn modelId="{3C385A32-AF10-4659-8E44-409E6CC3841C}" type="presParOf" srcId="{84EDBC0E-3585-4792-BD66-E81F8A9460BD}" destId="{7FE9B543-E4A7-4EEF-ADD1-79D6B3E6E280}" srcOrd="0" destOrd="0" presId="urn:microsoft.com/office/officeart/2005/8/layout/hierarchy1"/>
    <dgm:cxn modelId="{399AA789-3546-4B54-BED7-92AE3E2DB66D}" type="presParOf" srcId="{7FE9B543-E4A7-4EEF-ADD1-79D6B3E6E280}" destId="{1F8AA816-15E2-49D2-8242-28A02FCF7BC6}" srcOrd="0" destOrd="0" presId="urn:microsoft.com/office/officeart/2005/8/layout/hierarchy1"/>
    <dgm:cxn modelId="{472C25B4-3CCC-44B8-91EF-3E53E0A1E750}" type="presParOf" srcId="{7FE9B543-E4A7-4EEF-ADD1-79D6B3E6E280}" destId="{4134F926-33EF-40B4-A9DF-553B5972B8A7}" srcOrd="1" destOrd="0" presId="urn:microsoft.com/office/officeart/2005/8/layout/hierarchy1"/>
    <dgm:cxn modelId="{12A65627-54EE-4575-A36E-D4A8EF5892F7}" type="presParOf" srcId="{84EDBC0E-3585-4792-BD66-E81F8A9460BD}" destId="{A37B6D78-8E76-417F-9703-932A5B6E4CEE}" srcOrd="1" destOrd="0" presId="urn:microsoft.com/office/officeart/2005/8/layout/hierarchy1"/>
    <dgm:cxn modelId="{5B7C71F6-89FB-4FCF-A211-CAC6C4D5F872}" type="presParOf" srcId="{1B9812B4-CEFA-4C3B-8DA5-002FDC14E779}" destId="{F9416F90-2F67-44C4-B5C3-25947B7A0637}" srcOrd="2" destOrd="0" presId="urn:microsoft.com/office/officeart/2005/8/layout/hierarchy1"/>
    <dgm:cxn modelId="{2586ACC6-E51F-483C-8394-D0D18FABB16F}" type="presParOf" srcId="{F9416F90-2F67-44C4-B5C3-25947B7A0637}" destId="{C785F9CB-BD28-4D03-8647-88447B95A0F6}" srcOrd="0" destOrd="0" presId="urn:microsoft.com/office/officeart/2005/8/layout/hierarchy1"/>
    <dgm:cxn modelId="{CA7FA0FA-96F3-4777-91EB-6E67C87C49F4}" type="presParOf" srcId="{C785F9CB-BD28-4D03-8647-88447B95A0F6}" destId="{3CA77DA9-156A-42C6-AA2F-EA2269FC1744}" srcOrd="0" destOrd="0" presId="urn:microsoft.com/office/officeart/2005/8/layout/hierarchy1"/>
    <dgm:cxn modelId="{104DE42E-9F84-461E-AFFF-1BEF612B4012}" type="presParOf" srcId="{C785F9CB-BD28-4D03-8647-88447B95A0F6}" destId="{E0F786E5-4FA7-4CF9-A5E9-4BAF3C667ADA}" srcOrd="1" destOrd="0" presId="urn:microsoft.com/office/officeart/2005/8/layout/hierarchy1"/>
    <dgm:cxn modelId="{B310B195-B8DC-4705-B8FE-D1B9D7401A7B}" type="presParOf" srcId="{F9416F90-2F67-44C4-B5C3-25947B7A0637}" destId="{6A0F0AF4-6260-4FA6-A9EE-FB652CDBD3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75923-6FD0-4A61-9D48-C17E56CE65C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57C7EA-24C4-49D0-83E0-5F865C21F46A}">
      <dgm:prSet/>
      <dgm:spPr/>
      <dgm:t>
        <a:bodyPr/>
        <a:lstStyle/>
        <a:p>
          <a:r>
            <a:rPr lang="en-US" b="1"/>
            <a:t>Hydrophobic coreActs as a reservoir for poorly water-soluble APIs</a:t>
          </a:r>
          <a:endParaRPr lang="en-US"/>
        </a:p>
      </dgm:t>
    </dgm:pt>
    <dgm:pt modelId="{76358D1B-2066-47B8-92DE-C691920CB125}" type="parTrans" cxnId="{472C3D99-02DE-463C-A037-B43AC2DE13AC}">
      <dgm:prSet/>
      <dgm:spPr/>
      <dgm:t>
        <a:bodyPr/>
        <a:lstStyle/>
        <a:p>
          <a:endParaRPr lang="en-US"/>
        </a:p>
      </dgm:t>
    </dgm:pt>
    <dgm:pt modelId="{4E0CD2D4-4094-4B0C-A995-6D7993D4672B}" type="sibTrans" cxnId="{472C3D99-02DE-463C-A037-B43AC2DE13AC}">
      <dgm:prSet/>
      <dgm:spPr/>
      <dgm:t>
        <a:bodyPr/>
        <a:lstStyle/>
        <a:p>
          <a:endParaRPr lang="en-US"/>
        </a:p>
      </dgm:t>
    </dgm:pt>
    <dgm:pt modelId="{3220234F-41AB-404F-8B7D-4833855C76E8}">
      <dgm:prSet/>
      <dgm:spPr/>
      <dgm:t>
        <a:bodyPr/>
        <a:lstStyle/>
        <a:p>
          <a:r>
            <a:rPr lang="en-US" b="1"/>
            <a:t>Hydrophilic shell (corona)Provides colloidal stabilityReduces protein adsorption and opsonization</a:t>
          </a:r>
          <a:endParaRPr lang="en-US"/>
        </a:p>
      </dgm:t>
    </dgm:pt>
    <dgm:pt modelId="{0E65184F-6BF6-459B-8CB2-A6E2DBD57753}" type="parTrans" cxnId="{D9EFD87A-88F9-4F47-8EAA-31EE1B96B1B3}">
      <dgm:prSet/>
      <dgm:spPr/>
      <dgm:t>
        <a:bodyPr/>
        <a:lstStyle/>
        <a:p>
          <a:endParaRPr lang="en-US"/>
        </a:p>
      </dgm:t>
    </dgm:pt>
    <dgm:pt modelId="{C8D9A226-296B-4C45-A87C-4C175C9C11AC}" type="sibTrans" cxnId="{D9EFD87A-88F9-4F47-8EAA-31EE1B96B1B3}">
      <dgm:prSet/>
      <dgm:spPr/>
      <dgm:t>
        <a:bodyPr/>
        <a:lstStyle/>
        <a:p>
          <a:endParaRPr lang="en-US"/>
        </a:p>
      </dgm:t>
    </dgm:pt>
    <dgm:pt modelId="{5DFA29AF-7DBA-4F7F-9B50-9A60841B183F}" type="pres">
      <dgm:prSet presAssocID="{C6D75923-6FD0-4A61-9D48-C17E56CE65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C25FF9-B2BD-465C-ABFC-8013A64584C6}" type="pres">
      <dgm:prSet presAssocID="{CD57C7EA-24C4-49D0-83E0-5F865C21F46A}" presName="hierRoot1" presStyleCnt="0"/>
      <dgm:spPr/>
    </dgm:pt>
    <dgm:pt modelId="{F67EDC2B-13A7-486A-B63F-54152E4264C9}" type="pres">
      <dgm:prSet presAssocID="{CD57C7EA-24C4-49D0-83E0-5F865C21F46A}" presName="composite" presStyleCnt="0"/>
      <dgm:spPr/>
    </dgm:pt>
    <dgm:pt modelId="{2CC840C8-B19C-4893-BC88-C55055BA099E}" type="pres">
      <dgm:prSet presAssocID="{CD57C7EA-24C4-49D0-83E0-5F865C21F46A}" presName="background" presStyleLbl="node0" presStyleIdx="0" presStyleCnt="2"/>
      <dgm:spPr/>
    </dgm:pt>
    <dgm:pt modelId="{5DD884DE-F8A0-41E4-9816-8564E9640C61}" type="pres">
      <dgm:prSet presAssocID="{CD57C7EA-24C4-49D0-83E0-5F865C21F46A}" presName="text" presStyleLbl="fgAcc0" presStyleIdx="0" presStyleCnt="2">
        <dgm:presLayoutVars>
          <dgm:chPref val="3"/>
        </dgm:presLayoutVars>
      </dgm:prSet>
      <dgm:spPr/>
    </dgm:pt>
    <dgm:pt modelId="{8745ABC0-9A47-4362-98A8-2D476255C715}" type="pres">
      <dgm:prSet presAssocID="{CD57C7EA-24C4-49D0-83E0-5F865C21F46A}" presName="hierChild2" presStyleCnt="0"/>
      <dgm:spPr/>
    </dgm:pt>
    <dgm:pt modelId="{3BDB0BF9-82DE-4555-91E1-11DF2C6C330F}" type="pres">
      <dgm:prSet presAssocID="{3220234F-41AB-404F-8B7D-4833855C76E8}" presName="hierRoot1" presStyleCnt="0"/>
      <dgm:spPr/>
    </dgm:pt>
    <dgm:pt modelId="{3757D350-0D00-40F6-9A18-F490352901B2}" type="pres">
      <dgm:prSet presAssocID="{3220234F-41AB-404F-8B7D-4833855C76E8}" presName="composite" presStyleCnt="0"/>
      <dgm:spPr/>
    </dgm:pt>
    <dgm:pt modelId="{4DD1FEB8-B314-423C-99B8-DB52211BEDFA}" type="pres">
      <dgm:prSet presAssocID="{3220234F-41AB-404F-8B7D-4833855C76E8}" presName="background" presStyleLbl="node0" presStyleIdx="1" presStyleCnt="2"/>
      <dgm:spPr/>
    </dgm:pt>
    <dgm:pt modelId="{44BC29C7-109F-403E-9867-6E1AC80DECA5}" type="pres">
      <dgm:prSet presAssocID="{3220234F-41AB-404F-8B7D-4833855C76E8}" presName="text" presStyleLbl="fgAcc0" presStyleIdx="1" presStyleCnt="2">
        <dgm:presLayoutVars>
          <dgm:chPref val="3"/>
        </dgm:presLayoutVars>
      </dgm:prSet>
      <dgm:spPr/>
    </dgm:pt>
    <dgm:pt modelId="{6351C4A0-B695-4A8B-8182-069F2A51C4A1}" type="pres">
      <dgm:prSet presAssocID="{3220234F-41AB-404F-8B7D-4833855C76E8}" presName="hierChild2" presStyleCnt="0"/>
      <dgm:spPr/>
    </dgm:pt>
  </dgm:ptLst>
  <dgm:cxnLst>
    <dgm:cxn modelId="{8FCF5E37-603B-4C63-9571-70A7D55F0CFD}" type="presOf" srcId="{CD57C7EA-24C4-49D0-83E0-5F865C21F46A}" destId="{5DD884DE-F8A0-41E4-9816-8564E9640C61}" srcOrd="0" destOrd="0" presId="urn:microsoft.com/office/officeart/2005/8/layout/hierarchy1"/>
    <dgm:cxn modelId="{2D2DC268-A5A6-44AB-9724-4B0E64BA215E}" type="presOf" srcId="{3220234F-41AB-404F-8B7D-4833855C76E8}" destId="{44BC29C7-109F-403E-9867-6E1AC80DECA5}" srcOrd="0" destOrd="0" presId="urn:microsoft.com/office/officeart/2005/8/layout/hierarchy1"/>
    <dgm:cxn modelId="{1C423975-E80B-4938-9013-E8E173741ED8}" type="presOf" srcId="{C6D75923-6FD0-4A61-9D48-C17E56CE65CA}" destId="{5DFA29AF-7DBA-4F7F-9B50-9A60841B183F}" srcOrd="0" destOrd="0" presId="urn:microsoft.com/office/officeart/2005/8/layout/hierarchy1"/>
    <dgm:cxn modelId="{D9EFD87A-88F9-4F47-8EAA-31EE1B96B1B3}" srcId="{C6D75923-6FD0-4A61-9D48-C17E56CE65CA}" destId="{3220234F-41AB-404F-8B7D-4833855C76E8}" srcOrd="1" destOrd="0" parTransId="{0E65184F-6BF6-459B-8CB2-A6E2DBD57753}" sibTransId="{C8D9A226-296B-4C45-A87C-4C175C9C11AC}"/>
    <dgm:cxn modelId="{472C3D99-02DE-463C-A037-B43AC2DE13AC}" srcId="{C6D75923-6FD0-4A61-9D48-C17E56CE65CA}" destId="{CD57C7EA-24C4-49D0-83E0-5F865C21F46A}" srcOrd="0" destOrd="0" parTransId="{76358D1B-2066-47B8-92DE-C691920CB125}" sibTransId="{4E0CD2D4-4094-4B0C-A995-6D7993D4672B}"/>
    <dgm:cxn modelId="{1B74BBBF-306B-4F4F-8158-CFD4408F28CE}" type="presParOf" srcId="{5DFA29AF-7DBA-4F7F-9B50-9A60841B183F}" destId="{E5C25FF9-B2BD-465C-ABFC-8013A64584C6}" srcOrd="0" destOrd="0" presId="urn:microsoft.com/office/officeart/2005/8/layout/hierarchy1"/>
    <dgm:cxn modelId="{B84E272F-8E19-466C-B183-B579F4D5509B}" type="presParOf" srcId="{E5C25FF9-B2BD-465C-ABFC-8013A64584C6}" destId="{F67EDC2B-13A7-486A-B63F-54152E4264C9}" srcOrd="0" destOrd="0" presId="urn:microsoft.com/office/officeart/2005/8/layout/hierarchy1"/>
    <dgm:cxn modelId="{7246D418-76ED-4EB1-BF3D-7840B1A6891D}" type="presParOf" srcId="{F67EDC2B-13A7-486A-B63F-54152E4264C9}" destId="{2CC840C8-B19C-4893-BC88-C55055BA099E}" srcOrd="0" destOrd="0" presId="urn:microsoft.com/office/officeart/2005/8/layout/hierarchy1"/>
    <dgm:cxn modelId="{910CA732-D705-498D-A7EB-B9DB8D7545F1}" type="presParOf" srcId="{F67EDC2B-13A7-486A-B63F-54152E4264C9}" destId="{5DD884DE-F8A0-41E4-9816-8564E9640C61}" srcOrd="1" destOrd="0" presId="urn:microsoft.com/office/officeart/2005/8/layout/hierarchy1"/>
    <dgm:cxn modelId="{37361B2D-BD96-4269-A36A-A3ABB2D6EE0B}" type="presParOf" srcId="{E5C25FF9-B2BD-465C-ABFC-8013A64584C6}" destId="{8745ABC0-9A47-4362-98A8-2D476255C715}" srcOrd="1" destOrd="0" presId="urn:microsoft.com/office/officeart/2005/8/layout/hierarchy1"/>
    <dgm:cxn modelId="{3FE6E723-FECF-454C-8A5C-EEFA10BAD769}" type="presParOf" srcId="{5DFA29AF-7DBA-4F7F-9B50-9A60841B183F}" destId="{3BDB0BF9-82DE-4555-91E1-11DF2C6C330F}" srcOrd="1" destOrd="0" presId="urn:microsoft.com/office/officeart/2005/8/layout/hierarchy1"/>
    <dgm:cxn modelId="{3A37CEC2-A035-459F-8E9E-33A38DD36172}" type="presParOf" srcId="{3BDB0BF9-82DE-4555-91E1-11DF2C6C330F}" destId="{3757D350-0D00-40F6-9A18-F490352901B2}" srcOrd="0" destOrd="0" presId="urn:microsoft.com/office/officeart/2005/8/layout/hierarchy1"/>
    <dgm:cxn modelId="{D6EC2B0A-F475-4A56-B0EC-5604DD05BF6C}" type="presParOf" srcId="{3757D350-0D00-40F6-9A18-F490352901B2}" destId="{4DD1FEB8-B314-423C-99B8-DB52211BEDFA}" srcOrd="0" destOrd="0" presId="urn:microsoft.com/office/officeart/2005/8/layout/hierarchy1"/>
    <dgm:cxn modelId="{A6BC8264-C2FA-44BA-AF82-6CD297E373B5}" type="presParOf" srcId="{3757D350-0D00-40F6-9A18-F490352901B2}" destId="{44BC29C7-109F-403E-9867-6E1AC80DECA5}" srcOrd="1" destOrd="0" presId="urn:microsoft.com/office/officeart/2005/8/layout/hierarchy1"/>
    <dgm:cxn modelId="{C7313A61-2A8E-4E4E-A13E-67FC32679F10}" type="presParOf" srcId="{3BDB0BF9-82DE-4555-91E1-11DF2C6C330F}" destId="{6351C4A0-B695-4A8B-8182-069F2A51C4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BC80D-2C75-43BA-ABA7-C1E556A2512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594D73-C17E-4A59-8575-05A187ED3C25}">
      <dgm:prSet/>
      <dgm:spPr/>
      <dgm:t>
        <a:bodyPr/>
        <a:lstStyle/>
        <a:p>
          <a:r>
            <a:rPr lang="en-US"/>
            <a:t>Improved solubility of hydrophobic drugs</a:t>
          </a:r>
        </a:p>
      </dgm:t>
    </dgm:pt>
    <dgm:pt modelId="{819699E4-1C49-47BB-B184-33E80509C409}" type="parTrans" cxnId="{B23ABA6E-8091-4355-98D7-1C78A0B2E821}">
      <dgm:prSet/>
      <dgm:spPr/>
      <dgm:t>
        <a:bodyPr/>
        <a:lstStyle/>
        <a:p>
          <a:endParaRPr lang="en-US"/>
        </a:p>
      </dgm:t>
    </dgm:pt>
    <dgm:pt modelId="{BE936DEB-99EB-4B54-91EE-7E4BD5798C20}" type="sibTrans" cxnId="{B23ABA6E-8091-4355-98D7-1C78A0B2E821}">
      <dgm:prSet/>
      <dgm:spPr/>
      <dgm:t>
        <a:bodyPr/>
        <a:lstStyle/>
        <a:p>
          <a:endParaRPr lang="en-US"/>
        </a:p>
      </dgm:t>
    </dgm:pt>
    <dgm:pt modelId="{CA5285ED-F0A7-4A80-94C0-37123C061311}">
      <dgm:prSet/>
      <dgm:spPr/>
      <dgm:t>
        <a:bodyPr/>
        <a:lstStyle/>
        <a:p>
          <a:r>
            <a:rPr lang="en-US"/>
            <a:t>Enhanced corneal permeation</a:t>
          </a:r>
        </a:p>
      </dgm:t>
    </dgm:pt>
    <dgm:pt modelId="{9F1E32EE-F250-407E-8DF0-513C073CFCA6}" type="parTrans" cxnId="{926FEB74-E1FB-4354-BD87-5F80357CCE2E}">
      <dgm:prSet/>
      <dgm:spPr/>
      <dgm:t>
        <a:bodyPr/>
        <a:lstStyle/>
        <a:p>
          <a:endParaRPr lang="en-US"/>
        </a:p>
      </dgm:t>
    </dgm:pt>
    <dgm:pt modelId="{F96B3C41-3FEE-4D2F-85DB-C9116B8CC0C6}" type="sibTrans" cxnId="{926FEB74-E1FB-4354-BD87-5F80357CCE2E}">
      <dgm:prSet/>
      <dgm:spPr/>
      <dgm:t>
        <a:bodyPr/>
        <a:lstStyle/>
        <a:p>
          <a:endParaRPr lang="en-US"/>
        </a:p>
      </dgm:t>
    </dgm:pt>
    <dgm:pt modelId="{D7CE575C-F073-4959-A00A-7005156F5CA4}">
      <dgm:prSet/>
      <dgm:spPr/>
      <dgm:t>
        <a:bodyPr/>
        <a:lstStyle/>
        <a:p>
          <a:r>
            <a:rPr lang="en-US"/>
            <a:t>Prolonged precorneal retention time</a:t>
          </a:r>
        </a:p>
      </dgm:t>
    </dgm:pt>
    <dgm:pt modelId="{59735C41-9CA1-43E8-9067-A6CF188CA724}" type="parTrans" cxnId="{2872B3EC-DF06-4242-AD76-81D4C9867C98}">
      <dgm:prSet/>
      <dgm:spPr/>
      <dgm:t>
        <a:bodyPr/>
        <a:lstStyle/>
        <a:p>
          <a:endParaRPr lang="en-US"/>
        </a:p>
      </dgm:t>
    </dgm:pt>
    <dgm:pt modelId="{008A3777-DCDF-4D74-A60F-7A8132F830A9}" type="sibTrans" cxnId="{2872B3EC-DF06-4242-AD76-81D4C9867C98}">
      <dgm:prSet/>
      <dgm:spPr/>
      <dgm:t>
        <a:bodyPr/>
        <a:lstStyle/>
        <a:p>
          <a:endParaRPr lang="en-US"/>
        </a:p>
      </dgm:t>
    </dgm:pt>
    <dgm:pt modelId="{E28B8ECC-E770-4683-B151-A70CBF9F4D66}">
      <dgm:prSet/>
      <dgm:spPr/>
      <dgm:t>
        <a:bodyPr/>
        <a:lstStyle/>
        <a:p>
          <a:r>
            <a:rPr lang="en-US"/>
            <a:t>Reduced dosing frequency and side effects</a:t>
          </a:r>
        </a:p>
      </dgm:t>
    </dgm:pt>
    <dgm:pt modelId="{AD85F17E-477A-46DE-AFFB-B1FB2CE12D83}" type="parTrans" cxnId="{6F1F7AF5-238F-4BB8-A7A1-D9C82D4780CC}">
      <dgm:prSet/>
      <dgm:spPr/>
      <dgm:t>
        <a:bodyPr/>
        <a:lstStyle/>
        <a:p>
          <a:endParaRPr lang="en-US"/>
        </a:p>
      </dgm:t>
    </dgm:pt>
    <dgm:pt modelId="{6EAF8331-79E8-4FD9-8D2A-010AE09C2906}" type="sibTrans" cxnId="{6F1F7AF5-238F-4BB8-A7A1-D9C82D4780CC}">
      <dgm:prSet/>
      <dgm:spPr/>
      <dgm:t>
        <a:bodyPr/>
        <a:lstStyle/>
        <a:p>
          <a:endParaRPr lang="en-US"/>
        </a:p>
      </dgm:t>
    </dgm:pt>
    <dgm:pt modelId="{9662CE68-B6A7-43EF-83FA-1EF31675E408}" type="pres">
      <dgm:prSet presAssocID="{F48BC80D-2C75-43BA-ABA7-C1E556A2512D}" presName="cycle" presStyleCnt="0">
        <dgm:presLayoutVars>
          <dgm:dir/>
          <dgm:resizeHandles val="exact"/>
        </dgm:presLayoutVars>
      </dgm:prSet>
      <dgm:spPr/>
    </dgm:pt>
    <dgm:pt modelId="{8FC13DD4-2921-469D-92DE-5F1E66A81AC7}" type="pres">
      <dgm:prSet presAssocID="{16594D73-C17E-4A59-8575-05A187ED3C25}" presName="dummy" presStyleCnt="0"/>
      <dgm:spPr/>
    </dgm:pt>
    <dgm:pt modelId="{B70348CA-A527-48BF-AF6B-B8EBCDE0B4EB}" type="pres">
      <dgm:prSet presAssocID="{16594D73-C17E-4A59-8575-05A187ED3C25}" presName="node" presStyleLbl="revTx" presStyleIdx="0" presStyleCnt="4">
        <dgm:presLayoutVars>
          <dgm:bulletEnabled val="1"/>
        </dgm:presLayoutVars>
      </dgm:prSet>
      <dgm:spPr/>
    </dgm:pt>
    <dgm:pt modelId="{F93E3352-A11F-4455-BBB5-4FFF63FD67E6}" type="pres">
      <dgm:prSet presAssocID="{BE936DEB-99EB-4B54-91EE-7E4BD5798C20}" presName="sibTrans" presStyleLbl="node1" presStyleIdx="0" presStyleCnt="4"/>
      <dgm:spPr/>
    </dgm:pt>
    <dgm:pt modelId="{566CE4AB-4FB6-49D0-A18E-FFA8D3740A42}" type="pres">
      <dgm:prSet presAssocID="{CA5285ED-F0A7-4A80-94C0-37123C061311}" presName="dummy" presStyleCnt="0"/>
      <dgm:spPr/>
    </dgm:pt>
    <dgm:pt modelId="{D3377AE0-1423-4C6A-8B5F-B1DBB961F1E0}" type="pres">
      <dgm:prSet presAssocID="{CA5285ED-F0A7-4A80-94C0-37123C061311}" presName="node" presStyleLbl="revTx" presStyleIdx="1" presStyleCnt="4">
        <dgm:presLayoutVars>
          <dgm:bulletEnabled val="1"/>
        </dgm:presLayoutVars>
      </dgm:prSet>
      <dgm:spPr/>
    </dgm:pt>
    <dgm:pt modelId="{22E5B3C0-E85B-4ADF-8371-C617FF34981D}" type="pres">
      <dgm:prSet presAssocID="{F96B3C41-3FEE-4D2F-85DB-C9116B8CC0C6}" presName="sibTrans" presStyleLbl="node1" presStyleIdx="1" presStyleCnt="4"/>
      <dgm:spPr/>
    </dgm:pt>
    <dgm:pt modelId="{D9480C2F-0A25-45F7-8971-43419357C833}" type="pres">
      <dgm:prSet presAssocID="{D7CE575C-F073-4959-A00A-7005156F5CA4}" presName="dummy" presStyleCnt="0"/>
      <dgm:spPr/>
    </dgm:pt>
    <dgm:pt modelId="{6CA67CBD-5DDA-4443-9BC5-77686A1552AC}" type="pres">
      <dgm:prSet presAssocID="{D7CE575C-F073-4959-A00A-7005156F5CA4}" presName="node" presStyleLbl="revTx" presStyleIdx="2" presStyleCnt="4">
        <dgm:presLayoutVars>
          <dgm:bulletEnabled val="1"/>
        </dgm:presLayoutVars>
      </dgm:prSet>
      <dgm:spPr/>
    </dgm:pt>
    <dgm:pt modelId="{456C2FA8-961F-43A5-9A27-4729F092B0EF}" type="pres">
      <dgm:prSet presAssocID="{008A3777-DCDF-4D74-A60F-7A8132F830A9}" presName="sibTrans" presStyleLbl="node1" presStyleIdx="2" presStyleCnt="4"/>
      <dgm:spPr/>
    </dgm:pt>
    <dgm:pt modelId="{161C0B1E-6B2F-48F1-92A7-9B6E2F0B9B1B}" type="pres">
      <dgm:prSet presAssocID="{E28B8ECC-E770-4683-B151-A70CBF9F4D66}" presName="dummy" presStyleCnt="0"/>
      <dgm:spPr/>
    </dgm:pt>
    <dgm:pt modelId="{BD12C12F-C1E1-4889-A51D-B0F77738385E}" type="pres">
      <dgm:prSet presAssocID="{E28B8ECC-E770-4683-B151-A70CBF9F4D66}" presName="node" presStyleLbl="revTx" presStyleIdx="3" presStyleCnt="4">
        <dgm:presLayoutVars>
          <dgm:bulletEnabled val="1"/>
        </dgm:presLayoutVars>
      </dgm:prSet>
      <dgm:spPr/>
    </dgm:pt>
    <dgm:pt modelId="{0FD6B13B-02E7-4F03-9481-D48EC5369E94}" type="pres">
      <dgm:prSet presAssocID="{6EAF8331-79E8-4FD9-8D2A-010AE09C2906}" presName="sibTrans" presStyleLbl="node1" presStyleIdx="3" presStyleCnt="4"/>
      <dgm:spPr/>
    </dgm:pt>
  </dgm:ptLst>
  <dgm:cxnLst>
    <dgm:cxn modelId="{27A45D08-3656-43FE-9DB4-FDB7DB41F268}" type="presOf" srcId="{E28B8ECC-E770-4683-B151-A70CBF9F4D66}" destId="{BD12C12F-C1E1-4889-A51D-B0F77738385E}" srcOrd="0" destOrd="0" presId="urn:microsoft.com/office/officeart/2005/8/layout/cycle1"/>
    <dgm:cxn modelId="{5C654F34-8CBC-4702-832C-68393E2D7995}" type="presOf" srcId="{6EAF8331-79E8-4FD9-8D2A-010AE09C2906}" destId="{0FD6B13B-02E7-4F03-9481-D48EC5369E94}" srcOrd="0" destOrd="0" presId="urn:microsoft.com/office/officeart/2005/8/layout/cycle1"/>
    <dgm:cxn modelId="{B23ABA6E-8091-4355-98D7-1C78A0B2E821}" srcId="{F48BC80D-2C75-43BA-ABA7-C1E556A2512D}" destId="{16594D73-C17E-4A59-8575-05A187ED3C25}" srcOrd="0" destOrd="0" parTransId="{819699E4-1C49-47BB-B184-33E80509C409}" sibTransId="{BE936DEB-99EB-4B54-91EE-7E4BD5798C20}"/>
    <dgm:cxn modelId="{926FEB74-E1FB-4354-BD87-5F80357CCE2E}" srcId="{F48BC80D-2C75-43BA-ABA7-C1E556A2512D}" destId="{CA5285ED-F0A7-4A80-94C0-37123C061311}" srcOrd="1" destOrd="0" parTransId="{9F1E32EE-F250-407E-8DF0-513C073CFCA6}" sibTransId="{F96B3C41-3FEE-4D2F-85DB-C9116B8CC0C6}"/>
    <dgm:cxn modelId="{D070117D-86BF-4E9D-8CD0-7B0B368B1C82}" type="presOf" srcId="{CA5285ED-F0A7-4A80-94C0-37123C061311}" destId="{D3377AE0-1423-4C6A-8B5F-B1DBB961F1E0}" srcOrd="0" destOrd="0" presId="urn:microsoft.com/office/officeart/2005/8/layout/cycle1"/>
    <dgm:cxn modelId="{8870DC7F-F2A2-4230-BC7A-52D6B2B5DFDC}" type="presOf" srcId="{F96B3C41-3FEE-4D2F-85DB-C9116B8CC0C6}" destId="{22E5B3C0-E85B-4ADF-8371-C617FF34981D}" srcOrd="0" destOrd="0" presId="urn:microsoft.com/office/officeart/2005/8/layout/cycle1"/>
    <dgm:cxn modelId="{E534C7A0-4750-4DB2-8805-C72DD73A5E61}" type="presOf" srcId="{16594D73-C17E-4A59-8575-05A187ED3C25}" destId="{B70348CA-A527-48BF-AF6B-B8EBCDE0B4EB}" srcOrd="0" destOrd="0" presId="urn:microsoft.com/office/officeart/2005/8/layout/cycle1"/>
    <dgm:cxn modelId="{8034EAD4-B632-4B7A-AF43-CBD3A241CDEA}" type="presOf" srcId="{BE936DEB-99EB-4B54-91EE-7E4BD5798C20}" destId="{F93E3352-A11F-4455-BBB5-4FFF63FD67E6}" srcOrd="0" destOrd="0" presId="urn:microsoft.com/office/officeart/2005/8/layout/cycle1"/>
    <dgm:cxn modelId="{26408BE4-5698-4A45-AC79-15777B1FB6BF}" type="presOf" srcId="{008A3777-DCDF-4D74-A60F-7A8132F830A9}" destId="{456C2FA8-961F-43A5-9A27-4729F092B0EF}" srcOrd="0" destOrd="0" presId="urn:microsoft.com/office/officeart/2005/8/layout/cycle1"/>
    <dgm:cxn modelId="{2872B3EC-DF06-4242-AD76-81D4C9867C98}" srcId="{F48BC80D-2C75-43BA-ABA7-C1E556A2512D}" destId="{D7CE575C-F073-4959-A00A-7005156F5CA4}" srcOrd="2" destOrd="0" parTransId="{59735C41-9CA1-43E8-9067-A6CF188CA724}" sibTransId="{008A3777-DCDF-4D74-A60F-7A8132F830A9}"/>
    <dgm:cxn modelId="{6F1F7AF5-238F-4BB8-A7A1-D9C82D4780CC}" srcId="{F48BC80D-2C75-43BA-ABA7-C1E556A2512D}" destId="{E28B8ECC-E770-4683-B151-A70CBF9F4D66}" srcOrd="3" destOrd="0" parTransId="{AD85F17E-477A-46DE-AFFB-B1FB2CE12D83}" sibTransId="{6EAF8331-79E8-4FD9-8D2A-010AE09C2906}"/>
    <dgm:cxn modelId="{A5C5A9F5-DF64-445C-B0A0-D87E77372B02}" type="presOf" srcId="{D7CE575C-F073-4959-A00A-7005156F5CA4}" destId="{6CA67CBD-5DDA-4443-9BC5-77686A1552AC}" srcOrd="0" destOrd="0" presId="urn:microsoft.com/office/officeart/2005/8/layout/cycle1"/>
    <dgm:cxn modelId="{ECEEB9F9-7E82-4375-B2A1-E08365030EC9}" type="presOf" srcId="{F48BC80D-2C75-43BA-ABA7-C1E556A2512D}" destId="{9662CE68-B6A7-43EF-83FA-1EF31675E408}" srcOrd="0" destOrd="0" presId="urn:microsoft.com/office/officeart/2005/8/layout/cycle1"/>
    <dgm:cxn modelId="{93B467A0-2834-4CF3-9B29-1C8CA2B4D2BF}" type="presParOf" srcId="{9662CE68-B6A7-43EF-83FA-1EF31675E408}" destId="{8FC13DD4-2921-469D-92DE-5F1E66A81AC7}" srcOrd="0" destOrd="0" presId="urn:microsoft.com/office/officeart/2005/8/layout/cycle1"/>
    <dgm:cxn modelId="{66579467-D3BC-4014-B508-DBCA6B5FCA34}" type="presParOf" srcId="{9662CE68-B6A7-43EF-83FA-1EF31675E408}" destId="{B70348CA-A527-48BF-AF6B-B8EBCDE0B4EB}" srcOrd="1" destOrd="0" presId="urn:microsoft.com/office/officeart/2005/8/layout/cycle1"/>
    <dgm:cxn modelId="{57CB9CEC-A60E-4AD5-BB25-A77C452BFA36}" type="presParOf" srcId="{9662CE68-B6A7-43EF-83FA-1EF31675E408}" destId="{F93E3352-A11F-4455-BBB5-4FFF63FD67E6}" srcOrd="2" destOrd="0" presId="urn:microsoft.com/office/officeart/2005/8/layout/cycle1"/>
    <dgm:cxn modelId="{B71C52D9-85E0-455B-A4AF-B06B2494296A}" type="presParOf" srcId="{9662CE68-B6A7-43EF-83FA-1EF31675E408}" destId="{566CE4AB-4FB6-49D0-A18E-FFA8D3740A42}" srcOrd="3" destOrd="0" presId="urn:microsoft.com/office/officeart/2005/8/layout/cycle1"/>
    <dgm:cxn modelId="{A5E75027-EA14-47AC-881B-15EF731826D4}" type="presParOf" srcId="{9662CE68-B6A7-43EF-83FA-1EF31675E408}" destId="{D3377AE0-1423-4C6A-8B5F-B1DBB961F1E0}" srcOrd="4" destOrd="0" presId="urn:microsoft.com/office/officeart/2005/8/layout/cycle1"/>
    <dgm:cxn modelId="{FABB4FB0-D7CB-4D92-A0DD-4EF3C9D0C7F1}" type="presParOf" srcId="{9662CE68-B6A7-43EF-83FA-1EF31675E408}" destId="{22E5B3C0-E85B-4ADF-8371-C617FF34981D}" srcOrd="5" destOrd="0" presId="urn:microsoft.com/office/officeart/2005/8/layout/cycle1"/>
    <dgm:cxn modelId="{99EBFA1B-819F-433C-8FFC-662E990BA1DB}" type="presParOf" srcId="{9662CE68-B6A7-43EF-83FA-1EF31675E408}" destId="{D9480C2F-0A25-45F7-8971-43419357C833}" srcOrd="6" destOrd="0" presId="urn:microsoft.com/office/officeart/2005/8/layout/cycle1"/>
    <dgm:cxn modelId="{05DF129C-4354-4568-928A-269CFE75D685}" type="presParOf" srcId="{9662CE68-B6A7-43EF-83FA-1EF31675E408}" destId="{6CA67CBD-5DDA-4443-9BC5-77686A1552AC}" srcOrd="7" destOrd="0" presId="urn:microsoft.com/office/officeart/2005/8/layout/cycle1"/>
    <dgm:cxn modelId="{A579627F-57BA-4E76-97F6-CAC32CECA678}" type="presParOf" srcId="{9662CE68-B6A7-43EF-83FA-1EF31675E408}" destId="{456C2FA8-961F-43A5-9A27-4729F092B0EF}" srcOrd="8" destOrd="0" presId="urn:microsoft.com/office/officeart/2005/8/layout/cycle1"/>
    <dgm:cxn modelId="{E41D1176-343F-4A11-A10D-F279C3D3CD91}" type="presParOf" srcId="{9662CE68-B6A7-43EF-83FA-1EF31675E408}" destId="{161C0B1E-6B2F-48F1-92A7-9B6E2F0B9B1B}" srcOrd="9" destOrd="0" presId="urn:microsoft.com/office/officeart/2005/8/layout/cycle1"/>
    <dgm:cxn modelId="{2E9875CB-CC82-4EF7-BB24-58BA778B2865}" type="presParOf" srcId="{9662CE68-B6A7-43EF-83FA-1EF31675E408}" destId="{BD12C12F-C1E1-4889-A51D-B0F77738385E}" srcOrd="10" destOrd="0" presId="urn:microsoft.com/office/officeart/2005/8/layout/cycle1"/>
    <dgm:cxn modelId="{EB3B5715-E9F7-4928-9EA2-D5BA5D511ED3}" type="presParOf" srcId="{9662CE68-B6A7-43EF-83FA-1EF31675E408}" destId="{0FD6B13B-02E7-4F03-9481-D48EC5369E9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CD0D71-6446-46CF-9ABA-D95C46F20F0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AD3D1014-71B5-4AB7-A196-346DA7687C4B}">
      <dgm:prSet/>
      <dgm:spPr/>
      <dgm:t>
        <a:bodyPr/>
        <a:lstStyle/>
        <a:p>
          <a:pPr>
            <a:defRPr cap="all"/>
          </a:pPr>
          <a:r>
            <a:rPr lang="en-US" b="1"/>
            <a:t>Treatment of ocular infections</a:t>
          </a:r>
          <a:endParaRPr lang="en-US"/>
        </a:p>
      </dgm:t>
    </dgm:pt>
    <dgm:pt modelId="{39C28160-09BB-4FC5-9378-76D283B49DC3}" type="parTrans" cxnId="{869AC919-3038-4A13-9B55-9DE812E95E49}">
      <dgm:prSet/>
      <dgm:spPr/>
      <dgm:t>
        <a:bodyPr/>
        <a:lstStyle/>
        <a:p>
          <a:endParaRPr lang="en-US"/>
        </a:p>
      </dgm:t>
    </dgm:pt>
    <dgm:pt modelId="{EB95C3DF-EA0E-4BAC-AE5C-31B527174838}" type="sibTrans" cxnId="{869AC919-3038-4A13-9B55-9DE812E95E49}">
      <dgm:prSet/>
      <dgm:spPr/>
      <dgm:t>
        <a:bodyPr/>
        <a:lstStyle/>
        <a:p>
          <a:endParaRPr lang="en-US"/>
        </a:p>
      </dgm:t>
    </dgm:pt>
    <dgm:pt modelId="{421BD253-F0D0-431C-A139-60CB3381DD83}">
      <dgm:prSet/>
      <dgm:spPr/>
      <dgm:t>
        <a:bodyPr/>
        <a:lstStyle/>
        <a:p>
          <a:pPr>
            <a:defRPr cap="all"/>
          </a:pPr>
          <a:r>
            <a:rPr lang="en-US" b="1"/>
            <a:t>Management of glaucoma</a:t>
          </a:r>
          <a:endParaRPr lang="en-US"/>
        </a:p>
      </dgm:t>
    </dgm:pt>
    <dgm:pt modelId="{AF3D5985-118F-4D3B-8484-124D9CBBC6D4}" type="parTrans" cxnId="{8BA70D85-F168-4FD1-BDC5-88DD87D2DE79}">
      <dgm:prSet/>
      <dgm:spPr/>
      <dgm:t>
        <a:bodyPr/>
        <a:lstStyle/>
        <a:p>
          <a:endParaRPr lang="en-US"/>
        </a:p>
      </dgm:t>
    </dgm:pt>
    <dgm:pt modelId="{206F7146-AE4E-4C8D-83BA-DBFE73D7DC1D}" type="sibTrans" cxnId="{8BA70D85-F168-4FD1-BDC5-88DD87D2DE79}">
      <dgm:prSet/>
      <dgm:spPr/>
      <dgm:t>
        <a:bodyPr/>
        <a:lstStyle/>
        <a:p>
          <a:endParaRPr lang="en-US"/>
        </a:p>
      </dgm:t>
    </dgm:pt>
    <dgm:pt modelId="{3165C03C-0788-439E-81E8-548F905E7410}">
      <dgm:prSet/>
      <dgm:spPr/>
      <dgm:t>
        <a:bodyPr/>
        <a:lstStyle/>
        <a:p>
          <a:pPr>
            <a:defRPr cap="all"/>
          </a:pPr>
          <a:r>
            <a:rPr lang="en-US" b="1"/>
            <a:t>Delivery of anti-inflammatory drugs</a:t>
          </a:r>
          <a:endParaRPr lang="en-US"/>
        </a:p>
      </dgm:t>
    </dgm:pt>
    <dgm:pt modelId="{08C30E08-391A-4D71-98D5-B9A1265E9BD2}" type="parTrans" cxnId="{A00BD518-FBCE-42E7-8DFA-00288364017F}">
      <dgm:prSet/>
      <dgm:spPr/>
      <dgm:t>
        <a:bodyPr/>
        <a:lstStyle/>
        <a:p>
          <a:endParaRPr lang="en-US"/>
        </a:p>
      </dgm:t>
    </dgm:pt>
    <dgm:pt modelId="{DD4105E3-91FA-4568-892A-0AC83CA0EA1A}" type="sibTrans" cxnId="{A00BD518-FBCE-42E7-8DFA-00288364017F}">
      <dgm:prSet/>
      <dgm:spPr/>
      <dgm:t>
        <a:bodyPr/>
        <a:lstStyle/>
        <a:p>
          <a:endParaRPr lang="en-US"/>
        </a:p>
      </dgm:t>
    </dgm:pt>
    <dgm:pt modelId="{8B54BF02-721A-41C0-ABB5-008C23FC28CD}">
      <dgm:prSet/>
      <dgm:spPr/>
      <dgm:t>
        <a:bodyPr/>
        <a:lstStyle/>
        <a:p>
          <a:pPr>
            <a:defRPr cap="all"/>
          </a:pPr>
          <a:r>
            <a:rPr lang="en-US" b="1"/>
            <a:t>Ocular antifungal and antiviral therapy</a:t>
          </a:r>
          <a:endParaRPr lang="en-US"/>
        </a:p>
      </dgm:t>
    </dgm:pt>
    <dgm:pt modelId="{3F6A2731-ADDC-4A7F-B820-FFA1858E780D}" type="parTrans" cxnId="{AB80AE64-5D50-47AE-B44F-7641A487DBDE}">
      <dgm:prSet/>
      <dgm:spPr/>
      <dgm:t>
        <a:bodyPr/>
        <a:lstStyle/>
        <a:p>
          <a:endParaRPr lang="en-US"/>
        </a:p>
      </dgm:t>
    </dgm:pt>
    <dgm:pt modelId="{33CC9C3C-0590-4E65-81B8-7F98DEE7CC73}" type="sibTrans" cxnId="{AB80AE64-5D50-47AE-B44F-7641A487DBDE}">
      <dgm:prSet/>
      <dgm:spPr/>
      <dgm:t>
        <a:bodyPr/>
        <a:lstStyle/>
        <a:p>
          <a:endParaRPr lang="en-US"/>
        </a:p>
      </dgm:t>
    </dgm:pt>
    <dgm:pt modelId="{486380F6-9F4C-4967-BFF1-67E80917FAA8}" type="pres">
      <dgm:prSet presAssocID="{E5CD0D71-6446-46CF-9ABA-D95C46F20F06}" presName="root" presStyleCnt="0">
        <dgm:presLayoutVars>
          <dgm:dir/>
          <dgm:resizeHandles val="exact"/>
        </dgm:presLayoutVars>
      </dgm:prSet>
      <dgm:spPr/>
    </dgm:pt>
    <dgm:pt modelId="{6571F1E8-BF21-4F40-A3A9-003AF5AD4B76}" type="pres">
      <dgm:prSet presAssocID="{AD3D1014-71B5-4AB7-A196-346DA7687C4B}" presName="compNode" presStyleCnt="0"/>
      <dgm:spPr/>
    </dgm:pt>
    <dgm:pt modelId="{3D7D3D3E-B919-454F-8DD7-ED01FD16CE1D}" type="pres">
      <dgm:prSet presAssocID="{AD3D1014-71B5-4AB7-A196-346DA7687C4B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FF75531-FA5E-4757-B8DD-F1BE6E793390}" type="pres">
      <dgm:prSet presAssocID="{AD3D1014-71B5-4AB7-A196-346DA7687C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90FDAAC1-EBBD-4F83-A398-A892B9E3D9F7}" type="pres">
      <dgm:prSet presAssocID="{AD3D1014-71B5-4AB7-A196-346DA7687C4B}" presName="spaceRect" presStyleCnt="0"/>
      <dgm:spPr/>
    </dgm:pt>
    <dgm:pt modelId="{3A2E2AD3-DE23-44AE-AE48-7F939D9FC9C1}" type="pres">
      <dgm:prSet presAssocID="{AD3D1014-71B5-4AB7-A196-346DA7687C4B}" presName="textRect" presStyleLbl="revTx" presStyleIdx="0" presStyleCnt="4">
        <dgm:presLayoutVars>
          <dgm:chMax val="1"/>
          <dgm:chPref val="1"/>
        </dgm:presLayoutVars>
      </dgm:prSet>
      <dgm:spPr/>
    </dgm:pt>
    <dgm:pt modelId="{ABA4FA10-BAAD-4421-B523-7AC4AE61800F}" type="pres">
      <dgm:prSet presAssocID="{EB95C3DF-EA0E-4BAC-AE5C-31B527174838}" presName="sibTrans" presStyleCnt="0"/>
      <dgm:spPr/>
    </dgm:pt>
    <dgm:pt modelId="{2636012F-5AFD-47C9-ADF1-D953A6BDDF77}" type="pres">
      <dgm:prSet presAssocID="{421BD253-F0D0-431C-A139-60CB3381DD83}" presName="compNode" presStyleCnt="0"/>
      <dgm:spPr/>
    </dgm:pt>
    <dgm:pt modelId="{4DDB0825-3100-4B36-A203-782FF8E2E88E}" type="pres">
      <dgm:prSet presAssocID="{421BD253-F0D0-431C-A139-60CB3381DD8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6AB4FEE-7BC0-42A8-9584-1521E1149616}" type="pres">
      <dgm:prSet presAssocID="{421BD253-F0D0-431C-A139-60CB3381DD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98331085-36DA-4B31-8804-5A0525953BFF}" type="pres">
      <dgm:prSet presAssocID="{421BD253-F0D0-431C-A139-60CB3381DD83}" presName="spaceRect" presStyleCnt="0"/>
      <dgm:spPr/>
    </dgm:pt>
    <dgm:pt modelId="{2977046C-72EC-48BA-88D2-F20E8FA9F532}" type="pres">
      <dgm:prSet presAssocID="{421BD253-F0D0-431C-A139-60CB3381DD83}" presName="textRect" presStyleLbl="revTx" presStyleIdx="1" presStyleCnt="4">
        <dgm:presLayoutVars>
          <dgm:chMax val="1"/>
          <dgm:chPref val="1"/>
        </dgm:presLayoutVars>
      </dgm:prSet>
      <dgm:spPr/>
    </dgm:pt>
    <dgm:pt modelId="{6964B77B-0281-4879-AE4A-2D95D3616411}" type="pres">
      <dgm:prSet presAssocID="{206F7146-AE4E-4C8D-83BA-DBFE73D7DC1D}" presName="sibTrans" presStyleCnt="0"/>
      <dgm:spPr/>
    </dgm:pt>
    <dgm:pt modelId="{AACE8082-172D-43A5-8273-0EF7C7BBA770}" type="pres">
      <dgm:prSet presAssocID="{3165C03C-0788-439E-81E8-548F905E7410}" presName="compNode" presStyleCnt="0"/>
      <dgm:spPr/>
    </dgm:pt>
    <dgm:pt modelId="{E000136E-0395-44DF-8292-ECE0EC33C596}" type="pres">
      <dgm:prSet presAssocID="{3165C03C-0788-439E-81E8-548F905E741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7B9B906-F7D8-417D-AAF3-4FD4CAAA96C6}" type="pres">
      <dgm:prSet presAssocID="{3165C03C-0788-439E-81E8-548F905E74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E6E5D6C-7722-4956-832C-4F1CC0C36655}" type="pres">
      <dgm:prSet presAssocID="{3165C03C-0788-439E-81E8-548F905E7410}" presName="spaceRect" presStyleCnt="0"/>
      <dgm:spPr/>
    </dgm:pt>
    <dgm:pt modelId="{1A08009E-63AC-4FBB-9B0D-E49D6F4AFA3E}" type="pres">
      <dgm:prSet presAssocID="{3165C03C-0788-439E-81E8-548F905E7410}" presName="textRect" presStyleLbl="revTx" presStyleIdx="2" presStyleCnt="4">
        <dgm:presLayoutVars>
          <dgm:chMax val="1"/>
          <dgm:chPref val="1"/>
        </dgm:presLayoutVars>
      </dgm:prSet>
      <dgm:spPr/>
    </dgm:pt>
    <dgm:pt modelId="{C09F8FC4-71D9-4B67-A03E-805FD8F7797D}" type="pres">
      <dgm:prSet presAssocID="{DD4105E3-91FA-4568-892A-0AC83CA0EA1A}" presName="sibTrans" presStyleCnt="0"/>
      <dgm:spPr/>
    </dgm:pt>
    <dgm:pt modelId="{7FD7B853-72C1-4739-8E45-96B289FB2A2A}" type="pres">
      <dgm:prSet presAssocID="{8B54BF02-721A-41C0-ABB5-008C23FC28CD}" presName="compNode" presStyleCnt="0"/>
      <dgm:spPr/>
    </dgm:pt>
    <dgm:pt modelId="{C306A2E7-A982-4FFF-8115-BB98FA5BD252}" type="pres">
      <dgm:prSet presAssocID="{8B54BF02-721A-41C0-ABB5-008C23FC28CD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1433043-34F8-4389-8B39-DCDEF039844A}" type="pres">
      <dgm:prSet presAssocID="{8B54BF02-721A-41C0-ABB5-008C23FC28C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990EA0DC-A71C-4928-B619-68E8849A12AC}" type="pres">
      <dgm:prSet presAssocID="{8B54BF02-721A-41C0-ABB5-008C23FC28CD}" presName="spaceRect" presStyleCnt="0"/>
      <dgm:spPr/>
    </dgm:pt>
    <dgm:pt modelId="{90759457-E35B-49F2-85A2-A4B5911A5653}" type="pres">
      <dgm:prSet presAssocID="{8B54BF02-721A-41C0-ABB5-008C23FC28C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00BD518-FBCE-42E7-8DFA-00288364017F}" srcId="{E5CD0D71-6446-46CF-9ABA-D95C46F20F06}" destId="{3165C03C-0788-439E-81E8-548F905E7410}" srcOrd="2" destOrd="0" parTransId="{08C30E08-391A-4D71-98D5-B9A1265E9BD2}" sibTransId="{DD4105E3-91FA-4568-892A-0AC83CA0EA1A}"/>
    <dgm:cxn modelId="{869AC919-3038-4A13-9B55-9DE812E95E49}" srcId="{E5CD0D71-6446-46CF-9ABA-D95C46F20F06}" destId="{AD3D1014-71B5-4AB7-A196-346DA7687C4B}" srcOrd="0" destOrd="0" parTransId="{39C28160-09BB-4FC5-9378-76D283B49DC3}" sibTransId="{EB95C3DF-EA0E-4BAC-AE5C-31B527174838}"/>
    <dgm:cxn modelId="{5C957963-E9D2-4B28-8B0B-88B4B46B68FA}" type="presOf" srcId="{421BD253-F0D0-431C-A139-60CB3381DD83}" destId="{2977046C-72EC-48BA-88D2-F20E8FA9F532}" srcOrd="0" destOrd="0" presId="urn:microsoft.com/office/officeart/2018/5/layout/IconLeafLabelList"/>
    <dgm:cxn modelId="{AB80AE64-5D50-47AE-B44F-7641A487DBDE}" srcId="{E5CD0D71-6446-46CF-9ABA-D95C46F20F06}" destId="{8B54BF02-721A-41C0-ABB5-008C23FC28CD}" srcOrd="3" destOrd="0" parTransId="{3F6A2731-ADDC-4A7F-B820-FFA1858E780D}" sibTransId="{33CC9C3C-0590-4E65-81B8-7F98DEE7CC73}"/>
    <dgm:cxn modelId="{1E6F6C4E-A03A-45A3-AA9C-ABCBD4EE51B5}" type="presOf" srcId="{AD3D1014-71B5-4AB7-A196-346DA7687C4B}" destId="{3A2E2AD3-DE23-44AE-AE48-7F939D9FC9C1}" srcOrd="0" destOrd="0" presId="urn:microsoft.com/office/officeart/2018/5/layout/IconLeafLabelList"/>
    <dgm:cxn modelId="{8BA70D85-F168-4FD1-BDC5-88DD87D2DE79}" srcId="{E5CD0D71-6446-46CF-9ABA-D95C46F20F06}" destId="{421BD253-F0D0-431C-A139-60CB3381DD83}" srcOrd="1" destOrd="0" parTransId="{AF3D5985-118F-4D3B-8484-124D9CBBC6D4}" sibTransId="{206F7146-AE4E-4C8D-83BA-DBFE73D7DC1D}"/>
    <dgm:cxn modelId="{2F36FE9E-5C46-492A-A0B1-BCFBEA844918}" type="presOf" srcId="{8B54BF02-721A-41C0-ABB5-008C23FC28CD}" destId="{90759457-E35B-49F2-85A2-A4B5911A5653}" srcOrd="0" destOrd="0" presId="urn:microsoft.com/office/officeart/2018/5/layout/IconLeafLabelList"/>
    <dgm:cxn modelId="{378080A8-8BB7-4978-A87F-EBF923BBD10F}" type="presOf" srcId="{E5CD0D71-6446-46CF-9ABA-D95C46F20F06}" destId="{486380F6-9F4C-4967-BFF1-67E80917FAA8}" srcOrd="0" destOrd="0" presId="urn:microsoft.com/office/officeart/2018/5/layout/IconLeafLabelList"/>
    <dgm:cxn modelId="{1C43F1D8-5F8E-4B4A-9BCB-DB9D03B2A242}" type="presOf" srcId="{3165C03C-0788-439E-81E8-548F905E7410}" destId="{1A08009E-63AC-4FBB-9B0D-E49D6F4AFA3E}" srcOrd="0" destOrd="0" presId="urn:microsoft.com/office/officeart/2018/5/layout/IconLeafLabelList"/>
    <dgm:cxn modelId="{BA454AC4-EB52-4F4A-903D-2CF0C9B050F5}" type="presParOf" srcId="{486380F6-9F4C-4967-BFF1-67E80917FAA8}" destId="{6571F1E8-BF21-4F40-A3A9-003AF5AD4B76}" srcOrd="0" destOrd="0" presId="urn:microsoft.com/office/officeart/2018/5/layout/IconLeafLabelList"/>
    <dgm:cxn modelId="{489C7493-4C24-4D84-BBDF-47DA483C88C7}" type="presParOf" srcId="{6571F1E8-BF21-4F40-A3A9-003AF5AD4B76}" destId="{3D7D3D3E-B919-454F-8DD7-ED01FD16CE1D}" srcOrd="0" destOrd="0" presId="urn:microsoft.com/office/officeart/2018/5/layout/IconLeafLabelList"/>
    <dgm:cxn modelId="{E355259D-12C9-46E0-A014-5FF2BA1E271E}" type="presParOf" srcId="{6571F1E8-BF21-4F40-A3A9-003AF5AD4B76}" destId="{6FF75531-FA5E-4757-B8DD-F1BE6E793390}" srcOrd="1" destOrd="0" presId="urn:microsoft.com/office/officeart/2018/5/layout/IconLeafLabelList"/>
    <dgm:cxn modelId="{FE080D23-AF6C-4566-B75C-747ADC54FD2A}" type="presParOf" srcId="{6571F1E8-BF21-4F40-A3A9-003AF5AD4B76}" destId="{90FDAAC1-EBBD-4F83-A398-A892B9E3D9F7}" srcOrd="2" destOrd="0" presId="urn:microsoft.com/office/officeart/2018/5/layout/IconLeafLabelList"/>
    <dgm:cxn modelId="{495A965D-5517-479B-809B-A276383E9B5A}" type="presParOf" srcId="{6571F1E8-BF21-4F40-A3A9-003AF5AD4B76}" destId="{3A2E2AD3-DE23-44AE-AE48-7F939D9FC9C1}" srcOrd="3" destOrd="0" presId="urn:microsoft.com/office/officeart/2018/5/layout/IconLeafLabelList"/>
    <dgm:cxn modelId="{2A946E79-0C02-4C92-87C2-77B0BC3F156F}" type="presParOf" srcId="{486380F6-9F4C-4967-BFF1-67E80917FAA8}" destId="{ABA4FA10-BAAD-4421-B523-7AC4AE61800F}" srcOrd="1" destOrd="0" presId="urn:microsoft.com/office/officeart/2018/5/layout/IconLeafLabelList"/>
    <dgm:cxn modelId="{5069248F-D26F-41DE-8224-A887DAF0B4D0}" type="presParOf" srcId="{486380F6-9F4C-4967-BFF1-67E80917FAA8}" destId="{2636012F-5AFD-47C9-ADF1-D953A6BDDF77}" srcOrd="2" destOrd="0" presId="urn:microsoft.com/office/officeart/2018/5/layout/IconLeafLabelList"/>
    <dgm:cxn modelId="{DFE4F021-BA01-4666-9945-3D5CE2F37165}" type="presParOf" srcId="{2636012F-5AFD-47C9-ADF1-D953A6BDDF77}" destId="{4DDB0825-3100-4B36-A203-782FF8E2E88E}" srcOrd="0" destOrd="0" presId="urn:microsoft.com/office/officeart/2018/5/layout/IconLeafLabelList"/>
    <dgm:cxn modelId="{E4E43F72-554B-4ADB-A0A7-F20206B1EB21}" type="presParOf" srcId="{2636012F-5AFD-47C9-ADF1-D953A6BDDF77}" destId="{26AB4FEE-7BC0-42A8-9584-1521E1149616}" srcOrd="1" destOrd="0" presId="urn:microsoft.com/office/officeart/2018/5/layout/IconLeafLabelList"/>
    <dgm:cxn modelId="{97DD38D6-AE55-45A6-A236-A465D0530923}" type="presParOf" srcId="{2636012F-5AFD-47C9-ADF1-D953A6BDDF77}" destId="{98331085-36DA-4B31-8804-5A0525953BFF}" srcOrd="2" destOrd="0" presId="urn:microsoft.com/office/officeart/2018/5/layout/IconLeafLabelList"/>
    <dgm:cxn modelId="{32783228-84EF-45F3-B732-64F8AFEE09C3}" type="presParOf" srcId="{2636012F-5AFD-47C9-ADF1-D953A6BDDF77}" destId="{2977046C-72EC-48BA-88D2-F20E8FA9F532}" srcOrd="3" destOrd="0" presId="urn:microsoft.com/office/officeart/2018/5/layout/IconLeafLabelList"/>
    <dgm:cxn modelId="{0D7D750C-4C90-46D5-8170-75310917C516}" type="presParOf" srcId="{486380F6-9F4C-4967-BFF1-67E80917FAA8}" destId="{6964B77B-0281-4879-AE4A-2D95D3616411}" srcOrd="3" destOrd="0" presId="urn:microsoft.com/office/officeart/2018/5/layout/IconLeafLabelList"/>
    <dgm:cxn modelId="{541C54C6-E690-4772-9D29-C6031CC43B7E}" type="presParOf" srcId="{486380F6-9F4C-4967-BFF1-67E80917FAA8}" destId="{AACE8082-172D-43A5-8273-0EF7C7BBA770}" srcOrd="4" destOrd="0" presId="urn:microsoft.com/office/officeart/2018/5/layout/IconLeafLabelList"/>
    <dgm:cxn modelId="{0071E1C9-8BAF-4533-87DC-D34BF8978941}" type="presParOf" srcId="{AACE8082-172D-43A5-8273-0EF7C7BBA770}" destId="{E000136E-0395-44DF-8292-ECE0EC33C596}" srcOrd="0" destOrd="0" presId="urn:microsoft.com/office/officeart/2018/5/layout/IconLeafLabelList"/>
    <dgm:cxn modelId="{CF296C3E-9CE3-4C50-94FE-BBA1033C07EA}" type="presParOf" srcId="{AACE8082-172D-43A5-8273-0EF7C7BBA770}" destId="{E7B9B906-F7D8-417D-AAF3-4FD4CAAA96C6}" srcOrd="1" destOrd="0" presId="urn:microsoft.com/office/officeart/2018/5/layout/IconLeafLabelList"/>
    <dgm:cxn modelId="{5FD2E853-979D-4612-BD90-9F225BCBB8BA}" type="presParOf" srcId="{AACE8082-172D-43A5-8273-0EF7C7BBA770}" destId="{9E6E5D6C-7722-4956-832C-4F1CC0C36655}" srcOrd="2" destOrd="0" presId="urn:microsoft.com/office/officeart/2018/5/layout/IconLeafLabelList"/>
    <dgm:cxn modelId="{83E30783-EE57-4B93-A1E8-E43AB31C5409}" type="presParOf" srcId="{AACE8082-172D-43A5-8273-0EF7C7BBA770}" destId="{1A08009E-63AC-4FBB-9B0D-E49D6F4AFA3E}" srcOrd="3" destOrd="0" presId="urn:microsoft.com/office/officeart/2018/5/layout/IconLeafLabelList"/>
    <dgm:cxn modelId="{56D02896-38A3-470C-BEA4-FAD60119C612}" type="presParOf" srcId="{486380F6-9F4C-4967-BFF1-67E80917FAA8}" destId="{C09F8FC4-71D9-4B67-A03E-805FD8F7797D}" srcOrd="5" destOrd="0" presId="urn:microsoft.com/office/officeart/2018/5/layout/IconLeafLabelList"/>
    <dgm:cxn modelId="{2B0B6C2A-030A-4909-93A0-7A198074D1F1}" type="presParOf" srcId="{486380F6-9F4C-4967-BFF1-67E80917FAA8}" destId="{7FD7B853-72C1-4739-8E45-96B289FB2A2A}" srcOrd="6" destOrd="0" presId="urn:microsoft.com/office/officeart/2018/5/layout/IconLeafLabelList"/>
    <dgm:cxn modelId="{3ADD2FA2-C038-4432-94DE-6544A89D8B60}" type="presParOf" srcId="{7FD7B853-72C1-4739-8E45-96B289FB2A2A}" destId="{C306A2E7-A982-4FFF-8115-BB98FA5BD252}" srcOrd="0" destOrd="0" presId="urn:microsoft.com/office/officeart/2018/5/layout/IconLeafLabelList"/>
    <dgm:cxn modelId="{8059F7A2-268E-42DB-B62A-F841C701EE9B}" type="presParOf" srcId="{7FD7B853-72C1-4739-8E45-96B289FB2A2A}" destId="{A1433043-34F8-4389-8B39-DCDEF039844A}" srcOrd="1" destOrd="0" presId="urn:microsoft.com/office/officeart/2018/5/layout/IconLeafLabelList"/>
    <dgm:cxn modelId="{448E79A7-6A96-42DB-8688-4086BFED4D21}" type="presParOf" srcId="{7FD7B853-72C1-4739-8E45-96B289FB2A2A}" destId="{990EA0DC-A71C-4928-B619-68E8849A12AC}" srcOrd="2" destOrd="0" presId="urn:microsoft.com/office/officeart/2018/5/layout/IconLeafLabelList"/>
    <dgm:cxn modelId="{DFDE85F4-7701-4759-991A-A1EC165FD01A}" type="presParOf" srcId="{7FD7B853-72C1-4739-8E45-96B289FB2A2A}" destId="{90759457-E35B-49F2-85A2-A4B5911A565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3258C-9DC9-43C5-A386-735D7A81F395}">
      <dsp:nvSpPr>
        <dsp:cNvPr id="0" name=""/>
        <dsp:cNvSpPr/>
      </dsp:nvSpPr>
      <dsp:spPr>
        <a:xfrm>
          <a:off x="155226" y="1001"/>
          <a:ext cx="2241086" cy="1423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26FC8-1549-4F94-A044-2A8C04661B32}">
      <dsp:nvSpPr>
        <dsp:cNvPr id="0" name=""/>
        <dsp:cNvSpPr/>
      </dsp:nvSpPr>
      <dsp:spPr>
        <a:xfrm>
          <a:off x="404236" y="237560"/>
          <a:ext cx="2241086" cy="1423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Controlled systems: implants, hydrogels, dendrimers, nanosuspensions</a:t>
          </a:r>
          <a:endParaRPr lang="en-US" sz="1700" kern="1200"/>
        </a:p>
      </dsp:txBody>
      <dsp:txXfrm>
        <a:off x="445917" y="279241"/>
        <a:ext cx="2157724" cy="1339728"/>
      </dsp:txXfrm>
    </dsp:sp>
    <dsp:sp modelId="{1F8AA816-15E2-49D2-8242-28A02FCF7BC6}">
      <dsp:nvSpPr>
        <dsp:cNvPr id="0" name=""/>
        <dsp:cNvSpPr/>
      </dsp:nvSpPr>
      <dsp:spPr>
        <a:xfrm>
          <a:off x="2894332" y="1001"/>
          <a:ext cx="2241086" cy="1423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4F926-33EF-40B4-A9DF-553B5972B8A7}">
      <dsp:nvSpPr>
        <dsp:cNvPr id="0" name=""/>
        <dsp:cNvSpPr/>
      </dsp:nvSpPr>
      <dsp:spPr>
        <a:xfrm>
          <a:off x="3143342" y="237560"/>
          <a:ext cx="2241086" cy="1423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Vesicular systems: liposomes, niosomes, pharmacosomes</a:t>
          </a:r>
          <a:endParaRPr lang="en-US" sz="1700" kern="1200"/>
        </a:p>
      </dsp:txBody>
      <dsp:txXfrm>
        <a:off x="3185023" y="279241"/>
        <a:ext cx="2157724" cy="1339728"/>
      </dsp:txXfrm>
    </dsp:sp>
    <dsp:sp modelId="{3CA77DA9-156A-42C6-AA2F-EA2269FC1744}">
      <dsp:nvSpPr>
        <dsp:cNvPr id="0" name=""/>
        <dsp:cNvSpPr/>
      </dsp:nvSpPr>
      <dsp:spPr>
        <a:xfrm>
          <a:off x="5633438" y="1001"/>
          <a:ext cx="2241086" cy="1423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786E5-4FA7-4CF9-A5E9-4BAF3C667ADA}">
      <dsp:nvSpPr>
        <dsp:cNvPr id="0" name=""/>
        <dsp:cNvSpPr/>
      </dsp:nvSpPr>
      <dsp:spPr>
        <a:xfrm>
          <a:off x="5882448" y="237560"/>
          <a:ext cx="2241086" cy="1423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Particulate systems: nanoparticles, microparticles, SLN, NLC</a:t>
          </a:r>
          <a:endParaRPr lang="en-US" sz="1700" kern="1200"/>
        </a:p>
      </dsp:txBody>
      <dsp:txXfrm>
        <a:off x="5924129" y="279241"/>
        <a:ext cx="2157724" cy="1339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840C8-B19C-4893-BC88-C55055BA099E}">
      <dsp:nvSpPr>
        <dsp:cNvPr id="0" name=""/>
        <dsp:cNvSpPr/>
      </dsp:nvSpPr>
      <dsp:spPr>
        <a:xfrm>
          <a:off x="881" y="397917"/>
          <a:ext cx="3093117" cy="1964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884DE-F8A0-41E4-9816-8564E9640C61}">
      <dsp:nvSpPr>
        <dsp:cNvPr id="0" name=""/>
        <dsp:cNvSpPr/>
      </dsp:nvSpPr>
      <dsp:spPr>
        <a:xfrm>
          <a:off x="344560" y="724413"/>
          <a:ext cx="3093117" cy="1964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Hydrophobic coreActs as a reservoir for poorly water-soluble APIs</a:t>
          </a:r>
          <a:endParaRPr lang="en-US" sz="2000" kern="1200"/>
        </a:p>
      </dsp:txBody>
      <dsp:txXfrm>
        <a:off x="402087" y="781940"/>
        <a:ext cx="2978063" cy="1849075"/>
      </dsp:txXfrm>
    </dsp:sp>
    <dsp:sp modelId="{4DD1FEB8-B314-423C-99B8-DB52211BEDFA}">
      <dsp:nvSpPr>
        <dsp:cNvPr id="0" name=""/>
        <dsp:cNvSpPr/>
      </dsp:nvSpPr>
      <dsp:spPr>
        <a:xfrm>
          <a:off x="3781358" y="397917"/>
          <a:ext cx="3093117" cy="1964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C29C7-109F-403E-9867-6E1AC80DECA5}">
      <dsp:nvSpPr>
        <dsp:cNvPr id="0" name=""/>
        <dsp:cNvSpPr/>
      </dsp:nvSpPr>
      <dsp:spPr>
        <a:xfrm>
          <a:off x="4125038" y="724413"/>
          <a:ext cx="3093117" cy="1964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Hydrophilic shell (corona)Provides colloidal stabilityReduces protein adsorption and opsonization</a:t>
          </a:r>
          <a:endParaRPr lang="en-US" sz="2000" kern="1200"/>
        </a:p>
      </dsp:txBody>
      <dsp:txXfrm>
        <a:off x="4182565" y="781940"/>
        <a:ext cx="2978063" cy="1849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348CA-A527-48BF-AF6B-B8EBCDE0B4EB}">
      <dsp:nvSpPr>
        <dsp:cNvPr id="0" name=""/>
        <dsp:cNvSpPr/>
      </dsp:nvSpPr>
      <dsp:spPr>
        <a:xfrm>
          <a:off x="2861421" y="272713"/>
          <a:ext cx="1624026" cy="162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Improved solubility of hydrophobic drugs</a:t>
          </a:r>
        </a:p>
      </dsp:txBody>
      <dsp:txXfrm>
        <a:off x="2861421" y="272713"/>
        <a:ext cx="1624026" cy="1624026"/>
      </dsp:txXfrm>
    </dsp:sp>
    <dsp:sp modelId="{F93E3352-A11F-4455-BBB5-4FFF63FD67E6}">
      <dsp:nvSpPr>
        <dsp:cNvPr id="0" name=""/>
        <dsp:cNvSpPr/>
      </dsp:nvSpPr>
      <dsp:spPr>
        <a:xfrm>
          <a:off x="-379" y="170186"/>
          <a:ext cx="4588354" cy="4588354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77AE0-1423-4C6A-8B5F-B1DBB961F1E0}">
      <dsp:nvSpPr>
        <dsp:cNvPr id="0" name=""/>
        <dsp:cNvSpPr/>
      </dsp:nvSpPr>
      <dsp:spPr>
        <a:xfrm>
          <a:off x="2861421" y="3031987"/>
          <a:ext cx="1624026" cy="162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Enhanced corneal permeation</a:t>
          </a:r>
        </a:p>
      </dsp:txBody>
      <dsp:txXfrm>
        <a:off x="2861421" y="3031987"/>
        <a:ext cx="1624026" cy="1624026"/>
      </dsp:txXfrm>
    </dsp:sp>
    <dsp:sp modelId="{22E5B3C0-E85B-4ADF-8371-C617FF34981D}">
      <dsp:nvSpPr>
        <dsp:cNvPr id="0" name=""/>
        <dsp:cNvSpPr/>
      </dsp:nvSpPr>
      <dsp:spPr>
        <a:xfrm>
          <a:off x="-379" y="170186"/>
          <a:ext cx="4588354" cy="4588354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67CBD-5DDA-4443-9BC5-77686A1552AC}">
      <dsp:nvSpPr>
        <dsp:cNvPr id="0" name=""/>
        <dsp:cNvSpPr/>
      </dsp:nvSpPr>
      <dsp:spPr>
        <a:xfrm>
          <a:off x="102147" y="3031987"/>
          <a:ext cx="1624026" cy="162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Prolonged precorneal retention time</a:t>
          </a:r>
        </a:p>
      </dsp:txBody>
      <dsp:txXfrm>
        <a:off x="102147" y="3031987"/>
        <a:ext cx="1624026" cy="1624026"/>
      </dsp:txXfrm>
    </dsp:sp>
    <dsp:sp modelId="{456C2FA8-961F-43A5-9A27-4729F092B0EF}">
      <dsp:nvSpPr>
        <dsp:cNvPr id="0" name=""/>
        <dsp:cNvSpPr/>
      </dsp:nvSpPr>
      <dsp:spPr>
        <a:xfrm>
          <a:off x="-379" y="170186"/>
          <a:ext cx="4588354" cy="4588354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2C12F-C1E1-4889-A51D-B0F77738385E}">
      <dsp:nvSpPr>
        <dsp:cNvPr id="0" name=""/>
        <dsp:cNvSpPr/>
      </dsp:nvSpPr>
      <dsp:spPr>
        <a:xfrm>
          <a:off x="102147" y="272713"/>
          <a:ext cx="1624026" cy="162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Reduced dosing frequency and side effects</a:t>
          </a:r>
        </a:p>
      </dsp:txBody>
      <dsp:txXfrm>
        <a:off x="102147" y="272713"/>
        <a:ext cx="1624026" cy="1624026"/>
      </dsp:txXfrm>
    </dsp:sp>
    <dsp:sp modelId="{0FD6B13B-02E7-4F03-9481-D48EC5369E94}">
      <dsp:nvSpPr>
        <dsp:cNvPr id="0" name=""/>
        <dsp:cNvSpPr/>
      </dsp:nvSpPr>
      <dsp:spPr>
        <a:xfrm>
          <a:off x="-379" y="170186"/>
          <a:ext cx="4588354" cy="4588354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D3D3E-B919-454F-8DD7-ED01FD16CE1D}">
      <dsp:nvSpPr>
        <dsp:cNvPr id="0" name=""/>
        <dsp:cNvSpPr/>
      </dsp:nvSpPr>
      <dsp:spPr>
        <a:xfrm>
          <a:off x="313228" y="807531"/>
          <a:ext cx="972544" cy="9725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75531-FA5E-4757-B8DD-F1BE6E793390}">
      <dsp:nvSpPr>
        <dsp:cNvPr id="0" name=""/>
        <dsp:cNvSpPr/>
      </dsp:nvSpPr>
      <dsp:spPr>
        <a:xfrm>
          <a:off x="520492" y="1014795"/>
          <a:ext cx="558017" cy="5580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E2AD3-DE23-44AE-AE48-7F939D9FC9C1}">
      <dsp:nvSpPr>
        <dsp:cNvPr id="0" name=""/>
        <dsp:cNvSpPr/>
      </dsp:nvSpPr>
      <dsp:spPr>
        <a:xfrm>
          <a:off x="2333" y="2083000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Treatment of ocular infections</a:t>
          </a:r>
          <a:endParaRPr lang="en-US" sz="1300" kern="1200"/>
        </a:p>
      </dsp:txBody>
      <dsp:txXfrm>
        <a:off x="2333" y="2083000"/>
        <a:ext cx="1594335" cy="637734"/>
      </dsp:txXfrm>
    </dsp:sp>
    <dsp:sp modelId="{4DDB0825-3100-4B36-A203-782FF8E2E88E}">
      <dsp:nvSpPr>
        <dsp:cNvPr id="0" name=""/>
        <dsp:cNvSpPr/>
      </dsp:nvSpPr>
      <dsp:spPr>
        <a:xfrm>
          <a:off x="2186573" y="807531"/>
          <a:ext cx="972544" cy="9725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B4FEE-7BC0-42A8-9584-1521E1149616}">
      <dsp:nvSpPr>
        <dsp:cNvPr id="0" name=""/>
        <dsp:cNvSpPr/>
      </dsp:nvSpPr>
      <dsp:spPr>
        <a:xfrm>
          <a:off x="2393837" y="1014795"/>
          <a:ext cx="558017" cy="5580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7046C-72EC-48BA-88D2-F20E8FA9F532}">
      <dsp:nvSpPr>
        <dsp:cNvPr id="0" name=""/>
        <dsp:cNvSpPr/>
      </dsp:nvSpPr>
      <dsp:spPr>
        <a:xfrm>
          <a:off x="1875678" y="2083000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Management of glaucoma</a:t>
          </a:r>
          <a:endParaRPr lang="en-US" sz="1300" kern="1200"/>
        </a:p>
      </dsp:txBody>
      <dsp:txXfrm>
        <a:off x="1875678" y="2083000"/>
        <a:ext cx="1594335" cy="637734"/>
      </dsp:txXfrm>
    </dsp:sp>
    <dsp:sp modelId="{E000136E-0395-44DF-8292-ECE0EC33C596}">
      <dsp:nvSpPr>
        <dsp:cNvPr id="0" name=""/>
        <dsp:cNvSpPr/>
      </dsp:nvSpPr>
      <dsp:spPr>
        <a:xfrm>
          <a:off x="4059918" y="807531"/>
          <a:ext cx="972544" cy="9725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9B906-F7D8-417D-AAF3-4FD4CAAA96C6}">
      <dsp:nvSpPr>
        <dsp:cNvPr id="0" name=""/>
        <dsp:cNvSpPr/>
      </dsp:nvSpPr>
      <dsp:spPr>
        <a:xfrm>
          <a:off x="4267182" y="1014795"/>
          <a:ext cx="558017" cy="5580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8009E-63AC-4FBB-9B0D-E49D6F4AFA3E}">
      <dsp:nvSpPr>
        <dsp:cNvPr id="0" name=""/>
        <dsp:cNvSpPr/>
      </dsp:nvSpPr>
      <dsp:spPr>
        <a:xfrm>
          <a:off x="3749022" y="2083000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Delivery of anti-inflammatory drugs</a:t>
          </a:r>
          <a:endParaRPr lang="en-US" sz="1300" kern="1200"/>
        </a:p>
      </dsp:txBody>
      <dsp:txXfrm>
        <a:off x="3749022" y="2083000"/>
        <a:ext cx="1594335" cy="637734"/>
      </dsp:txXfrm>
    </dsp:sp>
    <dsp:sp modelId="{C306A2E7-A982-4FFF-8115-BB98FA5BD252}">
      <dsp:nvSpPr>
        <dsp:cNvPr id="0" name=""/>
        <dsp:cNvSpPr/>
      </dsp:nvSpPr>
      <dsp:spPr>
        <a:xfrm>
          <a:off x="5933263" y="807531"/>
          <a:ext cx="972544" cy="9725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33043-34F8-4389-8B39-DCDEF039844A}">
      <dsp:nvSpPr>
        <dsp:cNvPr id="0" name=""/>
        <dsp:cNvSpPr/>
      </dsp:nvSpPr>
      <dsp:spPr>
        <a:xfrm>
          <a:off x="6140526" y="1014795"/>
          <a:ext cx="558017" cy="5580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59457-E35B-49F2-85A2-A4B5911A5653}">
      <dsp:nvSpPr>
        <dsp:cNvPr id="0" name=""/>
        <dsp:cNvSpPr/>
      </dsp:nvSpPr>
      <dsp:spPr>
        <a:xfrm>
          <a:off x="5622367" y="2083000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Ocular antifungal and antiviral therapy</a:t>
          </a:r>
          <a:endParaRPr lang="en-US" sz="1300" kern="1200"/>
        </a:p>
      </dsp:txBody>
      <dsp:txXfrm>
        <a:off x="5622367" y="2083000"/>
        <a:ext cx="1594335" cy="637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9DEF6-A68C-40D4-BD7D-7F86814D01D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32E11-92DC-4151-8523-652851C6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3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Precorneal barriers: tear film, blinking</a:t>
            </a:r>
          </a:p>
          <a:p>
            <a:r>
              <a:rPr lang="en-US" dirty="0"/>
              <a:t>• Corneal epithelium: rate-limiting</a:t>
            </a:r>
          </a:p>
          <a:p>
            <a:r>
              <a:rPr lang="en-US" dirty="0"/>
              <a:t>• Blood-aqueous barrier</a:t>
            </a:r>
          </a:p>
          <a:p>
            <a:r>
              <a:rPr lang="en-US" dirty="0"/>
              <a:t>• Blood-retinal barrier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32E11-92DC-4151-8523-652851C63D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8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27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1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5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5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0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7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6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10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3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2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2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27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22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9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4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1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60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3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0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12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2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4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547" y="226527"/>
            <a:ext cx="5600700" cy="4899936"/>
            <a:chOff x="0" y="0"/>
            <a:chExt cx="963348" cy="8857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348" cy="885799"/>
            </a:xfrm>
            <a:custGeom>
              <a:avLst/>
              <a:gdLst/>
              <a:ahLst/>
              <a:cxnLst/>
              <a:rect l="l" t="t" r="r" b="b"/>
              <a:pathLst>
                <a:path w="963348" h="885799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934075" y="1190625"/>
            <a:ext cx="2876550" cy="4562475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  <p:txBody>
            <a:bodyPr/>
            <a:lstStyle/>
            <a:p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3375" y="5362893"/>
            <a:ext cx="3443288" cy="29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70"/>
              </a:lnSpc>
            </a:pPr>
            <a:r>
              <a:rPr lang="en-US" sz="1900" spc="-28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Dr. Rawaa Mohammed Hussien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7690" y="1340022"/>
            <a:ext cx="4877248" cy="4487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1"/>
              </a:lnSpc>
            </a:pPr>
            <a:r>
              <a:rPr lang="en-US" sz="3000" spc="-250" dirty="0">
                <a:solidFill>
                  <a:schemeClr val="bg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Polymeric </a:t>
            </a:r>
            <a:r>
              <a:rPr lang="en-US" sz="3000" spc="-250" dirty="0" err="1">
                <a:solidFill>
                  <a:schemeClr val="bg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nanomicelles</a:t>
            </a:r>
            <a:r>
              <a:rPr lang="en-US" sz="3000" spc="-250" dirty="0">
                <a:solidFill>
                  <a:schemeClr val="bg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 as innovative platforms for ocular drug delivery :</a:t>
            </a:r>
            <a:r>
              <a:rPr lang="en-US" sz="3000" spc="-250" dirty="0" err="1">
                <a:solidFill>
                  <a:schemeClr val="bg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properties,advantages,and</a:t>
            </a:r>
            <a:r>
              <a:rPr lang="en-US" sz="3000" spc="-250" dirty="0">
                <a:solidFill>
                  <a:schemeClr val="bg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 therapeutic application </a:t>
            </a:r>
          </a:p>
          <a:p>
            <a:pPr algn="ctr">
              <a:lnSpc>
                <a:spcPts val="7151"/>
              </a:lnSpc>
            </a:pPr>
            <a:r>
              <a:rPr lang="en-US" sz="3000" spc="-250" dirty="0">
                <a:solidFill>
                  <a:srgbClr val="1F497D">
                    <a:lumMod val="60000"/>
                    <a:lumOff val="40000"/>
                  </a:srgbClr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” 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4473871" y="4685296"/>
            <a:ext cx="1056302" cy="929546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8688-9FC7-34F8-500B-DE74F35B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4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/>
              <a:t>Polymeric Nano micelles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269A-290B-EBC6-C01B-E4006DF08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7" y="2566555"/>
            <a:ext cx="4180078" cy="4094017"/>
          </a:xfrm>
        </p:spPr>
        <p:txBody>
          <a:bodyPr anchor="ctr">
            <a:normAutofit lnSpcReduction="1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Polymeric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nanomicelles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are formed by self-assembly of amphiphilic block copolymers in aqueous media</a:t>
            </a:r>
          </a:p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rgbClr val="ACD433"/>
              </a:buClr>
              <a:defRPr/>
            </a:pPr>
            <a:r>
              <a:rPr lang="en-US" b="1" dirty="0">
                <a:latin typeface="+mj-lt"/>
              </a:rPr>
              <a:t>Nanosized colloidal carriers (10–100 nm)</a:t>
            </a:r>
          </a:p>
          <a:p>
            <a:pPr marL="0" indent="0" algn="just">
              <a:lnSpc>
                <a:spcPct val="90000"/>
              </a:lnSpc>
              <a:buClr>
                <a:srgbClr val="ACD433"/>
              </a:buClr>
              <a:buNone/>
              <a:defRPr/>
            </a:pP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Consist of a hydrophobic core and hydrophilic shell</a:t>
            </a: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Suitable for solubilizing poorly water-soluble drugs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ACD433"/>
              </a:buClr>
              <a:buSz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13AA8-8D8C-FF91-2947-8E497D67F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587" y="2431473"/>
            <a:ext cx="4180077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5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C33D-BB5A-40D1-E780-CE80A8AE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4" y="973668"/>
            <a:ext cx="6571060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EBEBEB"/>
                </a:solidFill>
              </a:rPr>
              <a:t>Structure of Polymeric Nanomicelles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2B9CFAB-9BFB-D6A4-27F0-E59D31C89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947195"/>
              </p:ext>
            </p:extLst>
          </p:nvPr>
        </p:nvGraphicFramePr>
        <p:xfrm>
          <a:off x="965200" y="2925232"/>
          <a:ext cx="7219037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84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B766B7-A2F6-746B-D108-5EFE3285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Key Properties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3E5FADC6-E5A1-A4F6-B35D-DC084080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r>
              <a:rPr lang="en-US" sz="1700" b="1" dirty="0"/>
              <a:t>Small particle size and narrow size distribution</a:t>
            </a:r>
          </a:p>
          <a:p>
            <a:r>
              <a:rPr lang="en-US" sz="1700" b="1" dirty="0"/>
              <a:t>High drug loading capacity</a:t>
            </a:r>
          </a:p>
          <a:p>
            <a:r>
              <a:rPr lang="en-US" sz="1700" b="1" dirty="0"/>
              <a:t>Thermodynamic and kinetic stability</a:t>
            </a:r>
          </a:p>
          <a:p>
            <a:r>
              <a:rPr lang="en-US" sz="1700" b="1" dirty="0"/>
              <a:t>Controlled and sustained drug release</a:t>
            </a:r>
          </a:p>
        </p:txBody>
      </p:sp>
    </p:spTree>
    <p:extLst>
      <p:ext uri="{BB962C8B-B14F-4D97-AF65-F5344CB8AC3E}">
        <p14:creationId xmlns:p14="http://schemas.microsoft.com/office/powerpoint/2010/main" val="306401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7DD88FE-01A0-4F04-99DC-2B1140F59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A2E9868-C728-43FF-95CC-38902E514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257282" y="402165"/>
            <a:ext cx="5053994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12A5749-6A2A-4FAF-824E-16E9569B9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96398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A2615BF4-8323-4853-9A41-09C4DFBC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4353991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E68B4297-39F1-4DD7-A4EF-8E4E5011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2627342" y="2958541"/>
            <a:ext cx="6053670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DFAF1DD-0169-4D59-8646-8EFAD90F4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64136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E45D7473-2985-4534-8629-4C76A563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429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EBEBEB"/>
                </a:solidFill>
              </a:rPr>
              <a:t>Advantages for Ocular Delivery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B8277BD-4019-4E99-866A-1EA4007EC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176A9B55-DD9B-3AFD-FD86-D56DB5C31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142519"/>
              </p:ext>
            </p:extLst>
          </p:nvPr>
        </p:nvGraphicFramePr>
        <p:xfrm>
          <a:off x="723680" y="973667"/>
          <a:ext cx="4587596" cy="49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EBEBEB"/>
                </a:solidFill>
              </a:rPr>
              <a:t>Physicochemical and Functional Properties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858942" cy="5954325"/>
          </a:xfrm>
        </p:spPr>
        <p:txBody>
          <a:bodyPr anchor="ctr">
            <a:normAutofit/>
          </a:bodyPr>
          <a:lstStyle/>
          <a:p>
            <a:r>
              <a:rPr lang="en-US" sz="1700" b="1" dirty="0"/>
              <a:t>Critical micelle concentration (CMC):</a:t>
            </a:r>
            <a:r>
              <a:rPr lang="en-US" sz="1700" dirty="0"/>
              <a:t> Low CMC ensures stability against dilution in tear fluid.</a:t>
            </a:r>
          </a:p>
          <a:p>
            <a:r>
              <a:rPr lang="en-US" sz="1700" b="1" dirty="0"/>
              <a:t>Size:</a:t>
            </a:r>
            <a:r>
              <a:rPr lang="en-US" sz="1700" dirty="0"/>
              <a:t> Typically10_100 nm; small size enhances penetration through corneal and conjunctival barriers.</a:t>
            </a:r>
          </a:p>
          <a:p>
            <a:r>
              <a:rPr lang="en-US" sz="1700" b="1" dirty="0"/>
              <a:t>Zeta potential:</a:t>
            </a:r>
            <a:r>
              <a:rPr lang="en-US" sz="1700" dirty="0"/>
              <a:t> Surface charge modulates adhesion to ocular epithelium.</a:t>
            </a:r>
          </a:p>
          <a:p>
            <a:r>
              <a:rPr lang="en-US" sz="1700" b="1" dirty="0"/>
              <a:t>Drug loading efficiency &amp; release kinetics:</a:t>
            </a:r>
            <a:r>
              <a:rPr lang="en-US" sz="1700" dirty="0"/>
              <a:t> Optimized for controlled, sustained, or stimuli-responsive release.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4084A-9203-FBAC-6896-E83646026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32A153-F8DE-7A5C-2EF4-29280C3E3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B22FFD-D8F9-2A17-43AA-ED1539138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D42CE9-6042-882A-6515-43593CC0F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D3ABB8-0C79-B75A-AFE2-07217EA10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98A297-AC48-243D-EB3F-C690E2760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2A918-0406-1A02-4780-2A6FEA80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0C486D-4275-6B2C-2CE0-E7E96DE4F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184B7D-A048-B9FE-77C9-381D2EE3E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099CB6-5895-CE07-E6F1-CDBC39495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D119435-D868-F952-D529-7DC186A91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55A4CF1-1671-2D1B-FEBA-32CDA438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F3280C1-61D9-7630-4896-52BBB8600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BD1478-B176-24EF-3087-69FE060C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EBEBEB"/>
                </a:solidFill>
              </a:rPr>
              <a:t>Biocompatibility and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92275-AF15-D22A-B7F9-C637096B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from biocompatible and biodegradable polymers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None/>
            </a:pPr>
            <a:endParaRPr lang="en-US" alt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ocular irritation and toxicity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None/>
            </a:pPr>
            <a:endParaRPr lang="en-US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chronic ocular therapy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None/>
            </a:pPr>
            <a:endParaRPr lang="en-US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patient compliance</a:t>
            </a:r>
          </a:p>
        </p:txBody>
      </p:sp>
    </p:spTree>
    <p:extLst>
      <p:ext uri="{BB962C8B-B14F-4D97-AF65-F5344CB8AC3E}">
        <p14:creationId xmlns:p14="http://schemas.microsoft.com/office/powerpoint/2010/main" val="139935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9DFCE-2DB2-E197-967D-B399B1606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66ACB1-6D3E-9316-033B-D0AE75EC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Prolonged Precorneal Residence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5E52-4F3D-D119-A39C-5105CD7B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pPr lvl="0" algn="justLow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1700" b="1" dirty="0">
                <a:cs typeface="Times New Roman" panose="02020603050405020304" pitchFamily="18" charset="0"/>
              </a:rPr>
              <a:t>Polymeric micelles can interact with ocular mucin or be formulated in in-situ gelling systems</a:t>
            </a:r>
            <a:r>
              <a:rPr lang="en-US" altLang="en-US" sz="1700" dirty="0">
                <a:cs typeface="Times New Roman" panose="02020603050405020304" pitchFamily="18" charset="0"/>
              </a:rPr>
              <a:t>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endParaRPr lang="en-US" altLang="en-US" sz="1700" dirty="0">
              <a:cs typeface="Times New Roman" panose="02020603050405020304" pitchFamily="18" charset="0"/>
            </a:endParaRPr>
          </a:p>
          <a:p>
            <a:pPr lvl="0" algn="justLow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1700" dirty="0">
                <a:cs typeface="Times New Roman" panose="02020603050405020304" pitchFamily="18" charset="0"/>
              </a:rPr>
              <a:t>which extend the residence time on the corneal surface, improving drug absorption.</a:t>
            </a:r>
          </a:p>
        </p:txBody>
      </p:sp>
    </p:spTree>
    <p:extLst>
      <p:ext uri="{BB962C8B-B14F-4D97-AF65-F5344CB8AC3E}">
        <p14:creationId xmlns:p14="http://schemas.microsoft.com/office/powerpoint/2010/main" val="244930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56427-09A5-0193-6967-483D414D3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4FE854-4635-5BDA-99B8-6E0B4D0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Targeted Drug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DC97-B6C9-636B-4758-26C679316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1700" b="1" dirty="0">
                <a:cs typeface="Times New Roman" panose="02020603050405020304" pitchFamily="18" charset="0"/>
              </a:rPr>
              <a:t>appropriate functionalization </a:t>
            </a:r>
            <a:r>
              <a:rPr lang="en-US" altLang="en-US" sz="1700" dirty="0">
                <a:cs typeface="Times New Roman" panose="02020603050405020304" pitchFamily="18" charset="0"/>
              </a:rPr>
              <a:t>(e.g., cationic or ligand-decorated micelles)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endParaRPr lang="en-US" altLang="en-US" sz="1700" dirty="0"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1700" dirty="0">
                <a:cs typeface="Times New Roman" panose="02020603050405020304" pitchFamily="18" charset="0"/>
              </a:rPr>
              <a:t>drugs can be preferentially delivered to anterior segment tissues (cornea, conjunctiva) or posterior segment tissues (retina, choroid), addressing diseases like dry eye syndrome, glaucoma, diabetic retinopathy, and age-related macular degeneration.</a:t>
            </a:r>
          </a:p>
        </p:txBody>
      </p:sp>
    </p:spTree>
    <p:extLst>
      <p:ext uri="{BB962C8B-B14F-4D97-AF65-F5344CB8AC3E}">
        <p14:creationId xmlns:p14="http://schemas.microsoft.com/office/powerpoint/2010/main" val="88603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0846D-8961-0747-091A-9A57D9EB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C57CB8-025A-A71B-AE33-8FF14408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Reduced Systemic Exposure and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ED2C-06DD-AC71-0E48-F2158E10C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56" y="437513"/>
            <a:ext cx="4968625" cy="5954325"/>
          </a:xfrm>
        </p:spPr>
        <p:txBody>
          <a:bodyPr anchor="ctr">
            <a:norm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2000" b="1" dirty="0">
                <a:cs typeface="Times New Roman" panose="02020603050405020304" pitchFamily="18" charset="0"/>
              </a:rPr>
              <a:t>Localized delivery through ocular polymeric micelles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minimizes systemic absorption and potential off-target effects, enhancing the safety profile of potent drugs.</a:t>
            </a:r>
          </a:p>
        </p:txBody>
      </p:sp>
    </p:spTree>
    <p:extLst>
      <p:ext uri="{BB962C8B-B14F-4D97-AF65-F5344CB8AC3E}">
        <p14:creationId xmlns:p14="http://schemas.microsoft.com/office/powerpoint/2010/main" val="421495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E2F4AB-71FB-DEAA-1302-9930D470B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CE2D-C14E-2155-E8C8-BE9A0B56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4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Therapeutic Applications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8FB25B-B413-4651-00A9-10EE89EC3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525322"/>
              </p:ext>
            </p:extLst>
          </p:nvPr>
        </p:nvGraphicFramePr>
        <p:xfrm>
          <a:off x="965200" y="2483428"/>
          <a:ext cx="7219037" cy="352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08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Human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7145" y="2489200"/>
            <a:ext cx="5132441" cy="34417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eye’s structural and physiological barriers protect against pathogens but restrict drug delivery.</a:t>
            </a:r>
          </a:p>
          <a:p>
            <a:pPr marL="0" indent="0">
              <a:buNone/>
            </a:pP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Anterior Segment : Includes cornea, aqueous humor, and lens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Protected by B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lood–Aqueous Barrier: Formed by iris and ciliary vessels with nonpigmented ciliary epithelium; limits drug penetration to intraocular space.</a:t>
            </a:r>
          </a:p>
          <a:p>
            <a:pPr marL="0" indent="0">
              <a:buNone/>
            </a:pP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 Segment: Protected by the Blood–Retinal Barrier, composed of retinal capillary endothelium and pigment epithelium; restricts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systemic drug entry.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Understanding the Anatomy of the Human Eye: How Things Work">
            <a:extLst>
              <a:ext uri="{FF2B5EF4-FFF2-40B4-BE49-F238E27FC236}">
                <a16:creationId xmlns:a16="http://schemas.microsoft.com/office/drawing/2014/main" id="{4C2A0991-3F7A-ED32-7A78-8BB0E6B5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74" y="2489201"/>
            <a:ext cx="3175821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Therapeutic Applications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AFD9CD-5FEA-7E3C-D9FA-C349324DFF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66442" y="2813083"/>
            <a:ext cx="7176122" cy="28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b="1" dirty="0"/>
              <a:t>  Anterior Segment Delivery</a:t>
            </a:r>
            <a:endParaRPr lang="en-US" dirty="0"/>
          </a:p>
          <a:p>
            <a:pPr lvl="1"/>
            <a:r>
              <a:rPr lang="en-US" b="1" dirty="0"/>
              <a:t>Dry eye disease</a:t>
            </a:r>
            <a:r>
              <a:rPr lang="en-US" dirty="0"/>
              <a:t>: Hydrophilic cationic micelles improve retention on the corneal surface.</a:t>
            </a:r>
          </a:p>
          <a:p>
            <a:pPr marL="402336" lvl="1" indent="0">
              <a:buNone/>
            </a:pPr>
            <a:endParaRPr lang="en-US" dirty="0"/>
          </a:p>
          <a:p>
            <a:pPr lvl="1"/>
            <a:r>
              <a:rPr lang="en-US" b="1" dirty="0"/>
              <a:t>Keratitis and ocular infections</a:t>
            </a:r>
            <a:r>
              <a:rPr lang="en-US" dirty="0"/>
              <a:t>: Antifungal or antibacterial drugs encapsulated in micelles achieve sustained concentrations in corneal tissues.</a:t>
            </a:r>
          </a:p>
          <a:p>
            <a:pPr marL="0" indent="0">
              <a:buNone/>
            </a:pPr>
            <a:br>
              <a:rPr lang="en-US" dirty="0"/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34873-920E-F7BD-F78F-6BF9E3DE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2F4C-D1A5-82DE-D4A9-2F191B18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Therapeutic Applications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AB3DD6-5AC7-9320-10B5-22D64A181B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66442" y="2828471"/>
            <a:ext cx="7176122" cy="285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b="1" dirty="0"/>
              <a:t>  Posterior Segment Delivery</a:t>
            </a:r>
            <a:endParaRPr lang="en-US" dirty="0"/>
          </a:p>
          <a:p>
            <a:pPr lvl="1"/>
            <a:r>
              <a:rPr lang="en-US" b="1" dirty="0"/>
              <a:t>Age-related macular degeneration and diabetic retinopathy: </a:t>
            </a:r>
            <a:r>
              <a:rPr lang="en-US" dirty="0"/>
              <a:t>Tailored micelles or conjugated polymeric systems allow drugs to cross ocular barriers for retinal delivery.</a:t>
            </a:r>
          </a:p>
          <a:p>
            <a:pPr marL="402336" lvl="1" indent="0">
              <a:buNone/>
            </a:pPr>
            <a:endParaRPr lang="en-US" dirty="0"/>
          </a:p>
          <a:p>
            <a:pPr lvl="1"/>
            <a:r>
              <a:rPr lang="en-US" b="1" dirty="0"/>
              <a:t>Glaucoma: </a:t>
            </a:r>
            <a:r>
              <a:rPr lang="en-US" dirty="0"/>
              <a:t>Controlled release micelles ensure sustained intraocular pressure-lowering effects.</a:t>
            </a:r>
          </a:p>
          <a:p>
            <a:pPr marL="402336" lvl="1" indent="0">
              <a:buNone/>
            </a:pPr>
            <a:br>
              <a:rPr lang="en-US" dirty="0"/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21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83EDC-9999-AB45-9950-C48E2E35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29B5-39FC-AF7D-42A8-D7C677AD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Therapeutic Applications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147CEF-6981-D1F6-4C25-B800F75BAE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6191" y="2892591"/>
            <a:ext cx="7463870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b="1" dirty="0"/>
              <a:t>    Innovative Platforms</a:t>
            </a:r>
          </a:p>
          <a:p>
            <a:pPr lvl="1"/>
            <a:r>
              <a:rPr lang="en-US" b="1" dirty="0"/>
              <a:t>In-situ gelling micelles: </a:t>
            </a:r>
            <a:r>
              <a:rPr lang="en-US" dirty="0"/>
              <a:t>Combine micelle encapsulation with thermosensitive or pH-sensitive polymers for triggered gelation upon instillation, enhancing retention and bioavailability.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b="1" dirty="0"/>
              <a:t>Cationic polymeric micelles: </a:t>
            </a:r>
            <a:r>
              <a:rPr lang="en-US" dirty="0"/>
              <a:t>Positively charged surfaces improve adhesion to negatively charged ocular epithelia, enhancing </a:t>
            </a:r>
            <a:r>
              <a:rPr lang="en-US" dirty="0" err="1"/>
              <a:t>transcorneal</a:t>
            </a:r>
            <a:r>
              <a:rPr lang="en-US" dirty="0"/>
              <a:t> penetration and therapeutic efficacy.</a:t>
            </a:r>
            <a:br>
              <a:rPr lang="en-US" dirty="0"/>
            </a:b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43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57250"/>
            <a:ext cx="3929063" cy="5143500"/>
            <a:chOff x="0" y="0"/>
            <a:chExt cx="1031988" cy="1350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1988" cy="1350966"/>
            </a:xfrm>
            <a:custGeom>
              <a:avLst/>
              <a:gdLst/>
              <a:ahLst/>
              <a:cxnLst/>
              <a:rect l="l" t="t" r="r" b="b"/>
              <a:pathLst>
                <a:path w="1031988" h="1350966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A4A4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26256" y="1190625"/>
            <a:ext cx="2876550" cy="447675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48200" y="5362893"/>
            <a:ext cx="4162425" cy="415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0"/>
              </a:lnSpc>
            </a:pPr>
            <a:r>
              <a:rPr lang="en-US" sz="6000" spc="-28" dirty="0">
                <a:solidFill>
                  <a:schemeClr val="tx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Thank you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51880" y="1328738"/>
            <a:ext cx="4158746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78"/>
              </a:lnSpc>
            </a:pPr>
            <a:r>
              <a:rPr lang="en-US" sz="7478" spc="-262" dirty="0">
                <a:solidFill>
                  <a:srgbClr val="2A547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Questions?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2709392" y="4833611"/>
            <a:ext cx="1056302" cy="929546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4390C9-6601-FD20-BE00-C416D46B6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9144000" cy="6867027"/>
            <a:chOff x="0" y="-2373"/>
            <a:chExt cx="12192000" cy="6867027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5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BE4AD6-D2DA-5BD9-292C-36E31D85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8"/>
            <a:ext cx="2350294" cy="1020232"/>
          </a:xfrm>
        </p:spPr>
        <p:txBody>
          <a:bodyPr>
            <a:normAutofit/>
          </a:bodyPr>
          <a:lstStyle/>
          <a:p>
            <a:r>
              <a:rPr lang="en-US" sz="3000"/>
              <a:t>Structure of Human Eye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E1A4-5BBC-C682-9B31-0272A562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2120900"/>
            <a:ext cx="2350294" cy="3898900"/>
          </a:xfrm>
        </p:spPr>
        <p:txBody>
          <a:bodyPr>
            <a:normAutofit/>
          </a:bodyPr>
          <a:lstStyle/>
          <a:p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Epithelium: Lipophilic</a:t>
            </a:r>
          </a:p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Stroma: Hydrophilic</a:t>
            </a:r>
          </a:p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Endothelium: Lipophilic</a:t>
            </a:r>
          </a:p>
        </p:txBody>
      </p:sp>
      <p:pic>
        <p:nvPicPr>
          <p:cNvPr id="1032" name="Picture 8" descr="Figure 1">
            <a:extLst>
              <a:ext uri="{FF2B5EF4-FFF2-40B4-BE49-F238E27FC236}">
                <a16:creationId xmlns:a16="http://schemas.microsoft.com/office/drawing/2014/main" id="{5455D30F-990B-8DC9-13A0-CA16628C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955" y="1823126"/>
            <a:ext cx="4793650" cy="32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3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4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/>
              <a:t>Ocular Absorption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2610790" cy="3416300"/>
          </a:xfrm>
        </p:spPr>
        <p:txBody>
          <a:bodyPr anchor="ctr">
            <a:norm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Corneal Absorption: Rate-limiting barrier via corneal epithelium.</a:t>
            </a:r>
          </a:p>
          <a:p>
            <a:pPr marL="0" indent="0">
              <a:buNone/>
            </a:pP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Non-Corneal Absorption: Via sclera &amp; conjunctiva — often non-productive due to systemic absorption.</a:t>
            </a:r>
          </a:p>
          <a:p>
            <a:pPr marL="0" indent="0">
              <a:buNone/>
            </a:pP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Transport: Transcellular between epithelium &amp; stroma.</a:t>
            </a:r>
          </a:p>
        </p:txBody>
      </p:sp>
      <p:pic>
        <p:nvPicPr>
          <p:cNvPr id="4" name="Picture 3" descr="Diagram of a diagram of a body&#10;&#10;AI-generated content may be incorrect.">
            <a:extLst>
              <a:ext uri="{FF2B5EF4-FFF2-40B4-BE49-F238E27FC236}">
                <a16:creationId xmlns:a16="http://schemas.microsoft.com/office/drawing/2014/main" id="{F8FBE8A6-47B1-75F6-D652-43FB941F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717" y="3218270"/>
            <a:ext cx="4619101" cy="218252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9144000" cy="6867027"/>
            <a:chOff x="0" y="-2373"/>
            <a:chExt cx="12192000" cy="6867027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57" name="Oval 2056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58" name="Oval 2057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59" name="Oval 2058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3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2350294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Factors Affecting Intraocular Bioavailability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120900"/>
            <a:ext cx="2350294" cy="38989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of lacrimal fluid</a:t>
            </a:r>
          </a:p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Naso-lacrimal drainage</a:t>
            </a:r>
          </a:p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binding in tear film</a:t>
            </a:r>
          </a:p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 dilution</a:t>
            </a:r>
          </a:p>
        </p:txBody>
      </p:sp>
      <p:pic>
        <p:nvPicPr>
          <p:cNvPr id="2050" name="Picture 2" descr="Factors influencing ocular absorption of drug.  ">
            <a:extLst>
              <a:ext uri="{FF2B5EF4-FFF2-40B4-BE49-F238E27FC236}">
                <a16:creationId xmlns:a16="http://schemas.microsoft.com/office/drawing/2014/main" id="{D61459F1-A89F-1708-3BF6-134FBC0E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955" y="1680728"/>
            <a:ext cx="4793650" cy="34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2066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/>
              <a:t>Routes of Ocular  drug Administration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39" y="2489200"/>
            <a:ext cx="3293806" cy="3530600"/>
          </a:xfrm>
        </p:spPr>
        <p:txBody>
          <a:bodyPr>
            <a:norm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Topical, Systemic, Intravitreal, Subconjunctival, Retrobulbar, Intracameral, Subretinal</a:t>
            </a: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Advantages &amp; Limitations vary by depth and tissue accessibility.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DF571-7732-05CB-DA08-34812A582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5588" y="2233561"/>
            <a:ext cx="5191432" cy="445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75" y="2311400"/>
            <a:ext cx="2724150" cy="3355975"/>
            <a:chOff x="0" y="0"/>
            <a:chExt cx="1434943" cy="1767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1767756"/>
            </a:xfrm>
            <a:custGeom>
              <a:avLst/>
              <a:gdLst/>
              <a:ahLst/>
              <a:cxnLst/>
              <a:rect l="l" t="t" r="r" b="b"/>
              <a:pathLst>
                <a:path w="1434943" h="1767756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840"/>
                </a:lnSpc>
              </a:pPr>
              <a:endParaRPr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09925" y="2311400"/>
            <a:ext cx="2724150" cy="3355975"/>
            <a:chOff x="0" y="0"/>
            <a:chExt cx="1434943" cy="1767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1767756"/>
            </a:xfrm>
            <a:custGeom>
              <a:avLst/>
              <a:gdLst/>
              <a:ahLst/>
              <a:cxnLst/>
              <a:rect l="l" t="t" r="r" b="b"/>
              <a:pathLst>
                <a:path w="1434943" h="1767756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84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86475" y="2311400"/>
            <a:ext cx="2724150" cy="3355975"/>
            <a:chOff x="0" y="0"/>
            <a:chExt cx="1434943" cy="17677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943" cy="1767756"/>
            </a:xfrm>
            <a:custGeom>
              <a:avLst/>
              <a:gdLst/>
              <a:ahLst/>
              <a:cxnLst/>
              <a:rect l="l" t="t" r="r" b="b"/>
              <a:pathLst>
                <a:path w="1434943" h="1767756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434943" cy="177728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840"/>
                </a:lnSpc>
              </a:pPr>
              <a:endParaRPr sz="9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3027" y="2981325"/>
            <a:ext cx="2324847" cy="1790700"/>
            <a:chOff x="0" y="0"/>
            <a:chExt cx="1259398" cy="9700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9398" cy="970044"/>
            </a:xfrm>
            <a:custGeom>
              <a:avLst/>
              <a:gdLst/>
              <a:ahLst/>
              <a:cxnLst/>
              <a:rect l="l" t="t" r="r" b="b"/>
              <a:pathLst>
                <a:path w="1259398" h="970044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2"/>
              <a:stretch>
                <a:fillRect l="-342" r="-342"/>
              </a:stretch>
            </a:blip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09577" y="2981325"/>
            <a:ext cx="2324847" cy="1790700"/>
            <a:chOff x="0" y="0"/>
            <a:chExt cx="1259398" cy="97004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59398" cy="970044"/>
            </a:xfrm>
            <a:custGeom>
              <a:avLst/>
              <a:gdLst/>
              <a:ahLst/>
              <a:cxnLst/>
              <a:rect l="l" t="t" r="r" b="b"/>
              <a:pathLst>
                <a:path w="1259398" h="970044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3"/>
              <a:stretch>
                <a:fillRect l="-342" r="-342"/>
              </a:stretch>
            </a:blip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86127" y="2981325"/>
            <a:ext cx="2324847" cy="1790700"/>
            <a:chOff x="0" y="0"/>
            <a:chExt cx="1259398" cy="9700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9398" cy="970044"/>
            </a:xfrm>
            <a:custGeom>
              <a:avLst/>
              <a:gdLst/>
              <a:ahLst/>
              <a:cxnLst/>
              <a:rect l="l" t="t" r="r" b="b"/>
              <a:pathLst>
                <a:path w="1259398" h="970044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4"/>
              <a:stretch>
                <a:fillRect l="-342" r="-342"/>
              </a:stretch>
            </a:blipFill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10892" y="5008273"/>
            <a:ext cx="2369117" cy="44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57" spc="-13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Eye drops offer a </a:t>
            </a:r>
            <a:r>
              <a:rPr lang="en-US" sz="857" b="1" spc="-13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simple application</a:t>
            </a:r>
            <a:r>
              <a:rPr lang="en-US" sz="857" spc="-13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method, allowing for easy self-administration and convenience.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0533" y="2547938"/>
            <a:ext cx="234983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0"/>
              </a:lnSpc>
              <a:spcBef>
                <a:spcPct val="0"/>
              </a:spcBef>
            </a:pPr>
            <a:r>
              <a:rPr lang="en-US" sz="1900" spc="-48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Eye Drops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86596" y="5008273"/>
            <a:ext cx="2370808" cy="44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57" spc="-13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Ointments provide a </a:t>
            </a:r>
            <a:r>
              <a:rPr lang="en-US" sz="857" b="1" spc="-13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prolonged contact</a:t>
            </a:r>
            <a:r>
              <a:rPr lang="en-US" sz="857" spc="-13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solution, enhancing drug retention on the ocular surface for better efficacy.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86596" y="2547938"/>
            <a:ext cx="2370808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0"/>
              </a:lnSpc>
              <a:spcBef>
                <a:spcPct val="0"/>
              </a:spcBef>
            </a:pPr>
            <a:r>
              <a:rPr lang="en-US" sz="1900" spc="-48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Ointments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75555" y="5007697"/>
            <a:ext cx="2345992" cy="44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57" spc="-13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Injections allow for </a:t>
            </a:r>
            <a:r>
              <a:rPr lang="en-US" sz="857" b="1" spc="-13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direct delivery</a:t>
            </a:r>
            <a:r>
              <a:rPr lang="en-US" sz="857" spc="-13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of medication, ensuring rapid absorption and targeted treatment efficacy.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75555" y="2547938"/>
            <a:ext cx="234599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0"/>
              </a:lnSpc>
            </a:pPr>
            <a:r>
              <a:rPr lang="en-US" sz="1900" spc="-48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Injections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3375" y="1262063"/>
            <a:ext cx="847725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-100">
                <a:solidFill>
                  <a:srgbClr val="2A547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Ocular Delivery Methods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Innovation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6" y="2489200"/>
            <a:ext cx="2979174" cy="3530600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Innovations focus on overcoming the eye's anatomical barriers, increasing bioavailability, and providing sustained, controlled release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A5CB6-68A6-3FAE-65BF-0ED509AD2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130" y="2340077"/>
            <a:ext cx="5427405" cy="39057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2800" dirty="0"/>
              <a:t>Advanced Ocular Delivery Systems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1D3DE46-EAA2-9D6F-C6BB-652F9A5ABF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633" y="4906296"/>
          <a:ext cx="8278762" cy="166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B5B2C8B-CC3F-676A-00FA-2D53445F8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06" y="1720645"/>
            <a:ext cx="8278761" cy="2959510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722</TotalTime>
  <Words>790</Words>
  <Application>Microsoft Office PowerPoint</Application>
  <PresentationFormat>On-screen Show (4:3)</PresentationFormat>
  <Paragraphs>117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Aptos</vt:lpstr>
      <vt:lpstr>Arial</vt:lpstr>
      <vt:lpstr>Calibri</vt:lpstr>
      <vt:lpstr>Century Gothic</vt:lpstr>
      <vt:lpstr>Corbel</vt:lpstr>
      <vt:lpstr>Georgia Pro Condensed</vt:lpstr>
      <vt:lpstr>Helvetica World</vt:lpstr>
      <vt:lpstr>Helvetica World Bold</vt:lpstr>
      <vt:lpstr>Times New Roman</vt:lpstr>
      <vt:lpstr>Wingdings</vt:lpstr>
      <vt:lpstr>Wingdings 3</vt:lpstr>
      <vt:lpstr>Depth</vt:lpstr>
      <vt:lpstr>Ion Boardroom</vt:lpstr>
      <vt:lpstr>PowerPoint Presentation</vt:lpstr>
      <vt:lpstr>Structure of Human Eye</vt:lpstr>
      <vt:lpstr>Structure of Human Eye</vt:lpstr>
      <vt:lpstr>Ocular Absorption Pathways</vt:lpstr>
      <vt:lpstr>Factors Affecting Intraocular Bioavailability</vt:lpstr>
      <vt:lpstr>Routes of Ocular  drug Administration</vt:lpstr>
      <vt:lpstr>PowerPoint Presentation</vt:lpstr>
      <vt:lpstr>Need for Innovation</vt:lpstr>
      <vt:lpstr>Advanced Ocular Delivery Systems</vt:lpstr>
      <vt:lpstr>Polymeric Nano micelles</vt:lpstr>
      <vt:lpstr>Structure of Polymeric Nanomicelles</vt:lpstr>
      <vt:lpstr>Key Properties</vt:lpstr>
      <vt:lpstr>Advantages for Ocular Delivery</vt:lpstr>
      <vt:lpstr>Physicochemical and Functional Properties</vt:lpstr>
      <vt:lpstr>Biocompatibility and Safety</vt:lpstr>
      <vt:lpstr>Prolonged Precorneal Residence Time</vt:lpstr>
      <vt:lpstr>Targeted Drug Delivery</vt:lpstr>
      <vt:lpstr>Reduced Systemic Exposure and Side Effects</vt:lpstr>
      <vt:lpstr>Therapeutic Applications</vt:lpstr>
      <vt:lpstr>Therapeutic Applications</vt:lpstr>
      <vt:lpstr>Therapeutic Applications</vt:lpstr>
      <vt:lpstr>Therapeutic Applications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HUAWEI</dc:creator>
  <cp:keywords/>
  <dc:description>generated using python-pptx</dc:description>
  <cp:lastModifiedBy>rawaa mohammed</cp:lastModifiedBy>
  <cp:revision>7</cp:revision>
  <dcterms:created xsi:type="dcterms:W3CDTF">2013-01-27T09:14:16Z</dcterms:created>
  <dcterms:modified xsi:type="dcterms:W3CDTF">2026-01-28T10:42:16Z</dcterms:modified>
  <cp:category/>
</cp:coreProperties>
</file>