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40" r:id="rId5"/>
    <p:sldId id="342" r:id="rId6"/>
    <p:sldId id="343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5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0B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E171933-4619-4E11-9A3F-F7608DF75F80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1042" y="67"/>
      </p:cViewPr>
      <p:guideLst/>
    </p:cSldViewPr>
  </p:slideViewPr>
  <p:outlineViewPr>
    <p:cViewPr>
      <p:scale>
        <a:sx n="33" d="100"/>
        <a:sy n="33" d="100"/>
      </p:scale>
      <p:origin x="0" y="-11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264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82B951-AFFF-3499-FDE3-02A7F0BD15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5896A-FCE2-110F-B202-A8E435372D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E69F83-204D-4778-AAD0-A0F851A3AEEE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1BFBA0-47AD-543A-6AE4-769D8F8658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8FC355-FEF6-ED8F-8D0E-F362E204A0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69D59-B021-49CB-887D-52B8FEE1CE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069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3C21-C3CB-4B8D-9033-56C1B3CE75FA}" type="datetimeFigureOut">
              <a:rPr lang="en-US" smtClean="0"/>
              <a:t>3/28/2026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32C3C-A191-48C2-A7E8-9C96AF841A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9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04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9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9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732C3C-A191-48C2-A7E8-9C96AF841A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1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BECDFC6B-0742-962E-44A1-19C9C173B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0848" y="425303"/>
            <a:ext cx="11305217" cy="6007394"/>
          </a:xfrm>
          <a:prstGeom prst="rect">
            <a:avLst/>
          </a:prstGeom>
          <a:effectLst/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33046"/>
            <a:ext cx="10571998" cy="3366198"/>
          </a:xfrm>
          <a:ln>
            <a:noFill/>
          </a:ln>
          <a:effectLst/>
        </p:spPr>
        <p:txBody>
          <a:bodyPr/>
          <a:lstStyle>
            <a:lvl1pPr algn="ctr">
              <a:defRPr sz="7200" b="1" spc="-30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36985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2B799F-04B8-4A62-EB7D-F17311231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56500" y="0"/>
            <a:ext cx="46355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F310BE-5861-E73D-5979-D11A97151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0270" y="487680"/>
            <a:ext cx="6482080" cy="59029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12F5E6-EC22-5E10-94FB-5E546A7B9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5630" y="477518"/>
            <a:ext cx="6482079" cy="591312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36952" y="477518"/>
            <a:ext cx="3829465" cy="2693887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4BBA88A-FAA8-CE13-2A76-BF8B014AE343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952500" y="909638"/>
            <a:ext cx="5578475" cy="5038725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036953" y="3449781"/>
            <a:ext cx="3829465" cy="2940860"/>
          </a:xfrm>
          <a:effectLst/>
        </p:spPr>
        <p:txBody>
          <a:bodyPr anchor="t"/>
          <a:lstStyle>
            <a:lvl1pPr marL="2857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818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373" y="571501"/>
            <a:ext cx="11139054" cy="1028699"/>
          </a:xfrm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E10735F5-6B7D-348D-AC70-8BC10CB5F70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60550"/>
            <a:ext cx="10515600" cy="4198938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3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DAFCA1-BDD9-1108-8F95-E3FC1A793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0" y="0"/>
            <a:ext cx="11532896" cy="6858000"/>
            <a:chOff x="659106" y="0"/>
            <a:chExt cx="11532896" cy="6858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4BFDB24-6BE4-2FC0-F772-DC1DE926E485}"/>
                </a:ext>
              </a:extLst>
            </p:cNvPr>
            <p:cNvSpPr/>
            <p:nvPr/>
          </p:nvSpPr>
          <p:spPr>
            <a:xfrm>
              <a:off x="5995086" y="0"/>
              <a:ext cx="6196916" cy="6858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54000" dist="508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131EABEA-AB8A-5E4C-A6DD-8F32B70E90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-1353" t="-388" r="-1" b="-254"/>
            <a:stretch/>
          </p:blipFill>
          <p:spPr>
            <a:xfrm flipH="1">
              <a:off x="659106" y="1956391"/>
              <a:ext cx="4878094" cy="2780414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279AAC-0D81-D3CD-3F0F-E8CEE0F56D43}"/>
                </a:ext>
              </a:extLst>
            </p:cNvPr>
            <p:cNvSpPr/>
            <p:nvPr/>
          </p:nvSpPr>
          <p:spPr>
            <a:xfrm>
              <a:off x="1328303" y="776532"/>
              <a:ext cx="3434316" cy="501821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542" y="132080"/>
            <a:ext cx="4928894" cy="6507711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0720B2D-C199-57FA-9453-DBFB607BA9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29500" y="992188"/>
            <a:ext cx="3425825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5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1222B-29F6-BF2A-09DE-82F659638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035F993-EADB-1C5A-7158-41E510B70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2E34E-DBAF-BA5D-15D9-E69A05535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1889759"/>
            <a:ext cx="11424920" cy="454293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571499"/>
            <a:ext cx="11118274" cy="1154114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BF6A552-CE6A-3977-8507-74A1C4C4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41667" y="2461056"/>
            <a:ext cx="3626424" cy="3721535"/>
          </a:xfrm>
          <a:effectLst/>
        </p:spPr>
        <p:txBody>
          <a:bodyPr anchor="t">
            <a:normAutofit/>
          </a:bodyPr>
          <a:lstStyle>
            <a:lvl1pPr marL="285750" indent="-285750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600"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400"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20000"/>
              </a:lnSpc>
              <a:spcAft>
                <a:spcPts val="120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 sz="12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4C80689F-A123-F6D7-2AA8-9166317EF42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95282" y="2440275"/>
            <a:ext cx="5164553" cy="3721534"/>
          </a:xfrm>
          <a:effectLst/>
        </p:spPr>
        <p:txBody>
          <a:bodyPr anchor="t">
            <a:normAutofit/>
          </a:bodyPr>
          <a:lstStyle>
            <a:lvl1pPr marL="342900" indent="-3429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+mj-lt"/>
              <a:buAutoNum type="arabicPeriod"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347472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lnSpc>
                <a:spcPct val="12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820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F4DCF8-BA15-AB79-2D14-040F5A063B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D22DD7-291D-E347-8A4C-07E31E681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2299" y="-2231063"/>
            <a:ext cx="6007395" cy="11320129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0660" y="1017858"/>
            <a:ext cx="10650681" cy="2719255"/>
          </a:xfrm>
          <a:noFill/>
          <a:effectLst/>
        </p:spPr>
        <p:txBody>
          <a:bodyPr anchor="b"/>
          <a:lstStyle>
            <a:lvl1pPr algn="ctr">
              <a:defRPr sz="7200" spc="-30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0660" y="4042066"/>
            <a:ext cx="10650681" cy="2296843"/>
          </a:xfrm>
          <a:effectLst/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272508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ADBC817-DA57-A518-5544-0D3B819C7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873FFF3-C7B6-C678-1B03-17FBD0D5A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6174" y="425303"/>
            <a:ext cx="5379242" cy="59834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217" y="924167"/>
            <a:ext cx="4383156" cy="5009322"/>
          </a:xfrm>
          <a:solidFill>
            <a:schemeClr val="accent1">
              <a:lumMod val="50000"/>
            </a:schemeClr>
          </a:solidFill>
          <a:effectLst>
            <a:outerShdw blurRad="254000" dist="50800" dir="2700000" algn="ctr" rotWithShape="0">
              <a:prstClr val="black">
                <a:alpha val="25000"/>
              </a:prstClr>
            </a:outerShdw>
          </a:effectLst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0FE23B-34E3-BAAF-E01D-BE221B4A94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924512"/>
            <a:ext cx="4750904" cy="5008977"/>
          </a:xfrm>
        </p:spPr>
        <p:txBody>
          <a:bodyPr/>
          <a:lstStyle>
            <a:lvl1pPr marL="0" indent="0">
              <a:buNone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05E210-05B5-5EA1-C778-30BB3A494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9987"/>
            <a:ext cx="11320130" cy="601802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792193-1165-3487-6FB9-133CB518C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090924" y="-2235006"/>
            <a:ext cx="6010147" cy="113201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1741064"/>
            <a:ext cx="10571998" cy="1928264"/>
          </a:xfrm>
          <a:ln>
            <a:noFill/>
          </a:ln>
          <a:effectLst/>
        </p:spPr>
        <p:txBody>
          <a:bodyPr/>
          <a:lstStyle>
            <a:lvl1pPr algn="ctr">
              <a:defRPr sz="3600" spc="0" baseline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0" y="3694102"/>
            <a:ext cx="10572000" cy="896468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800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8905615-9FD2-EBB3-89AB-555B373EB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23955" y="414670"/>
            <a:ext cx="7132110" cy="60180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B638DB-3E00-7F4B-D4B7-9D7F09056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0459" y="420624"/>
            <a:ext cx="4183496" cy="60167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EED07-CDD5-9244-28FA-5195E6795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35934" y="422551"/>
            <a:ext cx="4183495" cy="601014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717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5AB4E8D-8B32-8B00-8152-856C592BAB3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346793" y="924340"/>
            <a:ext cx="5684373" cy="5009322"/>
          </a:xfrm>
          <a:effectLst/>
        </p:spPr>
        <p:txBody>
          <a:bodyPr lIns="0" rIns="0"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2pPr>
            <a:lvl3pPr marL="9144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3pPr>
            <a:lvl4pPr marL="13716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4pPr>
            <a:lvl5pPr marL="1828800" indent="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69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3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4A700F-42CA-D7A9-D709-C0017521B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5935" y="414670"/>
            <a:ext cx="11320130" cy="6018027"/>
          </a:xfrm>
          <a:prstGeom prst="rect">
            <a:avLst/>
          </a:prstGeom>
          <a:solidFill>
            <a:srgbClr val="F9E0B9"/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1DA139-D8FD-A752-758D-4F836DFB2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rot="16200000" flipH="1">
            <a:off x="210940" y="1589892"/>
            <a:ext cx="5245922" cy="3667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5516" y="1433219"/>
            <a:ext cx="5695102" cy="2092049"/>
          </a:xfrm>
          <a:noFill/>
          <a:effectLst/>
        </p:spPr>
        <p:txBody>
          <a:bodyPr anchor="b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96F37D4-7152-EA75-8D7D-D8F7D6DD9C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50099" y="1974707"/>
            <a:ext cx="2907792" cy="2907792"/>
          </a:xfrm>
          <a:solidFill>
            <a:srgbClr val="F9E0B9"/>
          </a:solidFill>
          <a:effectLst/>
        </p:spPr>
        <p:txBody>
          <a:bodyPr anchor="t"/>
          <a:lstStyle>
            <a:lvl1pPr marL="0" indent="0" algn="ctr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AFBE5B12-0D10-DA99-093A-2C4FB738B21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496789" y="3525268"/>
            <a:ext cx="5683829" cy="2595429"/>
          </a:xfrm>
          <a:effectLst/>
        </p:spPr>
        <p:txBody>
          <a:bodyPr anchor="t"/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b="1">
                <a:solidFill>
                  <a:schemeClr val="accent1">
                    <a:lumMod val="50000"/>
                  </a:schemeClr>
                </a:solidFill>
              </a:defRPr>
            </a:lvl1pPr>
            <a:lvl2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algn="ctr"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95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633845"/>
            <a:ext cx="3990110" cy="219248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15614EF-4CFA-2D69-0F78-9D7409E2337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47423" y="3174531"/>
            <a:ext cx="3772622" cy="3122360"/>
          </a:xfrm>
          <a:effectLst/>
        </p:spPr>
        <p:txBody>
          <a:bodyPr rIns="274320" anchor="t"/>
          <a:lstStyle>
            <a:lvl1pPr marL="283464" indent="-28346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7732" y="946205"/>
            <a:ext cx="5971020" cy="5161655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1640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3E625C-F0A4-564D-CEE2-6B3595CEB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61889" y="0"/>
            <a:ext cx="6230111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445" y="157637"/>
            <a:ext cx="4851694" cy="2190705"/>
          </a:xfrm>
          <a:noFill/>
          <a:effectLst/>
        </p:spPr>
        <p:txBody>
          <a:bodyPr anchor="b"/>
          <a:lstStyle>
            <a:lvl1pPr algn="l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D8C78-00C3-F3D7-17C3-F1667E463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0999" y="422551"/>
            <a:ext cx="5124893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13E61FD-F54A-5F86-FCED-3BD4C8AA4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353" t="-388" r="-1" b="-254"/>
          <a:stretch/>
        </p:blipFill>
        <p:spPr>
          <a:xfrm flipH="1">
            <a:off x="659106" y="3429000"/>
            <a:ext cx="4589830" cy="27804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F0290F-2D31-F9FB-AD35-B76947AF14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36863" y="776532"/>
            <a:ext cx="3434316" cy="50182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347A5B6-0F99-C044-C209-F3190EEFA3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36663" y="776288"/>
            <a:ext cx="3433762" cy="5018087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0E96890F-0832-5087-193F-70CF33DEE0A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92615" y="2505979"/>
            <a:ext cx="4837385" cy="3926717"/>
          </a:xfrm>
          <a:effectLst/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11430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6002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2057400" indent="-228600">
              <a:lnSpc>
                <a:spcPct val="150000"/>
              </a:lnSpc>
              <a:spcAft>
                <a:spcPts val="0"/>
              </a:spcAft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68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6DB3CB-355C-968A-7F5F-71E035040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2" y="0"/>
            <a:ext cx="12192001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1D7C89-8451-1944-C2B3-53AADAC9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1678" y="422551"/>
            <a:ext cx="4223822" cy="60101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6B15EB-5194-C74B-F881-D3DCBE854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35499" y="422551"/>
            <a:ext cx="7144823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935" y="924339"/>
            <a:ext cx="3990110" cy="5009322"/>
          </a:xfrm>
          <a:noFill/>
          <a:effectLst/>
        </p:spPr>
        <p:txBody>
          <a:bodyPr anchor="ctr"/>
          <a:lstStyle>
            <a:lvl1pPr algn="ctr">
              <a:defRPr sz="3600" spc="0" baseline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637B-A7C5-34FF-5B51-32392DAEABB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53836" y="1371602"/>
            <a:ext cx="6177309" cy="1953489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87279F-936E-0F41-B533-7990D668D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53836" y="3446156"/>
            <a:ext cx="6177309" cy="0"/>
          </a:xfrm>
          <a:prstGeom prst="line">
            <a:avLst/>
          </a:prstGeom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9">
            <a:extLst>
              <a:ext uri="{FF2B5EF4-FFF2-40B4-BE49-F238E27FC236}">
                <a16:creationId xmlns:a16="http://schemas.microsoft.com/office/drawing/2014/main" id="{CDD03AA1-6D53-FEB1-9B22-57C1066DA33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53836" y="3745924"/>
            <a:ext cx="6177309" cy="2238918"/>
          </a:xfrm>
          <a:effectLst/>
        </p:spPr>
        <p:txBody>
          <a:bodyPr anchor="t"/>
          <a:lstStyle>
            <a:lvl1pPr marL="283464" indent="-283464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742950" indent="-2857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93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9176A3-24B8-086B-739F-2B3DCE8BE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6999" y="-2654300"/>
            <a:ext cx="6858000" cy="12166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96EFAA-0851-646A-8758-C20243901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1000" y="422551"/>
            <a:ext cx="11424920" cy="601014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254000" dist="508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97EA3E-49E5-518D-63DB-0BD43D3ACF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001" y="685800"/>
            <a:ext cx="10571998" cy="2983528"/>
          </a:xfrm>
          <a:effectLst/>
        </p:spPr>
        <p:txBody>
          <a:bodyPr/>
          <a:lstStyle>
            <a:lvl1pPr algn="ctr">
              <a:defRPr sz="3600" spc="0" baseline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2340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6F7BD38-A805-4B2C-9BDF-D56E94387879}" type="datetime1">
              <a:rPr lang="en-US" smtClean="0"/>
              <a:t>3/28/2026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68" r:id="rId2"/>
    <p:sldLayoutId id="2147483669" r:id="rId3"/>
    <p:sldLayoutId id="2147483684" r:id="rId4"/>
    <p:sldLayoutId id="2147483672" r:id="rId5"/>
    <p:sldLayoutId id="2147483687" r:id="rId6"/>
    <p:sldLayoutId id="2147483671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85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 baseline="0">
          <a:ln>
            <a:noFill/>
          </a:ln>
          <a:solidFill>
            <a:srgbClr val="FEFEFE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62A4-2E4B-23FB-9F8B-D54C0F90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29" y="2015037"/>
            <a:ext cx="10571998" cy="3366198"/>
          </a:xfrm>
        </p:spPr>
        <p:txBody>
          <a:bodyPr/>
          <a:lstStyle/>
          <a:p>
            <a:pPr lvl="0"/>
            <a:r>
              <a:rPr lang="en-US" sz="5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Protective Effect of Ferulic Acid Against Iron Overload-Induced Liver Ferroptosis in Mice</a:t>
            </a:r>
            <a:br>
              <a:rPr lang="en-US" sz="5400" dirty="0"/>
            </a:br>
            <a:endParaRPr lang="en-US" sz="5400" noProof="0" dirty="0"/>
          </a:p>
        </p:txBody>
      </p:sp>
    </p:spTree>
    <p:extLst>
      <p:ext uri="{BB962C8B-B14F-4D97-AF65-F5344CB8AC3E}">
        <p14:creationId xmlns:p14="http://schemas.microsoft.com/office/powerpoint/2010/main" val="43183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9009-03E4-9A92-5213-FA18B097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B326B4-B481-C7FB-7070-61B5A5495AB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Immunoassays (ELISA): Quantification of mouse IL-6 and hepcidin.</a:t>
            </a:r>
          </a:p>
          <a:p>
            <a:endParaRPr lang="en-US" dirty="0"/>
          </a:p>
          <a:p>
            <a:r>
              <a:rPr lang="en-US" dirty="0"/>
              <a:t>Gene Expression (qPCR): Analysis of Hamp mRNA (hepcidin) and </a:t>
            </a:r>
            <a:r>
              <a:rPr lang="en-US" dirty="0" err="1"/>
              <a:t>ferroportin</a:t>
            </a:r>
            <a:r>
              <a:rPr lang="en-US" dirty="0"/>
              <a:t> (SLC40A1 gene), utilizing </a:t>
            </a:r>
            <a:r>
              <a:rPr lang="en-US" dirty="0" err="1"/>
              <a:t>Gapdh</a:t>
            </a:r>
            <a:r>
              <a:rPr lang="en-US" dirty="0"/>
              <a:t> as a housekeeping gene.</a:t>
            </a:r>
          </a:p>
          <a:p>
            <a:endParaRPr lang="en-US" dirty="0"/>
          </a:p>
          <a:p>
            <a:r>
              <a:rPr lang="en-US" dirty="0"/>
              <a:t>Protein Expression (Western Blot): Tracking pSMAD5 and P-SMAD1 pathways.</a:t>
            </a:r>
          </a:p>
          <a:p>
            <a:endParaRPr lang="en-US" dirty="0"/>
          </a:p>
          <a:p>
            <a:r>
              <a:rPr lang="en-US" dirty="0"/>
              <a:t>Morphological Analysis: Comprehensive histopathological examination of excised liver tissue.</a:t>
            </a:r>
          </a:p>
          <a:p>
            <a:r>
              <a:rPr lang="en-US" dirty="0"/>
              <a:t>Statistical Validation: Data processing and significance testing utilizing GraphPad Prism software.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0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954AE-AEDA-0BC3-5F50-6E26434C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6" y="924339"/>
            <a:ext cx="3751119" cy="5009322"/>
          </a:xfrm>
        </p:spPr>
        <p:txBody>
          <a:bodyPr/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FB678-FAD6-2E05-F768-A3911E333A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07082" y="426027"/>
            <a:ext cx="6858000" cy="6078681"/>
          </a:xfrm>
        </p:spPr>
        <p:txBody>
          <a:bodyPr>
            <a:normAutofit fontScale="40000" lnSpcReduction="20000"/>
          </a:bodyPr>
          <a:lstStyle/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Pietrangelo A. Hereditary hemochromatosis: pathogenesis, diagnosis, and treatment. Gastroenterology. 2010 Aug;139(2):393-408, 408.e1-2.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10.1053/j.gastro.2010.06.013.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2010 Jun 11. PMID: 20542038.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Krittayaphong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Phrommintikul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Ngamjanyaporn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Siriwattana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Kanjanarutjawiwat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Chantrarat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Rojjarekampai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Kaewcomdee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Sonkhammee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P; COOL-AF Investigators. Rate of anticoagulant use, and factors associated with not prescribing anticoagulant in older Thai adults with non-valvular atrial fibrillation: A multicenter registry. J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Geriatr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Cardiol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2019 Mar;16(3):242-250.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10.11909/j.issn.1671-5411.2019.03.004. PMID: 31080466; PMCID: PMC6500563.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Sikorska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al. Molecular pathogenesis and clinical consequences of iron overload in liver cirrhosis. Hepatobiliary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Pancreat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Dis. Int. (2016)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Salomao MA. Pathology of Hepatic Iron Overload. Clin Liver Dis (Hoboken). 2021 May 1;17(4):232-237.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10.1002/cld.1051. PMID: 33968381; PMCID: PMC8087935.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Kowdley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KV. Iron, hemochromatosis, and hepatocellular carcinoma. Gastroenterology. 2004 Nov;127(5 Suppl 1):S79-86.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10.1016/j.gastro.2004.09.019. PMID: 15508107.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Dixon SJ, Lemberg KM, Lamprecht MR,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Skouta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Zaitsev EM, Gleason CE, Patel DN, Bauer AJ,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Cantley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AM, Yang WS, Morrison B 3rd, Stockwell BR. Ferroptosis: an iron-dependent form of nonapoptotic cell death. Cell. 2012 May 25;149(5):1060-72.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10.1016/j.cell.2012.03.042. PMID: 22632970; PMCID: PMC3367386.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An P, Wei LL, Zhao S, Sverdlov DY, Vaid KA, Miyamoto M,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Kuramitsu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K, Lai M, Popov YV. Hepatocyte mitochondria-derived danger signals directly activate hepatic stellate cells and drive progression of liver fibrosis. Nat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2020 May 12;11(1):2362.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10.1038/s41467-020-16092-0. PMID: 32398673; PMCID: PMC7217909.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Li J, Cao F, Yin HL, Huang ZJ, Lin ZT, Mao N, Sun B, Wang G. Ferroptosis: past, present and future. Cell Death Dis. 2020 Feb 3;11(2):88.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10.1038/s41419-020-2298-2. PMID: 32015325; PMCID: PMC6997353.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Yuan Q, Fang Y, Guo J, Zhang Z, Liao J,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Kuang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 Therapeutic potential and mechanisms of Rifaximin in ameliorating iron overload-induced ferroptosis and liver fibrosis in vivo and in vitro.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Appl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2024 Mar;484:116845.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10.1016/j.taap.2024.116845.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Feb 6. PMID: 38331104.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Soycan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Schär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MY,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Kristek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Boberska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Alsharif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SNS, Corona G,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Shewry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PR, Spencer JPE. Composition and content of phenolic acids and avenanthramides in commercial oat products: Are oats an important polyphenol source for consumers? Food Chem X. 2019 Jul 4;3:100047.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10.1016/j.fochx.2019.100047. PMID: 31432024; PMCID: PMC6694861.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180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Purushothaman</a:t>
            </a:r>
            <a:r>
              <a:rPr lang="en-US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Jaganathan</a:t>
            </a:r>
            <a:r>
              <a:rPr lang="en-US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R, and Md </a:t>
            </a:r>
            <a:r>
              <a:rPr lang="en-US" sz="1800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Rizwanullah</a:t>
            </a:r>
            <a:r>
              <a:rPr lang="en-US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“Ferulic Acid: A Comprehensive Review.” </a:t>
            </a:r>
            <a:r>
              <a:rPr lang="en-US" sz="1800" i="1" dirty="0" err="1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Cureus</a:t>
            </a:r>
            <a:r>
              <a:rPr lang="en-US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vol. 16,8 e68063. 28 Aug. 2024, doi:10.7759/cureus.68063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1B1B1B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 MA. Anti-hypertensive Effect of Cereal Antioxidant Ferulic Acid and Its Mechanism of Action. Front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Nutr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2019 Aug 7;6:121.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10.3389/fnut.2019.00121. PMID: 31448280; PMCID: PMC6692439.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Yuan Q, Fang Y, Guo J, Zhang Z, Liao J,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Kuang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J. Therapeutic potential and mechanisms of Rifaximin in ameliorating iron overload-induced ferroptosis and liver fibrosis in vivo and in vitro.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Appl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Pharmacol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2024 Mar;484:116845.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10.1016/j.taap.2024.116845.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2024 Feb 6. PMID: 38331104.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Pandi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Chakraborty B, Sen N,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Kalappan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VM. The hepatoprotective potential of ferulic acid against a spectrum of pharmaceuticals and toxic compounds. Arch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Toxicol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2025 May;99(5):2229-2234.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10.1007/s00204-025-03996-3. </a:t>
            </a:r>
            <a:r>
              <a:rPr lang="en-US" sz="18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8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2025 Mar 6. PMID: 40047862.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2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05011-03FC-652B-2538-4EAE68AB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660" y="1017858"/>
            <a:ext cx="10650681" cy="2719255"/>
          </a:xfrm>
        </p:spPr>
        <p:txBody>
          <a:bodyPr/>
          <a:lstStyle/>
          <a:p>
            <a:pPr lvl="0"/>
            <a:r>
              <a:rPr lang="en-US" dirty="0"/>
              <a:t>Thank You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A2349-EF0B-F33D-13F9-826241461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0660" y="4042066"/>
            <a:ext cx="10650681" cy="2296843"/>
          </a:xfrm>
        </p:spPr>
        <p:txBody>
          <a:bodyPr/>
          <a:lstStyle/>
          <a:p>
            <a:pPr lvl="0"/>
            <a:r>
              <a:rPr lang="ar-IQ" dirty="0"/>
              <a:t>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3657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CF8F5-609D-E31E-6659-2E3CE6309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792" y="2464868"/>
            <a:ext cx="10571998" cy="192826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Presenter:</a:t>
            </a:r>
            <a:r>
              <a:rPr lang="en-US" sz="2800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Ali Sameer, MSc Student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Supervisor:</a:t>
            </a:r>
            <a:r>
              <a:rPr lang="en-US" sz="2800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Professor Dr. </a:t>
            </a:r>
            <a:r>
              <a:rPr lang="en-US" sz="2800" dirty="0" err="1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Munaf</a:t>
            </a:r>
            <a:r>
              <a:rPr lang="en-US" sz="2800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H. </a:t>
            </a:r>
            <a:r>
              <a:rPr lang="en-US" sz="2800" dirty="0" err="1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Zalzala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Institution:</a:t>
            </a:r>
            <a:r>
              <a:rPr lang="en-US" sz="2800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College of Pharmacy, University of Baghdad, Ministry of Higher Education and Scientific Research, Republic of Iraq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Academic Year:</a:t>
            </a:r>
            <a:r>
              <a:rPr lang="en-US" sz="2800" dirty="0">
                <a:solidFill>
                  <a:schemeClr val="tx1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2025-2026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noProof="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16AEF-ABBB-D2DD-A297-5819AEB9A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7982" y="5128047"/>
            <a:ext cx="10572000" cy="896468"/>
          </a:xfrm>
        </p:spPr>
        <p:txBody>
          <a:bodyPr/>
          <a:lstStyle/>
          <a:p>
            <a:pPr lvl="0"/>
            <a:r>
              <a:rPr lang="en-US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93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CDD0-17F6-3312-AE6D-F7EB95E4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17" y="924339"/>
            <a:ext cx="3990110" cy="5009322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Background: Iron Overload and Liver Pathology</a:t>
            </a:r>
            <a:br>
              <a:rPr lang="en-US" sz="36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36AA5-9DDA-DA9A-5469-6885A5A84D1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46793" y="924340"/>
            <a:ext cx="5684373" cy="500932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noProof="0" dirty="0"/>
              <a:t>The Clinical Problem: Excess iron accumulates primarily in the liver, heart, and endocrine glands, leading to severe organ dysfunction.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Etiology: It can be driven by genetic conditions like hereditary hemochromatosis, or secondary factors such as multiple blood transfusions, excess dietary iron, and chronic liver disorders (e.g., thalassemia, viral hepatitis).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Hepatic Impact: In the liver, iron overload induces reactive oxygen species (ROS) and oxidative damage.</a:t>
            </a:r>
          </a:p>
          <a:p>
            <a:pPr lvl="0"/>
            <a:endParaRPr lang="en-US" noProof="0" dirty="0"/>
          </a:p>
          <a:p>
            <a:pPr lvl="0"/>
            <a:r>
              <a:rPr lang="en-US" noProof="0" dirty="0"/>
              <a:t>Disease Progression: This oxidative stress promotes the </a:t>
            </a:r>
            <a:r>
              <a:rPr lang="en-US" noProof="0" dirty="0" err="1"/>
              <a:t>fibrogenic</a:t>
            </a:r>
            <a:r>
              <a:rPr lang="en-US" noProof="0" dirty="0"/>
              <a:t> activation of hepatic stellate cells (HSCs), accelerating the progression to liver fibrosis, cirrhosis, and potentially cancer.</a:t>
            </a:r>
          </a:p>
        </p:txBody>
      </p:sp>
    </p:spTree>
    <p:extLst>
      <p:ext uri="{BB962C8B-B14F-4D97-AF65-F5344CB8AC3E}">
        <p14:creationId xmlns:p14="http://schemas.microsoft.com/office/powerpoint/2010/main" val="95907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BC1F9-355A-3F72-2CC0-59D34032C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Ferroptosis - A Key Therapeutic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1B7D0-54C1-1044-DA2E-FC8AF1E7A5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10991" y="924340"/>
            <a:ext cx="6930736" cy="500932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Defining Ferroptosis: A newly identified form of regulated cell death driven by the iron-dependent accumulation of lethal lipid peroxides.</a:t>
            </a:r>
          </a:p>
          <a:p>
            <a:endParaRPr lang="en-US" dirty="0"/>
          </a:p>
          <a:p>
            <a:r>
              <a:rPr lang="en-US" dirty="0"/>
              <a:t>The Iron Connection: This process relies intrinsically on the availability of intracellular iron, making it highly relevant to iron overload conditions. </a:t>
            </a:r>
          </a:p>
          <a:p>
            <a:endParaRPr lang="en-US" dirty="0"/>
          </a:p>
          <a:p>
            <a:r>
              <a:rPr lang="en-US" dirty="0"/>
              <a:t>Role in Liver Disease: Iron overload-induced ferroptosis directly damages and kills hepatocytes.</a:t>
            </a:r>
          </a:p>
          <a:p>
            <a:endParaRPr lang="en-US" dirty="0"/>
          </a:p>
          <a:p>
            <a:r>
              <a:rPr lang="en-US" dirty="0"/>
              <a:t>Fibrogenesis: Beyond cell death, ferroptosis acts as a catalyst for activating HSCs, which are the primary drivers of hepatic fibrosis.</a:t>
            </a:r>
          </a:p>
          <a:p>
            <a:endParaRPr lang="en-US" dirty="0"/>
          </a:p>
          <a:p>
            <a:r>
              <a:rPr lang="en-US" dirty="0"/>
              <a:t>Clinical Potential: Modulating ferroptosis pathways presents a strong therapeutic strategy to alleviate iron-induced liver fibrosis.</a:t>
            </a:r>
          </a:p>
        </p:txBody>
      </p:sp>
    </p:spTree>
    <p:extLst>
      <p:ext uri="{BB962C8B-B14F-4D97-AF65-F5344CB8AC3E}">
        <p14:creationId xmlns:p14="http://schemas.microsoft.com/office/powerpoint/2010/main" val="1148437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11A-B15B-579F-507D-299368415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Ferulic Acid (FA) - </a:t>
            </a:r>
            <a:r>
              <a:rPr lang="it-IT" sz="3200" dirty="0"/>
              <a:t>Pharmacological Profile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35A3B-4715-06BC-B64C-0B6A322D51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48645" y="540327"/>
            <a:ext cx="6892638" cy="5829300"/>
          </a:xfrm>
        </p:spPr>
        <p:txBody>
          <a:bodyPr>
            <a:normAutofit/>
          </a:bodyPr>
          <a:lstStyle/>
          <a:p>
            <a:r>
              <a:rPr lang="en-US" dirty="0"/>
              <a:t>Origin and Classification: FA (4-hydroxy-3-methoxycinnamic acid) is a phenolic compound belonging to the hydroxycinnamic acids, found in all plants as a metabolic by-product of phenylalanine and tyrosine.</a:t>
            </a:r>
          </a:p>
          <a:p>
            <a:r>
              <a:rPr lang="en-US" dirty="0"/>
              <a:t>+1</a:t>
            </a:r>
          </a:p>
          <a:p>
            <a:r>
              <a:rPr lang="en-US" dirty="0"/>
              <a:t>Broad Activity: It is a recognized therapeutic agent exhibiting potent antioxidant, anti-inflammatory, and anticancer properties.</a:t>
            </a:r>
          </a:p>
          <a:p>
            <a:endParaRPr lang="en-US" dirty="0"/>
          </a:p>
          <a:p>
            <a:r>
              <a:rPr lang="en-US" dirty="0"/>
              <a:t>Mechanism of Action: FA demonstrates exceptional ROS scavenging capabilities via its phenolic hydroxyl groups, outperforming similar compounds like vanillic, coumaric, and cinnamic acids.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1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65DF-61B3-0B25-564E-EFA87EB2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Aims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B99F4-9FA3-E6EE-2013-2277269205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8255" y="426027"/>
            <a:ext cx="6903028" cy="5777346"/>
          </a:xfrm>
        </p:spPr>
        <p:txBody>
          <a:bodyPr/>
          <a:lstStyle/>
          <a:p>
            <a:r>
              <a:rPr lang="en-US" dirty="0"/>
              <a:t>Primary Objective: To rigorously investigate the protective efficacy of ferulic acid against liver injury and ferroptosis induced by iron overload in a murine model.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Mechanistic Exploration: To uncover the underlying protective mechanisms by quantifying key molecular parameters involved in iron metabolism.</a:t>
            </a:r>
          </a:p>
        </p:txBody>
      </p:sp>
    </p:spTree>
    <p:extLst>
      <p:ext uri="{BB962C8B-B14F-4D97-AF65-F5344CB8AC3E}">
        <p14:creationId xmlns:p14="http://schemas.microsoft.com/office/powerpoint/2010/main" val="3860062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04B5-66B5-61D2-60BB-5368FAB01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&amp; Animal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69835-3E3E-0DA7-0CB2-69C19BB40B6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21383" y="509155"/>
            <a:ext cx="6941126" cy="5735781"/>
          </a:xfrm>
        </p:spPr>
        <p:txBody>
          <a:bodyPr/>
          <a:lstStyle/>
          <a:p>
            <a:r>
              <a:rPr lang="en-US" dirty="0"/>
              <a:t>Subjects: 30 healthy Swiss albino mice, weighing 20-25 grams.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Controlled Environment: Housed under a strict 12:12-hour light/dark cycle with ad libitum access to commercial pellets and water.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Cohort Allocation: Subjects are divided into five distinct experimental groups (n=6 per group) to ensure robust comparative analysis.</a:t>
            </a:r>
          </a:p>
          <a:p>
            <a:r>
              <a:rPr lang="en-US" dirty="0"/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944800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17C43-3D76-570D-5FE1-EC2C31B42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Dosing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F3A1-BEE3-2CD5-F56F-3DCDB98F5C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4737" y="467591"/>
            <a:ext cx="6996546" cy="583969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(The 28-Day Regimen)</a:t>
            </a:r>
          </a:p>
          <a:p>
            <a:r>
              <a:rPr lang="en-US" dirty="0"/>
              <a:t>Maintaining strict experimental consistency across a 28-day (4-week) timeline is critical for observing chronic biochemical shifts.</a:t>
            </a:r>
          </a:p>
          <a:p>
            <a:endParaRPr lang="en-US" dirty="0"/>
          </a:p>
          <a:p>
            <a:r>
              <a:rPr lang="en-US" dirty="0"/>
              <a:t>Group I (Normal Control): IP normal saline for 4 weeks; daily oral normal saline introduced on day 7 for 3 weeks.</a:t>
            </a:r>
          </a:p>
          <a:p>
            <a:endParaRPr lang="en-US" dirty="0"/>
          </a:p>
          <a:p>
            <a:r>
              <a:rPr lang="en-US" dirty="0"/>
              <a:t>Group II (Disease Model): IP iron dextrose (100 mg/kg/day) for 4 weeks to induce overload.</a:t>
            </a:r>
          </a:p>
          <a:p>
            <a:endParaRPr lang="en-US" dirty="0"/>
          </a:p>
          <a:p>
            <a:r>
              <a:rPr lang="en-US" dirty="0"/>
              <a:t>Group III (Low-Dose FA): IP iron dextrose (4 weeks) combined with daily oral ferulic acid (50mg/kg) starting day 7 for 3 weeks.</a:t>
            </a:r>
          </a:p>
          <a:p>
            <a:endParaRPr lang="en-US" dirty="0"/>
          </a:p>
          <a:p>
            <a:r>
              <a:rPr lang="en-US" dirty="0"/>
              <a:t>Group IV (High-Dose FA): IP iron dextrose (4 weeks) combined with daily oral ferulic acid (100mg/kg) starting day 7 for 3 weeks.</a:t>
            </a:r>
          </a:p>
          <a:p>
            <a:endParaRPr lang="en-US" dirty="0"/>
          </a:p>
          <a:p>
            <a:r>
              <a:rPr lang="en-US" dirty="0"/>
              <a:t>Group V (FA Control): IP normal saline (4 weeks) combined with daily oral ferulic acid (100mg/kg) starting day 7 for 3 weeks to monitor baseline compound effects.</a:t>
            </a:r>
          </a:p>
        </p:txBody>
      </p:sp>
    </p:spTree>
    <p:extLst>
      <p:ext uri="{BB962C8B-B14F-4D97-AF65-F5344CB8AC3E}">
        <p14:creationId xmlns:p14="http://schemas.microsoft.com/office/powerpoint/2010/main" val="932471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61CE-B75D-543A-D455-40292AEC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Evaluation Parameters &amp; Methodologies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B6B2D-137B-336B-B689-1C4321E105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55127" y="374073"/>
            <a:ext cx="7076209" cy="6026727"/>
          </a:xfrm>
        </p:spPr>
        <p:txBody>
          <a:bodyPr>
            <a:normAutofit lnSpcReduction="10000"/>
          </a:bodyPr>
          <a:lstStyle/>
          <a:p>
            <a:r>
              <a:rPr lang="en-US" sz="1600" dirty="0"/>
              <a:t>Biochemical Assays: Measurement of liver enzymes (ALT, AST) alongside serum and tissue iron quantification. Oxidative Stress Profiling: Assessment of MDA and GSH levels.</a:t>
            </a:r>
          </a:p>
          <a:p>
            <a:endParaRPr lang="en-US" sz="1600" dirty="0"/>
          </a:p>
          <a:p>
            <a:r>
              <a:rPr lang="en-US" sz="1600" dirty="0"/>
              <a:t>Immunoassays (ELISA): Quantification of mouse IL-6 and hepcidin.</a:t>
            </a:r>
          </a:p>
          <a:p>
            <a:r>
              <a:rPr lang="en-US" sz="1600" dirty="0"/>
              <a:t>Gene Expression (qPCR): Analysis of Hamp mRNA (hepcidin) and </a:t>
            </a:r>
            <a:r>
              <a:rPr lang="en-US" sz="1600" dirty="0" err="1"/>
              <a:t>ferroportin</a:t>
            </a:r>
            <a:r>
              <a:rPr lang="en-US" sz="1600" dirty="0"/>
              <a:t> (SLC40A1 gene), utilizing </a:t>
            </a:r>
            <a:r>
              <a:rPr lang="en-US" sz="1600" dirty="0" err="1"/>
              <a:t>Gapdh</a:t>
            </a:r>
            <a:r>
              <a:rPr lang="en-US" sz="1600" dirty="0"/>
              <a:t> as a housekeeping gene.</a:t>
            </a:r>
          </a:p>
          <a:p>
            <a:endParaRPr lang="en-US" sz="1600" dirty="0"/>
          </a:p>
          <a:p>
            <a:r>
              <a:rPr lang="en-US" sz="1600" dirty="0"/>
              <a:t>Protein Expression (Western Blot): Tracking pSMAD5 and P-SMAD1 pathways.</a:t>
            </a:r>
          </a:p>
          <a:p>
            <a:endParaRPr lang="en-US" sz="1600" dirty="0"/>
          </a:p>
          <a:p>
            <a:r>
              <a:rPr lang="en-US" sz="1600" dirty="0"/>
              <a:t>Morphological Analysis: Comprehensive histopathological examination of excised liver tissue.</a:t>
            </a:r>
          </a:p>
          <a:p>
            <a:endParaRPr lang="en-US" sz="1600" dirty="0"/>
          </a:p>
          <a:p>
            <a:r>
              <a:rPr lang="en-US" sz="1600" dirty="0"/>
              <a:t>Statistical Validation: Data processing and significance testing utilizing GraphPad Prism software. Oxidative Stress Profiling: Assessment of MDA and GSH levels.</a:t>
            </a:r>
          </a:p>
        </p:txBody>
      </p:sp>
    </p:spTree>
    <p:extLst>
      <p:ext uri="{BB962C8B-B14F-4D97-AF65-F5344CB8AC3E}">
        <p14:creationId xmlns:p14="http://schemas.microsoft.com/office/powerpoint/2010/main" val="731281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1381587_Win32_SL_v6" id="{5005B820-A0B7-49EA-8569-DCF0CD2DBB9D}" vid="{2E48C80D-E25D-44C4-BCFD-F1465E9B6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ACCF44-01D5-4C40-9EAC-D3C3683409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29F0C84-2C14-4FB8-88C2-9577181F2C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B3831-C4F2-498C-8E5F-F8D6F90548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{48CFD4F6-3CE5-45BF-9D92-82176834E95B}TF4e23ad37-c1a6-42e6-a6ec-6518d97eca9ec3cad5d6_win32-e4fb00466b0d</Template>
  <TotalTime>63</TotalTime>
  <Words>1647</Words>
  <Application>Microsoft Office PowerPoint</Application>
  <PresentationFormat>Widescreen</PresentationFormat>
  <Paragraphs>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Arial</vt:lpstr>
      <vt:lpstr>Cabin</vt:lpstr>
      <vt:lpstr>Calibri</vt:lpstr>
      <vt:lpstr>Century Gothic</vt:lpstr>
      <vt:lpstr>Times New Roman</vt:lpstr>
      <vt:lpstr>Unbounded</vt:lpstr>
      <vt:lpstr>Wingdings 2</vt:lpstr>
      <vt:lpstr>Quotable</vt:lpstr>
      <vt:lpstr>Protective Effect of Ferulic Acid Against Iron Overload-Induced Liver Ferroptosis in Mice </vt:lpstr>
      <vt:lpstr>Presenter: Ali Sameer, MSc Student Supervisor: Professor Dr. Munaf H. Zalzala Institution: College of Pharmacy, University of Baghdad, Ministry of Higher Education and Scientific Research, Republic of Iraq Academic Year: 2025-2026 </vt:lpstr>
      <vt:lpstr>Background: Iron Overload and Liver Pathology </vt:lpstr>
      <vt:lpstr>Ferroptosis - A Key Therapeutic Target</vt:lpstr>
      <vt:lpstr>Ferulic Acid (FA) - Pharmacological Profile</vt:lpstr>
      <vt:lpstr>Aims of the Study</vt:lpstr>
      <vt:lpstr>Study Design &amp; Animal Model</vt:lpstr>
      <vt:lpstr>Experimental Dosing Protocol</vt:lpstr>
      <vt:lpstr> Evaluation Parameters &amp; Methodologies</vt:lpstr>
      <vt:lpstr>PowerPoint Presentation</vt:lpstr>
      <vt:lpstr>REFERENCES: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 sameer</dc:creator>
  <cp:lastModifiedBy>ali sameer</cp:lastModifiedBy>
  <cp:revision>1</cp:revision>
  <dcterms:created xsi:type="dcterms:W3CDTF">2026-03-28T19:51:54Z</dcterms:created>
  <dcterms:modified xsi:type="dcterms:W3CDTF">2026-03-28T20:55:02Z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