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57" r:id="rId5"/>
    <p:sldId id="258" r:id="rId6"/>
    <p:sldId id="259" r:id="rId7"/>
    <p:sldId id="260" r:id="rId8"/>
    <p:sldId id="261" r:id="rId9"/>
    <p:sldId id="267" r:id="rId10"/>
    <p:sldId id="262" r:id="rId11"/>
    <p:sldId id="269" r:id="rId12"/>
    <p:sldId id="268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5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Lipid-Based </a:t>
            </a:r>
            <a:r>
              <a:rPr lang="en-US" dirty="0" err="1"/>
              <a:t>Nanocarriers</a:t>
            </a:r>
            <a:r>
              <a:rPr lang="en-US" dirty="0"/>
              <a:t>: Unlocking Targeted Therapy in </a:t>
            </a:r>
            <a:r>
              <a:rPr lang="en-US" dirty="0" smtClean="0"/>
              <a:t>treatment of wound Infections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err="1" smtClean="0"/>
              <a:t>Taha</a:t>
            </a:r>
            <a:r>
              <a:rPr lang="en-US" dirty="0" smtClean="0"/>
              <a:t> A. </a:t>
            </a:r>
            <a:r>
              <a:rPr lang="en-US" dirty="0" err="1" smtClean="0"/>
              <a:t>Basheer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Phd</a:t>
            </a:r>
            <a:r>
              <a:rPr lang="en-US" smtClean="0"/>
              <a:t> student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different internal types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of NLCs:</a:t>
            </a:r>
            <a:b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prstClr val="black"/>
                </a:solidFill>
              </a:rPr>
              <a:t>Imperfect </a:t>
            </a:r>
            <a:r>
              <a:rPr lang="en-US" sz="2200" b="1" dirty="0">
                <a:solidFill>
                  <a:prstClr val="black"/>
                </a:solidFill>
              </a:rPr>
              <a:t>crystal model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endParaRPr lang="en-US" sz="2200" dirty="0" smtClean="0">
              <a:solidFill>
                <a:prstClr val="black"/>
              </a:solidFill>
            </a:endParaRPr>
          </a:p>
          <a:p>
            <a:r>
              <a:rPr lang="en-US" sz="2200" dirty="0" smtClean="0">
                <a:solidFill>
                  <a:prstClr val="black"/>
                </a:solidFill>
              </a:rPr>
              <a:t>higher </a:t>
            </a:r>
            <a:r>
              <a:rPr lang="en-US" sz="2200" dirty="0">
                <a:solidFill>
                  <a:prstClr val="black"/>
                </a:solidFill>
              </a:rPr>
              <a:t>drug </a:t>
            </a:r>
            <a:r>
              <a:rPr lang="en-US" sz="2200" dirty="0" smtClean="0">
                <a:solidFill>
                  <a:prstClr val="black"/>
                </a:solidFill>
              </a:rPr>
              <a:t>loading, </a:t>
            </a:r>
            <a:endParaRPr lang="ar-SA" sz="2400" dirty="0"/>
          </a:p>
          <a:p>
            <a:r>
              <a:rPr lang="en-US" sz="2200" dirty="0" smtClean="0">
                <a:solidFill>
                  <a:prstClr val="black"/>
                </a:solidFill>
              </a:rPr>
              <a:t>Lower stability</a:t>
            </a:r>
            <a:r>
              <a:rPr lang="en-US" sz="2200" dirty="0">
                <a:solidFill>
                  <a:prstClr val="black"/>
                </a:solidFill>
              </a:rPr>
              <a:t>, as the system tends to undergo structural breakdown due to the tendency of </a:t>
            </a:r>
            <a:r>
              <a:rPr lang="en-US" sz="2200" dirty="0" smtClean="0">
                <a:solidFill>
                  <a:prstClr val="black"/>
                </a:solidFill>
              </a:rPr>
              <a:t>solid lipid </a:t>
            </a:r>
            <a:r>
              <a:rPr lang="en-US" sz="2200" dirty="0">
                <a:solidFill>
                  <a:prstClr val="black"/>
                </a:solidFill>
              </a:rPr>
              <a:t>crystallization.</a:t>
            </a:r>
            <a:endParaRPr lang="en-US" sz="22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prstClr val="black"/>
                </a:solidFill>
              </a:rPr>
              <a:t>Amorphous </a:t>
            </a:r>
            <a:r>
              <a:rPr lang="en-US" sz="2200" b="1" dirty="0">
                <a:solidFill>
                  <a:prstClr val="black"/>
                </a:solidFill>
              </a:rPr>
              <a:t>model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endParaRPr lang="en-US" sz="2200" dirty="0">
              <a:solidFill>
                <a:prstClr val="black"/>
              </a:solidFill>
            </a:endParaRPr>
          </a:p>
          <a:p>
            <a:r>
              <a:rPr lang="en-US" sz="2200" dirty="0" smtClean="0">
                <a:solidFill>
                  <a:prstClr val="black"/>
                </a:solidFill>
              </a:rPr>
              <a:t>minimizes </a:t>
            </a:r>
            <a:r>
              <a:rPr lang="en-US" sz="2200" dirty="0">
                <a:solidFill>
                  <a:prstClr val="black"/>
                </a:solidFill>
              </a:rPr>
              <a:t>drug </a:t>
            </a:r>
            <a:r>
              <a:rPr lang="en-US" sz="2200" dirty="0" smtClean="0">
                <a:solidFill>
                  <a:prstClr val="black"/>
                </a:solidFill>
              </a:rPr>
              <a:t>expulsion,</a:t>
            </a:r>
            <a:endParaRPr lang="ar-SA" sz="2400" dirty="0"/>
          </a:p>
          <a:p>
            <a:r>
              <a:rPr lang="en-US" sz="2400" dirty="0"/>
              <a:t>In the amorphous type, the solid lipid constituents loaded into the system exist in an amorphous state, thus averting the risk of leakage caused by </a:t>
            </a:r>
            <a:r>
              <a:rPr lang="en-US" sz="2400" dirty="0" smtClean="0"/>
              <a:t>crystallization.</a:t>
            </a:r>
          </a:p>
          <a:p>
            <a:pPr marL="0" indent="0"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371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Type</a:t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SA" sz="4000" dirty="0">
              <a:solidFill>
                <a:srgbClr val="000000"/>
              </a:solidFill>
              <a:latin typeface="Gill San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 PSMT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 PSMT"/>
              </a:rPr>
              <a:t>this type, liquid oils serve as prominent high-dissolved drug </a:t>
            </a:r>
            <a:r>
              <a:rPr lang="en-US" dirty="0" smtClean="0">
                <a:solidFill>
                  <a:srgbClr val="000000"/>
                </a:solidFill>
                <a:latin typeface="Times New Roman PSMT"/>
              </a:rPr>
              <a:t>reservoirs</a:t>
            </a:r>
            <a:r>
              <a:rPr lang="en-US" sz="800" dirty="0" smtClean="0">
                <a:solidFill>
                  <a:srgbClr val="00007E"/>
                </a:solidFill>
                <a:latin typeface="Times New Roman PSMT"/>
              </a:rPr>
              <a:t>..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 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 PSMT"/>
              </a:rPr>
              <a:t>Given that drugs are housed within the oil phase, their release proceeds at a slower rate. </a:t>
            </a:r>
            <a:endParaRPr lang="en-US" dirty="0" smtClean="0">
              <a:solidFill>
                <a:srgbClr val="000000"/>
              </a:solidFill>
              <a:latin typeface="Times New Roman PSM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 PSMT"/>
              </a:rPr>
              <a:t>Consequently</a:t>
            </a:r>
            <a:r>
              <a:rPr lang="en-US" dirty="0">
                <a:solidFill>
                  <a:srgbClr val="000000"/>
                </a:solidFill>
                <a:latin typeface="Times New Roman PSMT"/>
              </a:rPr>
              <a:t>, this type is exceptionally well-suited for the administration of controlled-release drugs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94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1" t="34744" r="14976" b="16795"/>
          <a:stretch/>
        </p:blipFill>
        <p:spPr bwMode="auto">
          <a:xfrm>
            <a:off x="272561" y="228600"/>
            <a:ext cx="11843239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9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Mechanisms Why NLCs Improve Wound Healing</a:t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NLCs offer a gradual and sustained drug release compared to direct topical application, reducing peaks and valleys in drug concentration at the wound site. </a:t>
            </a:r>
          </a:p>
          <a:p>
            <a:r>
              <a:rPr lang="en-US" b="1" dirty="0"/>
              <a:t>🟢 </a:t>
            </a:r>
            <a:r>
              <a:rPr lang="en-US" b="1" dirty="0" smtClean="0"/>
              <a:t>   Protection </a:t>
            </a:r>
            <a:r>
              <a:rPr lang="en-US" b="1" dirty="0"/>
              <a:t>of Bioactive Agents</a:t>
            </a:r>
          </a:p>
          <a:p>
            <a:pPr>
              <a:buFont typeface="Arial"/>
              <a:buChar char="•"/>
            </a:pPr>
            <a:r>
              <a:rPr lang="en-US" dirty="0"/>
              <a:t>Growth factors and antioxidants — often unstable — remain active longer when protected within lipid nanoparticles. </a:t>
            </a:r>
          </a:p>
          <a:p>
            <a:r>
              <a:rPr lang="en-US" b="1" dirty="0"/>
              <a:t>🟢 </a:t>
            </a:r>
            <a:r>
              <a:rPr lang="en-US" b="1" dirty="0" smtClean="0"/>
              <a:t>   Enhanced </a:t>
            </a:r>
            <a:r>
              <a:rPr lang="en-US" b="1" dirty="0"/>
              <a:t>Penetration</a:t>
            </a:r>
          </a:p>
          <a:p>
            <a:r>
              <a:rPr lang="en-US" dirty="0"/>
              <a:t>The </a:t>
            </a:r>
            <a:r>
              <a:rPr lang="en-US" i="1" dirty="0" err="1"/>
              <a:t>nano</a:t>
            </a:r>
            <a:r>
              <a:rPr lang="en-US" dirty="0"/>
              <a:t> size allows better penetration into deeper wound regions, which is critical in chronic wounds with thickened tissue or biofilms. </a:t>
            </a:r>
          </a:p>
          <a:p>
            <a:r>
              <a:rPr lang="en-US" b="1" dirty="0"/>
              <a:t>🟢 </a:t>
            </a:r>
            <a:r>
              <a:rPr lang="en-US" b="1" dirty="0" smtClean="0"/>
              <a:t>   Enhanced </a:t>
            </a:r>
            <a:r>
              <a:rPr lang="en-US" b="1" dirty="0"/>
              <a:t>Antioxidant and Anti-Inflammatory Activity</a:t>
            </a:r>
          </a:p>
          <a:p>
            <a:r>
              <a:rPr lang="en-US" dirty="0"/>
              <a:t>Certain drugs (e.g., </a:t>
            </a:r>
            <a:r>
              <a:rPr lang="en-US" dirty="0" err="1"/>
              <a:t>curcumin</a:t>
            </a:r>
            <a:r>
              <a:rPr lang="en-US" dirty="0"/>
              <a:t> or plant extracts) that suffer from low solubility get boosted by NLC incorporation, enhancing their therapeutic action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230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Challenges in Clinical Translation</a:t>
            </a:r>
            <a:b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⚠️ </a:t>
            </a:r>
            <a:r>
              <a:rPr lang="en-US" b="1" dirty="0"/>
              <a:t>Manufacturing and Scale-Up</a:t>
            </a:r>
          </a:p>
          <a:p>
            <a:pPr>
              <a:buFont typeface="Arial"/>
              <a:buChar char="•"/>
            </a:pPr>
            <a:r>
              <a:rPr lang="en-US" dirty="0"/>
              <a:t>Producing uniform, stable NLC batches at large scale is technically complex. </a:t>
            </a:r>
          </a:p>
          <a:p>
            <a:pPr marL="0" indent="0">
              <a:buNone/>
            </a:pPr>
            <a:r>
              <a:rPr lang="en-US" b="1" dirty="0"/>
              <a:t>⚠️ Regulatory Approval</a:t>
            </a:r>
          </a:p>
          <a:p>
            <a:pPr>
              <a:buFont typeface="Arial"/>
              <a:buChar char="•"/>
            </a:pPr>
            <a:r>
              <a:rPr lang="en-US" dirty="0"/>
              <a:t>Regulatory bodies require rigorous safety and efficacy data, which can be resource-intensive. </a:t>
            </a:r>
          </a:p>
          <a:p>
            <a:pPr marL="0" indent="0">
              <a:buNone/>
            </a:pPr>
            <a:r>
              <a:rPr lang="en-US" b="1" dirty="0"/>
              <a:t>⚠️ Stability and Storage</a:t>
            </a:r>
          </a:p>
          <a:p>
            <a:pPr>
              <a:buFont typeface="Arial"/>
              <a:buChar char="•"/>
            </a:pPr>
            <a:r>
              <a:rPr lang="en-US" dirty="0"/>
              <a:t>Lipid nanoparticles must remain stable during storage, transportation, and use — which can be difficult for some formulations. </a:t>
            </a:r>
          </a:p>
          <a:p>
            <a:pPr marL="0" indent="0">
              <a:buNone/>
            </a:pPr>
            <a:r>
              <a:rPr lang="en-US" b="1" dirty="0"/>
              <a:t>⚠️ Cost</a:t>
            </a:r>
          </a:p>
          <a:p>
            <a:pPr>
              <a:buFont typeface="Arial"/>
              <a:buChar char="•"/>
            </a:pPr>
            <a:r>
              <a:rPr lang="en-US" dirty="0"/>
              <a:t>Advanced </a:t>
            </a:r>
            <a:r>
              <a:rPr lang="en-US" dirty="0" err="1"/>
              <a:t>nanocarrier</a:t>
            </a:r>
            <a:r>
              <a:rPr lang="en-US" dirty="0"/>
              <a:t> systems can be more expensive than traditional dressings or creams, affecting accessibility.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79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✔ </a:t>
            </a:r>
            <a:r>
              <a:rPr lang="en-US" dirty="0"/>
              <a:t>Nanostructured lipid carriers are </a:t>
            </a:r>
            <a:r>
              <a:rPr lang="en-US" i="1" dirty="0"/>
              <a:t>biocompatible </a:t>
            </a:r>
            <a:r>
              <a:rPr lang="en-US" i="1" dirty="0" err="1"/>
              <a:t>nano</a:t>
            </a:r>
            <a:r>
              <a:rPr lang="en-US" i="1" dirty="0"/>
              <a:t>-carriers</a:t>
            </a:r>
            <a:r>
              <a:rPr lang="en-US" dirty="0"/>
              <a:t> offering enhanced drug delivery.</a:t>
            </a:r>
            <a:br>
              <a:rPr lang="en-US" dirty="0"/>
            </a:br>
            <a:r>
              <a:rPr lang="en-US" dirty="0"/>
              <a:t>✔ They improve </a:t>
            </a:r>
            <a:r>
              <a:rPr lang="en-US" b="1" dirty="0"/>
              <a:t>drug stability, penetration, and sustained release</a:t>
            </a:r>
            <a:r>
              <a:rPr lang="en-US" dirty="0"/>
              <a:t>, important for </a:t>
            </a:r>
            <a:r>
              <a:rPr lang="en-US" dirty="0" smtClean="0"/>
              <a:t>acute and chronic </a:t>
            </a:r>
            <a:r>
              <a:rPr lang="en-US" dirty="0"/>
              <a:t>wound healing.</a:t>
            </a:r>
            <a:br>
              <a:rPr lang="en-US" dirty="0"/>
            </a:br>
            <a:r>
              <a:rPr lang="en-US" dirty="0"/>
              <a:t>✔ Research supports their efficacy in preclinical models, but </a:t>
            </a:r>
            <a:r>
              <a:rPr lang="en-US" b="1" dirty="0"/>
              <a:t>clinical translation still faces challenges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✔ With further development, NLC-based therapies could meaningfully improve wound care outcomes.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221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healing problems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Poor wound environment</a:t>
            </a:r>
            <a:r>
              <a:rPr lang="en-US" dirty="0"/>
              <a:t>: reduced blood supply, infection, biofilm formation, chronic inflammation, and oxidative stress delay </a:t>
            </a:r>
            <a:r>
              <a:rPr lang="en-US" dirty="0" smtClean="0"/>
              <a:t>healing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B</a:t>
            </a:r>
            <a:r>
              <a:rPr lang="en-US" b="1" dirty="0" smtClean="0"/>
              <a:t>iological </a:t>
            </a:r>
            <a:r>
              <a:rPr lang="en-US" b="1" dirty="0"/>
              <a:t>dysfunction</a:t>
            </a:r>
            <a:r>
              <a:rPr lang="en-US" dirty="0"/>
              <a:t>: impaired </a:t>
            </a:r>
            <a:r>
              <a:rPr lang="en-US" dirty="0" smtClean="0"/>
              <a:t>tissue </a:t>
            </a:r>
            <a:r>
              <a:rPr lang="en-US" dirty="0"/>
              <a:t>regeneration prevent progression of normal healing phases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Therapeutic limitations</a:t>
            </a:r>
            <a:r>
              <a:rPr lang="en-US" dirty="0"/>
              <a:t>: conventional treatments suffer from poor drug penetration, short residence time, systemic patient factors, and risk of abnormal scarring.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416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wound healing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0" t="40769" r="17355" b="19872"/>
          <a:stretch/>
        </p:blipFill>
        <p:spPr bwMode="auto">
          <a:xfrm>
            <a:off x="87923" y="1336430"/>
            <a:ext cx="11808069" cy="52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6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Wound </a:t>
            </a: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Healing and Drug Delivery Problems</a:t>
            </a:r>
            <a:b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Wound </a:t>
            </a:r>
            <a:r>
              <a:rPr lang="en-US" dirty="0"/>
              <a:t>healing, especially in chronic and non-healing wounds (like diabetic ulcers), remains a major clinical problem worldwide.</a:t>
            </a:r>
          </a:p>
          <a:p>
            <a:pPr>
              <a:buFont typeface="Arial"/>
              <a:buChar char="•"/>
            </a:pPr>
            <a:r>
              <a:rPr lang="en-US" dirty="0"/>
              <a:t>Conventional therapies often fail because </a:t>
            </a:r>
            <a:r>
              <a:rPr lang="en-US" b="1" dirty="0"/>
              <a:t>drugs degrade too fast, don’t reach the wound site at effective levels, or release too quickly</a:t>
            </a:r>
            <a:r>
              <a:rPr lang="en-US" dirty="0"/>
              <a:t>.</a:t>
            </a:r>
          </a:p>
          <a:p>
            <a:pPr>
              <a:buFont typeface="Arial"/>
              <a:buChar char="•"/>
            </a:pPr>
            <a:r>
              <a:rPr lang="en-US" dirty="0"/>
              <a:t>Chronic wounds need sustained medication delivery to maintain therapeutic levels over time. </a:t>
            </a:r>
          </a:p>
          <a:p>
            <a:r>
              <a:rPr lang="en-US" dirty="0"/>
              <a:t>This sets the stage for </a:t>
            </a:r>
            <a:r>
              <a:rPr lang="en-US" b="1" dirty="0"/>
              <a:t>nanotechnology-based carrier systems</a:t>
            </a:r>
            <a:r>
              <a:rPr lang="en-US" dirty="0"/>
              <a:t>, with nanostructured lipid carriers (NLCs) emerging as a particularly promising option.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84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Nanostructured </a:t>
            </a:r>
            <a:r>
              <a:rPr lang="en-US" b="1" dirty="0"/>
              <a:t>Lipid Carriers (NLCs)?</a:t>
            </a:r>
            <a:br>
              <a:rPr lang="en-US" b="1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NLCs are a </a:t>
            </a:r>
            <a:r>
              <a:rPr lang="en-US" b="1" dirty="0"/>
              <a:t>nanoparticle drug delivery system</a:t>
            </a:r>
            <a:r>
              <a:rPr lang="en-US" dirty="0"/>
              <a:t> made from a mix of </a:t>
            </a:r>
            <a:r>
              <a:rPr lang="en-US" b="1" dirty="0"/>
              <a:t>solid lipids and liquid (oily) </a:t>
            </a:r>
            <a:r>
              <a:rPr lang="en-US" b="1" dirty="0" smtClean="0"/>
              <a:t>lipids</a:t>
            </a:r>
            <a:r>
              <a:rPr lang="en-US" dirty="0" smtClean="0"/>
              <a:t> and surfactants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This mixture creates a </a:t>
            </a:r>
            <a:r>
              <a:rPr lang="en-US" b="1" dirty="0"/>
              <a:t>disordered internal matrix</a:t>
            </a:r>
            <a:r>
              <a:rPr lang="en-US" dirty="0"/>
              <a:t> that enhances the loading and controlled release of drugs.</a:t>
            </a:r>
          </a:p>
          <a:p>
            <a:pPr>
              <a:buFont typeface="Arial"/>
              <a:buChar char="•"/>
            </a:pPr>
            <a:r>
              <a:rPr lang="en-US" dirty="0"/>
              <a:t>NLCs typically range from ~10 nm to ~1000 nm in size and are biocompatible and biodegradable. </a:t>
            </a:r>
          </a:p>
          <a:p>
            <a:r>
              <a:rPr lang="en-US" dirty="0"/>
              <a:t>They evolved from earlier lipid nanoparticles like solid lipid nanoparticles (SLNs) by adding </a:t>
            </a:r>
            <a:r>
              <a:rPr lang="en-US" b="1" dirty="0"/>
              <a:t>liquid lipids</a:t>
            </a:r>
            <a:r>
              <a:rPr lang="en-US" dirty="0"/>
              <a:t> to improve drug incorporation and stability.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40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Why Lipid-Based </a:t>
            </a:r>
            <a:r>
              <a:rPr lang="en-US" sz="2800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Nanocarriers</a:t>
            </a: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for Wound Healing?</a:t>
            </a:r>
            <a:b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Compared </a:t>
            </a:r>
            <a:r>
              <a:rPr lang="en-US" dirty="0"/>
              <a:t>to traditional drug forms, NLCs offer </a:t>
            </a:r>
            <a:r>
              <a:rPr lang="en-US" i="1" dirty="0"/>
              <a:t>multiple therapeutic advantages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/>
              <a:t>✅ Improved Drug Stability</a:t>
            </a:r>
          </a:p>
          <a:p>
            <a:pPr>
              <a:buFont typeface="Arial"/>
              <a:buChar char="•"/>
            </a:pPr>
            <a:r>
              <a:rPr lang="en-US" dirty="0"/>
              <a:t>Many active compounds (e.g., growth factors, antioxidants) degrade rapidly in biological environments.</a:t>
            </a:r>
          </a:p>
          <a:p>
            <a:pPr>
              <a:buFont typeface="Arial"/>
              <a:buChar char="•"/>
            </a:pPr>
            <a:r>
              <a:rPr lang="en-US" dirty="0"/>
              <a:t>NLC encapsulation protects them from enzymatic breakdown at the wound site. </a:t>
            </a:r>
          </a:p>
          <a:p>
            <a:pPr marL="0" indent="0">
              <a:buNone/>
            </a:pPr>
            <a:r>
              <a:rPr lang="en-US" b="1" dirty="0"/>
              <a:t>✅ Enhanced Solubility and Bioavailability</a:t>
            </a:r>
          </a:p>
          <a:p>
            <a:pPr>
              <a:buFont typeface="Arial"/>
              <a:buChar char="•"/>
            </a:pPr>
            <a:r>
              <a:rPr lang="en-US" dirty="0"/>
              <a:t>NLCs can increase the effective solubility of poorly water-soluble drugs, improving how much drug is available at the wound surface.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49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Why Lipid-Based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Nanocarriers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for Wound Healing?</a:t>
            </a:r>
            <a:br>
              <a:rPr lang="en-US" sz="2800" b="1" dirty="0">
                <a:solidFill>
                  <a:prstClr val="black"/>
                </a:solidFill>
                <a:latin typeface="Calibri"/>
              </a:rPr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✅ Sustained Drug Release</a:t>
            </a:r>
          </a:p>
          <a:p>
            <a:pPr lvl="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lipid matrix allows drugs to be released slowly over time, maintaining therapeutic levels longer and reducing frequent application needs. 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✅ Compatibility with Skin Tissue</a:t>
            </a:r>
          </a:p>
          <a:p>
            <a:pPr lvl="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Lipids are generally well tolerated and can even blend with skin lipids, reducing irritation and supporting natural </a:t>
            </a:r>
            <a:r>
              <a:rPr lang="en-US" sz="2000" dirty="0" smtClean="0">
                <a:solidFill>
                  <a:prstClr val="black"/>
                </a:solidFill>
              </a:rPr>
              <a:t>healing</a:t>
            </a:r>
          </a:p>
          <a:p>
            <a:pPr marL="0" lvl="0" indent="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Targeted drug delivery system </a:t>
            </a:r>
            <a:endParaRPr lang="en-US" sz="2000" dirty="0">
              <a:solidFill>
                <a:prstClr val="black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64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NLC </a:t>
            </a:r>
            <a:r>
              <a:rPr lang="en-US" b="1" dirty="0"/>
              <a:t>Formulation and Composition</a:t>
            </a:r>
            <a:br>
              <a:rPr lang="en-US" b="1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structure of an NLC is built from</a:t>
            </a:r>
          </a:p>
          <a:p>
            <a:pPr>
              <a:buFont typeface="Arial"/>
              <a:buChar char="•"/>
            </a:pPr>
            <a:r>
              <a:rPr lang="en-US" b="1" dirty="0"/>
              <a:t>Solid lipids</a:t>
            </a:r>
            <a:r>
              <a:rPr lang="en-US" dirty="0"/>
              <a:t> (e.g., </a:t>
            </a:r>
            <a:r>
              <a:rPr lang="en-US" dirty="0" err="1"/>
              <a:t>glyceryl</a:t>
            </a:r>
            <a:r>
              <a:rPr lang="en-US" dirty="0"/>
              <a:t> </a:t>
            </a:r>
            <a:r>
              <a:rPr lang="en-US" dirty="0" err="1"/>
              <a:t>monostearate</a:t>
            </a:r>
            <a:r>
              <a:rPr lang="en-US" dirty="0"/>
              <a:t>)</a:t>
            </a:r>
          </a:p>
          <a:p>
            <a:pPr>
              <a:buFont typeface="Arial"/>
              <a:buChar char="•"/>
            </a:pPr>
            <a:r>
              <a:rPr lang="en-US" b="1" dirty="0"/>
              <a:t>Liquid lipids</a:t>
            </a:r>
            <a:r>
              <a:rPr lang="en-US" dirty="0"/>
              <a:t> (oils that prevent tight crystalline packing)</a:t>
            </a:r>
          </a:p>
          <a:p>
            <a:pPr>
              <a:buFont typeface="Arial"/>
              <a:buChar char="•"/>
            </a:pPr>
            <a:r>
              <a:rPr lang="en-US" b="1" dirty="0"/>
              <a:t>Surfactants</a:t>
            </a:r>
            <a:r>
              <a:rPr lang="en-US" dirty="0"/>
              <a:t> (to stabilize the particles)</a:t>
            </a:r>
          </a:p>
          <a:p>
            <a:r>
              <a:rPr lang="en-US" dirty="0"/>
              <a:t>This results in a matrix with imperfections (voids) that:</a:t>
            </a:r>
          </a:p>
          <a:p>
            <a:pPr>
              <a:buFont typeface="+mj-lt"/>
              <a:buAutoNum type="arabicPeriod"/>
            </a:pPr>
            <a:r>
              <a:rPr lang="en-US" dirty="0"/>
              <a:t>Increase drug loading</a:t>
            </a:r>
          </a:p>
          <a:p>
            <a:pPr>
              <a:buFont typeface="+mj-lt"/>
              <a:buAutoNum type="arabicPeriod"/>
            </a:pPr>
            <a:r>
              <a:rPr lang="en-US" dirty="0"/>
              <a:t>Reduce leakage during storage</a:t>
            </a:r>
          </a:p>
          <a:p>
            <a:pPr>
              <a:buFont typeface="+mj-lt"/>
              <a:buAutoNum type="arabicPeriod"/>
            </a:pPr>
            <a:r>
              <a:rPr lang="en-US" dirty="0"/>
              <a:t>Enhance control over drug release at the wound site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99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t="28590" r="16563" b="9743"/>
          <a:stretch/>
        </p:blipFill>
        <p:spPr bwMode="auto">
          <a:xfrm>
            <a:off x="360485" y="158260"/>
            <a:ext cx="11561884" cy="64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11675</TotalTime>
  <Words>784</Words>
  <Application>Microsoft Office PowerPoint</Application>
  <PresentationFormat>مخصص</PresentationFormat>
  <Paragraphs>75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Lipid-Based Nanocarriers: Unlocking Targeted Therapy in treatment of wound Infections</vt:lpstr>
      <vt:lpstr>Wound healing problems </vt:lpstr>
      <vt:lpstr>Phases of wound healing </vt:lpstr>
      <vt:lpstr>Wound Healing and Drug Delivery Problems </vt:lpstr>
      <vt:lpstr>Nanostructured Lipid Carriers (NLCs)? </vt:lpstr>
      <vt:lpstr>Why Lipid-Based Nanocarriers for Wound Healing? </vt:lpstr>
      <vt:lpstr>Why Lipid-Based Nanocarriers for Wound Healing? </vt:lpstr>
      <vt:lpstr>NLC Formulation and Composition </vt:lpstr>
      <vt:lpstr>عرض تقديمي في PowerPoint</vt:lpstr>
      <vt:lpstr>different internal types of NLCs: </vt:lpstr>
      <vt:lpstr>Multiple Type </vt:lpstr>
      <vt:lpstr>عرض تقديمي في PowerPoint</vt:lpstr>
      <vt:lpstr>Mechanisms Why NLCs Improve Wound Healing </vt:lpstr>
      <vt:lpstr>Challenges in Clinical Translation </vt:lpstr>
      <vt:lpstr>Conclusion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LENOVO</dc:creator>
  <cp:lastModifiedBy>Maher</cp:lastModifiedBy>
  <cp:revision>10</cp:revision>
  <dcterms:created xsi:type="dcterms:W3CDTF">2026-01-19T02:39:20Z</dcterms:created>
  <dcterms:modified xsi:type="dcterms:W3CDTF">2026-01-27T09:00:09Z</dcterms:modified>
</cp:coreProperties>
</file>