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7"/>
  </p:notesMasterIdLst>
  <p:sldIdLst>
    <p:sldId id="256" r:id="rId2"/>
    <p:sldId id="257" r:id="rId3"/>
    <p:sldId id="272" r:id="rId4"/>
    <p:sldId id="258" r:id="rId5"/>
    <p:sldId id="259" r:id="rId6"/>
    <p:sldId id="273" r:id="rId7"/>
    <p:sldId id="260" r:id="rId8"/>
    <p:sldId id="261" r:id="rId9"/>
    <p:sldId id="274" r:id="rId10"/>
    <p:sldId id="275" r:id="rId11"/>
    <p:sldId id="262" r:id="rId12"/>
    <p:sldId id="263" r:id="rId13"/>
    <p:sldId id="264" r:id="rId14"/>
    <p:sldId id="266" r:id="rId15"/>
    <p:sldId id="276" r:id="rId16"/>
    <p:sldId id="267" r:id="rId17"/>
    <p:sldId id="277" r:id="rId18"/>
    <p:sldId id="268" r:id="rId19"/>
    <p:sldId id="278" r:id="rId20"/>
    <p:sldId id="279" r:id="rId21"/>
    <p:sldId id="280" r:id="rId22"/>
    <p:sldId id="284" r:id="rId23"/>
    <p:sldId id="282" r:id="rId24"/>
    <p:sldId id="283" r:id="rId25"/>
    <p:sldId id="285" r:id="rId26"/>
    <p:sldId id="281" r:id="rId27"/>
    <p:sldId id="286" r:id="rId28"/>
    <p:sldId id="287" r:id="rId29"/>
    <p:sldId id="288" r:id="rId30"/>
    <p:sldId id="289" r:id="rId31"/>
    <p:sldId id="290" r:id="rId32"/>
    <p:sldId id="291" r:id="rId33"/>
    <p:sldId id="292" r:id="rId34"/>
    <p:sldId id="294" r:id="rId35"/>
    <p:sldId id="293" r:id="rId36"/>
    <p:sldId id="295" r:id="rId37"/>
    <p:sldId id="296" r:id="rId38"/>
    <p:sldId id="298" r:id="rId39"/>
    <p:sldId id="297" r:id="rId40"/>
    <p:sldId id="299" r:id="rId41"/>
    <p:sldId id="300" r:id="rId42"/>
    <p:sldId id="301" r:id="rId43"/>
    <p:sldId id="303" r:id="rId44"/>
    <p:sldId id="302" r:id="rId45"/>
    <p:sldId id="304" r:id="rId46"/>
    <p:sldId id="305" r:id="rId47"/>
    <p:sldId id="307" r:id="rId48"/>
    <p:sldId id="306" r:id="rId49"/>
    <p:sldId id="309" r:id="rId50"/>
    <p:sldId id="310" r:id="rId51"/>
    <p:sldId id="312" r:id="rId52"/>
    <p:sldId id="314" r:id="rId53"/>
    <p:sldId id="315" r:id="rId54"/>
    <p:sldId id="317" r:id="rId55"/>
    <p:sldId id="318" r:id="rId56"/>
  </p:sldIdLst>
  <p:sldSz cx="14630400" cy="8229600"/>
  <p:notesSz cx="8229600" cy="14630400"/>
  <p:embeddedFontLst>
    <p:embeddedFont>
      <p:font typeface="Arabic Typesetting" pitchFamily="66" charset="-78"/>
      <p:regular r:id="rId58"/>
    </p:embeddedFont>
    <p:embeddedFont>
      <p:font typeface="Montserrat" charset="0"/>
      <p:regular r:id="rId59"/>
    </p:embeddedFont>
    <p:embeddedFont>
      <p:font typeface="Calibri" pitchFamily="34" charset="0"/>
      <p:regular r:id="rId60"/>
      <p:bold r:id="rId61"/>
      <p:italic r:id="rId62"/>
      <p:boldItalic r:id="rId63"/>
    </p:embeddedFont>
    <p:embeddedFont>
      <p:font typeface="Trebuchet MS"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3D3"/>
    <a:srgbClr val="66CC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70" d="100"/>
          <a:sy n="70" d="100"/>
        </p:scale>
        <p:origin x="-600" y="-173"/>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6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1588" y="13896975"/>
            <a:ext cx="3567112" cy="730250"/>
          </a:xfrm>
          <a:prstGeom prst="rect">
            <a:avLst/>
          </a:prstGeom>
        </p:spPr>
        <p:txBody>
          <a:bodyPr/>
          <a:lstStyle/>
          <a:p>
            <a:fld id="{F7021451-1387-4CA6-816F-3879F97B5CBC}" type="slidenum">
              <a:rPr lang="en-US">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93664"/>
            <a:ext cx="7556421" cy="1757720"/>
          </a:xfrm>
          <a:prstGeom prst="rect">
            <a:avLst/>
          </a:prstGeom>
          <a:noFill/>
          <a:ln/>
        </p:spPr>
        <p:txBody>
          <a:bodyPr wrap="square" lIns="0" tIns="0" rIns="0" bIns="0" rtlCol="0" anchor="t"/>
          <a:lstStyle/>
          <a:p>
            <a:pPr marL="0" indent="0" algn="ctr" rtl="1">
              <a:lnSpc>
                <a:spcPts val="5550"/>
              </a:lnSpc>
              <a:buNone/>
            </a:pPr>
            <a:endParaRPr lang="en-US" sz="4450" b="1" dirty="0">
              <a:solidFill>
                <a:srgbClr val="FFFF00"/>
              </a:solidFill>
              <a:latin typeface="Arabic Typesetting" panose="03020402040406030203" pitchFamily="66" charset="-78"/>
              <a:cs typeface="Arabic Typesetting" panose="03020402040406030203" pitchFamily="66" charset="-78"/>
            </a:endParaRPr>
          </a:p>
        </p:txBody>
      </p:sp>
      <p:sp>
        <p:nvSpPr>
          <p:cNvPr id="4" name="Text 1"/>
          <p:cNvSpPr/>
          <p:nvPr/>
        </p:nvSpPr>
        <p:spPr>
          <a:xfrm>
            <a:off x="6280190" y="2725579"/>
            <a:ext cx="8078067" cy="725805"/>
          </a:xfrm>
          <a:prstGeom prst="rect">
            <a:avLst/>
          </a:prstGeom>
          <a:noFill/>
          <a:ln/>
        </p:spPr>
        <p:txBody>
          <a:bodyPr wrap="square" lIns="0" tIns="0" rIns="0" bIns="0" rtlCol="0" anchor="t"/>
          <a:lstStyle/>
          <a:p>
            <a:pPr marL="0" indent="0" algn="ctr" rtl="1">
              <a:lnSpc>
                <a:spcPts val="2850"/>
              </a:lnSpc>
              <a:buNone/>
            </a:pPr>
            <a:endParaRPr lang="en-US" sz="2400" b="1" dirty="0">
              <a:latin typeface="Times New Roman" panose="02020603050405020304" pitchFamily="18" charset="0"/>
              <a:cs typeface="Times New Roman" panose="02020603050405020304" pitchFamily="18" charset="0"/>
            </a:endParaRPr>
          </a:p>
        </p:txBody>
      </p:sp>
      <p:sp>
        <p:nvSpPr>
          <p:cNvPr id="6" name="Shape 3"/>
          <p:cNvSpPr/>
          <p:nvPr/>
        </p:nvSpPr>
        <p:spPr>
          <a:xfrm>
            <a:off x="13473708" y="6156008"/>
            <a:ext cx="362903" cy="362903"/>
          </a:xfrm>
          <a:prstGeom prst="roundRect">
            <a:avLst>
              <a:gd name="adj" fmla="val 25194296"/>
            </a:avLst>
          </a:prstGeom>
          <a:solidFill>
            <a:srgbClr val="1F0547"/>
          </a:solidFill>
          <a:ln w="7620">
            <a:solidFill>
              <a:srgbClr val="4D4D51"/>
            </a:solidFill>
            <a:prstDash val="solid"/>
          </a:ln>
        </p:spPr>
      </p:sp>
      <p:sp>
        <p:nvSpPr>
          <p:cNvPr id="8" name="مستطيل 7"/>
          <p:cNvSpPr/>
          <p:nvPr/>
        </p:nvSpPr>
        <p:spPr>
          <a:xfrm>
            <a:off x="6476999" y="1179771"/>
            <a:ext cx="7178159" cy="45427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rtl="1">
              <a:lnSpc>
                <a:spcPct val="115000"/>
              </a:lnSpc>
              <a:spcAft>
                <a:spcPts val="1000"/>
              </a:spcAft>
            </a:pPr>
            <a:r>
              <a:rPr lang="ar-SA" sz="2400" b="1" dirty="0">
                <a:solidFill>
                  <a:schemeClr val="bg1"/>
                </a:solidFill>
                <a:ea typeface="Calibri"/>
              </a:rPr>
              <a:t>برعاية السيدة عميد كلية علوم الهندسة الزراعية</a:t>
            </a:r>
            <a:endParaRPr lang="en-US" sz="1600" b="1" dirty="0">
              <a:solidFill>
                <a:schemeClr val="bg1"/>
              </a:solidFill>
              <a:ea typeface="Calibri"/>
              <a:cs typeface="Arial"/>
            </a:endParaRPr>
          </a:p>
          <a:p>
            <a:pPr lvl="0" algn="ctr" rtl="1">
              <a:lnSpc>
                <a:spcPct val="115000"/>
              </a:lnSpc>
              <a:spcAft>
                <a:spcPts val="1000"/>
              </a:spcAft>
            </a:pPr>
            <a:r>
              <a:rPr lang="ar-SA" sz="2400" b="1" dirty="0">
                <a:solidFill>
                  <a:srgbClr val="B4DCFA">
                    <a:lumMod val="50000"/>
                  </a:srgbClr>
                </a:solidFill>
                <a:ea typeface="Calibri"/>
              </a:rPr>
              <a:t>الاستاذ الدكتورة اميره محمد صالح المحترمة</a:t>
            </a:r>
            <a:endParaRPr lang="en-US" sz="1600" b="1" dirty="0">
              <a:solidFill>
                <a:srgbClr val="B4DCFA">
                  <a:lumMod val="50000"/>
                </a:srgbClr>
              </a:solidFill>
              <a:ea typeface="Calibri"/>
              <a:cs typeface="Arial"/>
            </a:endParaRPr>
          </a:p>
          <a:p>
            <a:pPr lvl="0" algn="ctr" rtl="1">
              <a:lnSpc>
                <a:spcPct val="115000"/>
              </a:lnSpc>
              <a:spcAft>
                <a:spcPts val="1000"/>
              </a:spcAft>
            </a:pPr>
            <a:r>
              <a:rPr lang="ar-SA" sz="2400" b="1" dirty="0">
                <a:solidFill>
                  <a:schemeClr val="bg1"/>
                </a:solidFill>
                <a:ea typeface="Calibri"/>
              </a:rPr>
              <a:t>وبأشراف السيد رئيس قسم الاقتصاد الزراعي</a:t>
            </a:r>
            <a:endParaRPr lang="en-US" sz="1600" b="1" dirty="0">
              <a:solidFill>
                <a:schemeClr val="bg1"/>
              </a:solidFill>
              <a:ea typeface="Calibri"/>
              <a:cs typeface="Arial"/>
            </a:endParaRPr>
          </a:p>
          <a:p>
            <a:pPr lvl="0" algn="ctr" rtl="1">
              <a:lnSpc>
                <a:spcPct val="115000"/>
              </a:lnSpc>
              <a:spcAft>
                <a:spcPts val="1000"/>
              </a:spcAft>
            </a:pPr>
            <a:r>
              <a:rPr lang="ar-SA" sz="2400" b="1" dirty="0">
                <a:solidFill>
                  <a:srgbClr val="B4DCFA">
                    <a:lumMod val="50000"/>
                  </a:srgbClr>
                </a:solidFill>
                <a:ea typeface="Calibri"/>
              </a:rPr>
              <a:t>الاستاذ الدكتور اسكندر حسين علي المحترم</a:t>
            </a:r>
            <a:endParaRPr lang="en-US" sz="1600" b="1" dirty="0">
              <a:solidFill>
                <a:srgbClr val="B4DCFA">
                  <a:lumMod val="50000"/>
                </a:srgbClr>
              </a:solidFill>
              <a:ea typeface="Calibri"/>
              <a:cs typeface="Arial"/>
            </a:endParaRPr>
          </a:p>
          <a:p>
            <a:pPr lvl="0" algn="ctr" rtl="1">
              <a:lnSpc>
                <a:spcPct val="115000"/>
              </a:lnSpc>
              <a:spcAft>
                <a:spcPts val="1000"/>
              </a:spcAft>
            </a:pPr>
            <a:r>
              <a:rPr lang="ar-SA" sz="2400" b="1" dirty="0">
                <a:solidFill>
                  <a:schemeClr val="bg1"/>
                </a:solidFill>
                <a:ea typeface="Calibri"/>
              </a:rPr>
              <a:t>يقيم قسم الاقتصاد الزراعي </a:t>
            </a:r>
            <a:r>
              <a:rPr lang="ar-IQ" sz="2400" b="1" dirty="0">
                <a:solidFill>
                  <a:schemeClr val="bg1"/>
                </a:solidFill>
                <a:ea typeface="Calibri"/>
              </a:rPr>
              <a:t>وبالتعاون مع وحدة التعليم المستمر</a:t>
            </a:r>
            <a:endParaRPr lang="en-US" sz="1600" b="1" dirty="0">
              <a:solidFill>
                <a:schemeClr val="bg1"/>
              </a:solidFill>
              <a:ea typeface="Calibri"/>
              <a:cs typeface="Arial"/>
            </a:endParaRPr>
          </a:p>
          <a:p>
            <a:pPr lvl="0" algn="ctr" rtl="1">
              <a:lnSpc>
                <a:spcPct val="115000"/>
              </a:lnSpc>
              <a:spcAft>
                <a:spcPts val="1000"/>
              </a:spcAft>
            </a:pPr>
            <a:r>
              <a:rPr lang="ar-SA" sz="2400" b="1" dirty="0">
                <a:solidFill>
                  <a:schemeClr val="bg1"/>
                </a:solidFill>
                <a:ea typeface="Calibri"/>
              </a:rPr>
              <a:t>في كلية علوم الهندسة الزراعية/ جامعة بغداد </a:t>
            </a:r>
            <a:r>
              <a:rPr lang="ar-IQ" sz="2400" b="1" dirty="0" smtClean="0">
                <a:solidFill>
                  <a:schemeClr val="bg1"/>
                </a:solidFill>
                <a:ea typeface="Calibri"/>
              </a:rPr>
              <a:t>دورة </a:t>
            </a:r>
            <a:r>
              <a:rPr lang="ar-IQ" sz="2400" b="1" dirty="0">
                <a:solidFill>
                  <a:schemeClr val="bg1"/>
                </a:solidFill>
                <a:ea typeface="Calibri"/>
              </a:rPr>
              <a:t>ب</a:t>
            </a:r>
            <a:r>
              <a:rPr lang="ar-SA" sz="2400" b="1" dirty="0">
                <a:solidFill>
                  <a:schemeClr val="bg1"/>
                </a:solidFill>
                <a:ea typeface="Calibri"/>
              </a:rPr>
              <a:t>عنوان</a:t>
            </a:r>
            <a:r>
              <a:rPr lang="ar-SA" sz="2400" b="1" dirty="0" smtClean="0">
                <a:solidFill>
                  <a:prstClr val="black"/>
                </a:solidFill>
                <a:ea typeface="Calibri"/>
              </a:rPr>
              <a:t>:</a:t>
            </a:r>
            <a:endParaRPr lang="ar-IQ" sz="2400" b="1" dirty="0" smtClean="0">
              <a:solidFill>
                <a:prstClr val="black"/>
              </a:solidFill>
              <a:ea typeface="Calibri"/>
            </a:endParaRPr>
          </a:p>
          <a:p>
            <a:pPr lvl="0" algn="ctr" rtl="1">
              <a:lnSpc>
                <a:spcPct val="115000"/>
              </a:lnSpc>
              <a:spcAft>
                <a:spcPts val="1000"/>
              </a:spcAft>
            </a:pPr>
            <a:r>
              <a:rPr lang="ar-IQ" sz="3200" b="1" dirty="0" smtClean="0">
                <a:solidFill>
                  <a:schemeClr val="accent1"/>
                </a:solidFill>
                <a:latin typeface="Trebuchet MS"/>
              </a:rPr>
              <a:t>تخطيط السياسات الزراعية باستخدام برنامج </a:t>
            </a:r>
            <a:r>
              <a:rPr lang="en-US" sz="3200" b="1" dirty="0" smtClean="0">
                <a:solidFill>
                  <a:schemeClr val="accent1"/>
                </a:solidFill>
                <a:latin typeface="Trebuchet MS"/>
              </a:rPr>
              <a:t>CAPPA</a:t>
            </a:r>
            <a:endParaRPr lang="en-US" sz="3200" b="1" dirty="0">
              <a:solidFill>
                <a:schemeClr val="accent1"/>
              </a:solidFill>
              <a:latin typeface="Trebuchet MS"/>
            </a:endParaRPr>
          </a:p>
        </p:txBody>
      </p:sp>
      <p:pic>
        <p:nvPicPr>
          <p:cNvPr id="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670" y="87086"/>
            <a:ext cx="1084159" cy="95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5257" y="144827"/>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ستطيل 13"/>
          <p:cNvSpPr/>
          <p:nvPr/>
        </p:nvSpPr>
        <p:spPr>
          <a:xfrm>
            <a:off x="6339959" y="5567639"/>
            <a:ext cx="7315200" cy="2600712"/>
          </a:xfrm>
          <a:prstGeom prst="rect">
            <a:avLst/>
          </a:prstGeom>
        </p:spPr>
        <p:txBody>
          <a:bodyPr>
            <a:spAutoFit/>
          </a:bodyPr>
          <a:lstStyle/>
          <a:p>
            <a:pPr lvl="0" algn="ctr" rtl="1">
              <a:lnSpc>
                <a:spcPct val="115000"/>
              </a:lnSpc>
              <a:spcAft>
                <a:spcPts val="1000"/>
              </a:spcAft>
            </a:pPr>
            <a:r>
              <a:rPr lang="ar-IQ" sz="2400" b="1" dirty="0">
                <a:solidFill>
                  <a:schemeClr val="bg1"/>
                </a:solidFill>
                <a:ea typeface="Calibri"/>
              </a:rPr>
              <a:t>المحاضرون</a:t>
            </a:r>
            <a:r>
              <a:rPr lang="ar-IQ" sz="2400" b="1" dirty="0" smtClean="0">
                <a:solidFill>
                  <a:schemeClr val="bg1"/>
                </a:solidFill>
                <a:ea typeface="Calibri"/>
              </a:rPr>
              <a:t>:</a:t>
            </a:r>
          </a:p>
          <a:p>
            <a:pPr lvl="0" algn="ctr" rtl="1">
              <a:lnSpc>
                <a:spcPct val="115000"/>
              </a:lnSpc>
              <a:spcAft>
                <a:spcPts val="1000"/>
              </a:spcAft>
            </a:pPr>
            <a:r>
              <a:rPr lang="ar-IQ" sz="2400" b="1" dirty="0" err="1" smtClean="0">
                <a:solidFill>
                  <a:schemeClr val="bg1"/>
                </a:solidFill>
                <a:ea typeface="Calibri"/>
              </a:rPr>
              <a:t>م.م</a:t>
            </a:r>
            <a:r>
              <a:rPr lang="ar-IQ" sz="2400" b="1" dirty="0" smtClean="0">
                <a:solidFill>
                  <a:schemeClr val="bg1"/>
                </a:solidFill>
                <a:ea typeface="Calibri"/>
              </a:rPr>
              <a:t>. طيبه خلف حسن</a:t>
            </a:r>
          </a:p>
          <a:p>
            <a:pPr lvl="0" algn="ctr" rtl="1">
              <a:lnSpc>
                <a:spcPct val="115000"/>
              </a:lnSpc>
              <a:spcAft>
                <a:spcPts val="1000"/>
              </a:spcAft>
            </a:pPr>
            <a:r>
              <a:rPr lang="ar-IQ" sz="2400" b="1" dirty="0" err="1" smtClean="0">
                <a:solidFill>
                  <a:schemeClr val="bg1"/>
                </a:solidFill>
                <a:ea typeface="Calibri"/>
              </a:rPr>
              <a:t>ا.د</a:t>
            </a:r>
            <a:r>
              <a:rPr lang="ar-IQ" sz="2400" b="1" dirty="0" smtClean="0">
                <a:solidFill>
                  <a:schemeClr val="bg1"/>
                </a:solidFill>
                <a:ea typeface="Calibri"/>
              </a:rPr>
              <a:t> . باسم حازم البدري  </a:t>
            </a:r>
            <a:endParaRPr lang="ar-IQ" sz="2400" b="1" dirty="0">
              <a:solidFill>
                <a:schemeClr val="bg1"/>
              </a:solidFill>
              <a:ea typeface="Calibri"/>
            </a:endParaRPr>
          </a:p>
          <a:p>
            <a:pPr lvl="0" algn="ctr" rtl="1">
              <a:lnSpc>
                <a:spcPct val="115000"/>
              </a:lnSpc>
              <a:spcAft>
                <a:spcPts val="1000"/>
              </a:spcAft>
            </a:pPr>
            <a:r>
              <a:rPr lang="ar-SA" sz="2400" b="1" dirty="0" smtClean="0">
                <a:solidFill>
                  <a:schemeClr val="bg1"/>
                </a:solidFill>
                <a:ea typeface="Calibri"/>
              </a:rPr>
              <a:t>وذلك </a:t>
            </a:r>
            <a:r>
              <a:rPr lang="ar-SA" sz="2400" b="1" dirty="0">
                <a:solidFill>
                  <a:schemeClr val="bg1"/>
                </a:solidFill>
                <a:ea typeface="Calibri"/>
              </a:rPr>
              <a:t>يوم</a:t>
            </a:r>
            <a:r>
              <a:rPr lang="ar-IQ" sz="2400" b="1" dirty="0">
                <a:solidFill>
                  <a:schemeClr val="bg1"/>
                </a:solidFill>
                <a:ea typeface="Calibri"/>
              </a:rPr>
              <a:t> الاربعاء </a:t>
            </a:r>
            <a:r>
              <a:rPr lang="ar-IQ" sz="2400" b="1" dirty="0" smtClean="0">
                <a:solidFill>
                  <a:schemeClr val="bg1"/>
                </a:solidFill>
                <a:ea typeface="Calibri"/>
              </a:rPr>
              <a:t> والخميس </a:t>
            </a:r>
            <a:r>
              <a:rPr lang="ar-SA" sz="2400" b="1" dirty="0" smtClean="0">
                <a:solidFill>
                  <a:schemeClr val="bg1"/>
                </a:solidFill>
                <a:ea typeface="Calibri"/>
              </a:rPr>
              <a:t>المصادف </a:t>
            </a:r>
            <a:r>
              <a:rPr lang="ar-IQ" sz="2400" b="1" dirty="0" smtClean="0">
                <a:solidFill>
                  <a:schemeClr val="bg1"/>
                </a:solidFill>
                <a:ea typeface="Calibri"/>
              </a:rPr>
              <a:t>3-4 </a:t>
            </a:r>
            <a:r>
              <a:rPr lang="ar-SA" sz="2400" b="1" dirty="0" smtClean="0">
                <a:solidFill>
                  <a:schemeClr val="bg1"/>
                </a:solidFill>
                <a:ea typeface="Calibri"/>
              </a:rPr>
              <a:t> </a:t>
            </a:r>
            <a:r>
              <a:rPr lang="ar-SA" sz="2400" b="1" dirty="0">
                <a:solidFill>
                  <a:schemeClr val="bg1"/>
                </a:solidFill>
                <a:ea typeface="Calibri"/>
              </a:rPr>
              <a:t>/ </a:t>
            </a:r>
            <a:r>
              <a:rPr lang="ar-IQ" sz="2400" b="1" dirty="0" smtClean="0">
                <a:solidFill>
                  <a:schemeClr val="bg1"/>
                </a:solidFill>
                <a:ea typeface="Calibri"/>
              </a:rPr>
              <a:t>12</a:t>
            </a:r>
            <a:r>
              <a:rPr lang="ar-SA" sz="2400" b="1" dirty="0" smtClean="0">
                <a:solidFill>
                  <a:schemeClr val="bg1"/>
                </a:solidFill>
                <a:ea typeface="Calibri"/>
              </a:rPr>
              <a:t> </a:t>
            </a:r>
            <a:r>
              <a:rPr lang="ar-SA" sz="2400" b="1" dirty="0">
                <a:solidFill>
                  <a:schemeClr val="bg1"/>
                </a:solidFill>
                <a:ea typeface="Calibri"/>
              </a:rPr>
              <a:t>/ 2025 في تمام الساعة </a:t>
            </a:r>
            <a:r>
              <a:rPr lang="ar-IQ" sz="2400" b="1" dirty="0" smtClean="0">
                <a:solidFill>
                  <a:schemeClr val="bg1"/>
                </a:solidFill>
                <a:ea typeface="Calibri"/>
              </a:rPr>
              <a:t>11</a:t>
            </a:r>
            <a:r>
              <a:rPr lang="ar-SA" sz="2400" b="1" dirty="0" smtClean="0">
                <a:solidFill>
                  <a:schemeClr val="bg1"/>
                </a:solidFill>
                <a:ea typeface="Calibri"/>
              </a:rPr>
              <a:t> </a:t>
            </a:r>
            <a:r>
              <a:rPr lang="ar-SA" sz="2400" b="1" dirty="0">
                <a:solidFill>
                  <a:schemeClr val="bg1"/>
                </a:solidFill>
                <a:ea typeface="Calibri"/>
              </a:rPr>
              <a:t>صباحا</a:t>
            </a:r>
            <a:r>
              <a:rPr lang="ar-IQ" sz="2400" b="1" dirty="0">
                <a:solidFill>
                  <a:schemeClr val="bg1"/>
                </a:solidFill>
                <a:ea typeface="Calibri"/>
              </a:rPr>
              <a:t> </a:t>
            </a:r>
            <a:r>
              <a:rPr lang="ar-SA" sz="2400" b="1" dirty="0">
                <a:solidFill>
                  <a:schemeClr val="bg1"/>
                </a:solidFill>
                <a:ea typeface="Calibri"/>
              </a:rPr>
              <a:t>في احدى قاعات القسم </a:t>
            </a:r>
            <a:endParaRPr lang="en-US" sz="2400" b="1" dirty="0">
              <a:solidFill>
                <a:schemeClr val="bg1"/>
              </a:solidFill>
              <a:latin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679621" y="868561"/>
            <a:ext cx="5670590" cy="708779"/>
          </a:xfrm>
          <a:prstGeom prst="rect">
            <a:avLst/>
          </a:prstGeom>
          <a:noFill/>
          <a:ln/>
        </p:spPr>
        <p:txBody>
          <a:bodyPr wrap="none" lIns="0" tIns="0" rIns="0" bIns="0" rtlCol="0" anchor="t"/>
          <a:lstStyle/>
          <a:p>
            <a:pPr marL="0" indent="0" algn="r" rtl="1">
              <a:lnSpc>
                <a:spcPts val="5550"/>
              </a:lnSpc>
              <a:buNone/>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5" name="Text 1"/>
          <p:cNvSpPr/>
          <p:nvPr/>
        </p:nvSpPr>
        <p:spPr>
          <a:xfrm>
            <a:off x="3856911" y="2144316"/>
            <a:ext cx="3019068"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8" name="Text 3"/>
          <p:cNvSpPr/>
          <p:nvPr/>
        </p:nvSpPr>
        <p:spPr>
          <a:xfrm>
            <a:off x="3667006" y="3505200"/>
            <a:ext cx="3208973"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9" name="Text 4"/>
          <p:cNvSpPr/>
          <p:nvPr/>
        </p:nvSpPr>
        <p:spPr>
          <a:xfrm>
            <a:off x="793790" y="3995618"/>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4" name="Text 7"/>
          <p:cNvSpPr/>
          <p:nvPr/>
        </p:nvSpPr>
        <p:spPr>
          <a:xfrm>
            <a:off x="4040743" y="6226969"/>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5" name="Text 8"/>
          <p:cNvSpPr/>
          <p:nvPr/>
        </p:nvSpPr>
        <p:spPr>
          <a:xfrm>
            <a:off x="793790" y="6717387"/>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6" name="مستطيل 15"/>
          <p:cNvSpPr/>
          <p:nvPr/>
        </p:nvSpPr>
        <p:spPr>
          <a:xfrm>
            <a:off x="1807029" y="868561"/>
            <a:ext cx="6411685" cy="369332"/>
          </a:xfrm>
          <a:prstGeom prst="rect">
            <a:avLst/>
          </a:prstGeom>
        </p:spPr>
        <p:txBody>
          <a:bodyPr wrap="square">
            <a:spAutoFit/>
          </a:bodyPr>
          <a:lstStyle/>
          <a:p>
            <a:r>
              <a:rPr lang="ar-SA" dirty="0" smtClean="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a typeface="Calibri"/>
              </a:rPr>
              <a:t>:</a:t>
            </a:r>
            <a:endParaRPr lang="ar-IQ" dirty="0"/>
          </a:p>
        </p:txBody>
      </p:sp>
      <p:sp>
        <p:nvSpPr>
          <p:cNvPr id="17" name="مستطيل 16"/>
          <p:cNvSpPr/>
          <p:nvPr/>
        </p:nvSpPr>
        <p:spPr>
          <a:xfrm>
            <a:off x="566057" y="2144317"/>
            <a:ext cx="6650083" cy="390363"/>
          </a:xfrm>
          <a:prstGeom prst="rect">
            <a:avLst/>
          </a:prstGeom>
        </p:spPr>
        <p:txBody>
          <a:bodyPr wrap="square">
            <a:spAutoFit/>
          </a:bodyPr>
          <a:lstStyle/>
          <a:p>
            <a:pPr algn="just" rtl="1">
              <a:lnSpc>
                <a:spcPct val="115000"/>
              </a:lnSpc>
              <a:spcAft>
                <a:spcPts val="1000"/>
              </a:spcAft>
            </a:pPr>
            <a:r>
              <a:rPr lang="ar-SA" dirty="0" smtClean="0">
                <a:ea typeface="Calibri"/>
              </a:rPr>
              <a:t>-</a:t>
            </a:r>
            <a:endParaRPr lang="en-US" sz="1600" dirty="0">
              <a:solidFill>
                <a:schemeClr val="bg1"/>
              </a:solidFill>
              <a:ea typeface="Calibri"/>
              <a:cs typeface="Arial"/>
            </a:endParaRPr>
          </a:p>
        </p:txBody>
      </p:sp>
      <p:sp>
        <p:nvSpPr>
          <p:cNvPr id="18" name="مستطيل 17"/>
          <p:cNvSpPr/>
          <p:nvPr/>
        </p:nvSpPr>
        <p:spPr>
          <a:xfrm>
            <a:off x="391886" y="4358521"/>
            <a:ext cx="6824254" cy="369332"/>
          </a:xfrm>
          <a:prstGeom prst="rect">
            <a:avLst/>
          </a:prstGeom>
        </p:spPr>
        <p:txBody>
          <a:bodyPr wrap="square">
            <a:spAutoFit/>
          </a:bodyPr>
          <a:lstStyle/>
          <a:p>
            <a:pPr marL="285750" indent="-285750" algn="r">
              <a:buFontTx/>
              <a:buChar char="-"/>
            </a:pPr>
            <a:r>
              <a:rPr lang="en-US" dirty="0" smtClean="0">
                <a:ea typeface="Calibri"/>
              </a:rPr>
              <a:t>2-</a:t>
            </a:r>
            <a:endParaRPr lang="ar-IQ" sz="2800" dirty="0">
              <a:solidFill>
                <a:schemeClr val="bg1"/>
              </a:solidFill>
            </a:endParaRPr>
          </a:p>
        </p:txBody>
      </p:sp>
      <p:sp>
        <p:nvSpPr>
          <p:cNvPr id="6" name="مستطيل 5"/>
          <p:cNvSpPr/>
          <p:nvPr/>
        </p:nvSpPr>
        <p:spPr>
          <a:xfrm>
            <a:off x="10141936" y="3909359"/>
            <a:ext cx="325730" cy="390363"/>
          </a:xfrm>
          <a:prstGeom prst="rect">
            <a:avLst/>
          </a:prstGeom>
        </p:spPr>
        <p:txBody>
          <a:bodyPr wrap="none">
            <a:spAutoFit/>
          </a:bodyPr>
          <a:lstStyle/>
          <a:p>
            <a:pPr algn="r" rtl="1">
              <a:lnSpc>
                <a:spcPct val="115000"/>
              </a:lnSpc>
              <a:spcAft>
                <a:spcPts val="1000"/>
              </a:spcAft>
            </a:pPr>
            <a:r>
              <a:rPr lang="ar-SA" dirty="0">
                <a:ea typeface="Calibri"/>
              </a:rPr>
              <a:t>- </a:t>
            </a:r>
            <a:endParaRPr lang="en-US" sz="2000" dirty="0">
              <a:ea typeface="Calibri"/>
              <a:cs typeface="Arial"/>
            </a:endParaRPr>
          </a:p>
        </p:txBody>
      </p:sp>
      <p:sp>
        <p:nvSpPr>
          <p:cNvPr id="2" name="مستطيل 1"/>
          <p:cNvSpPr/>
          <p:nvPr/>
        </p:nvSpPr>
        <p:spPr>
          <a:xfrm>
            <a:off x="7663543" y="370115"/>
            <a:ext cx="6259286" cy="6790577"/>
          </a:xfrm>
          <a:prstGeom prst="rect">
            <a:avLst/>
          </a:prstGeom>
        </p:spPr>
        <p:txBody>
          <a:bodyPr wrap="square">
            <a:spAutoFit/>
          </a:bodyPr>
          <a:lstStyle/>
          <a:p>
            <a:pPr algn="r" rtl="1">
              <a:lnSpc>
                <a:spcPct val="115000"/>
              </a:lnSpc>
              <a:spcAft>
                <a:spcPts val="1000"/>
              </a:spcAft>
            </a:pPr>
            <a:r>
              <a:rPr lang="ar-SA" sz="2800" dirty="0">
                <a:highlight>
                  <a:srgbClr val="FFFF00"/>
                </a:highlight>
                <a:ea typeface="Calibri"/>
              </a:rPr>
              <a:t>3</a:t>
            </a:r>
            <a:r>
              <a:rPr lang="ar-SA" sz="40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الأدوات التسويقية:</a:t>
            </a:r>
            <a:endParaRPr lang="en-US" sz="2800" dirty="0">
              <a:ea typeface="Calibri"/>
              <a:cs typeface="Arial"/>
            </a:endParaRPr>
          </a:p>
          <a:p>
            <a:pPr algn="r" rtl="1">
              <a:lnSpc>
                <a:spcPct val="115000"/>
              </a:lnSpc>
              <a:spcAft>
                <a:spcPts val="1000"/>
              </a:spcAft>
            </a:pPr>
            <a:r>
              <a:rPr lang="ar-SA" sz="3600" dirty="0">
                <a:solidFill>
                  <a:schemeClr val="bg1"/>
                </a:solidFill>
                <a:ea typeface="Calibri"/>
              </a:rPr>
              <a:t>- تنظيم الأسواق الزراعية الداخلية للمنتجات المحلية وحماية المنتجين والمستهلكين .</a:t>
            </a:r>
            <a:endParaRPr lang="en-US" sz="2800" dirty="0">
              <a:solidFill>
                <a:schemeClr val="bg1"/>
              </a:solidFill>
              <a:ea typeface="Calibri"/>
              <a:cs typeface="Arial"/>
            </a:endParaRPr>
          </a:p>
          <a:p>
            <a:pPr algn="r" rtl="1">
              <a:lnSpc>
                <a:spcPct val="115000"/>
              </a:lnSpc>
              <a:spcAft>
                <a:spcPts val="1000"/>
              </a:spcAft>
            </a:pPr>
            <a:r>
              <a:rPr lang="ar-SA" sz="3600" dirty="0">
                <a:solidFill>
                  <a:schemeClr val="bg1"/>
                </a:solidFill>
                <a:ea typeface="Calibri"/>
              </a:rPr>
              <a:t>- توفير مخازن ومراكز تسويق للمنتجات الزراعية بعد الحصاد وفرزها وتعبئتها وتوجيهها نحو الاسواق لتقليل الفاقد ورفع الجودة  للمنتجات الزراعية المحلية وتحسين الكفاءة التسويقية في القطاع الزراعي .</a:t>
            </a:r>
            <a:endParaRPr lang="en-US" sz="2800" dirty="0">
              <a:solidFill>
                <a:schemeClr val="bg1"/>
              </a:solidFill>
              <a:ea typeface="Calibri"/>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 y="130630"/>
            <a:ext cx="7815943" cy="801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04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166021" y="1251109"/>
            <a:ext cx="5670590" cy="708779"/>
          </a:xfrm>
          <a:prstGeom prst="rect">
            <a:avLst/>
          </a:prstGeom>
          <a:noFill/>
          <a:ln/>
        </p:spPr>
        <p:txBody>
          <a:bodyPr wrap="none" lIns="0" tIns="0" rIns="0" bIns="0" rtlCol="0" anchor="t"/>
          <a:lstStyle/>
          <a:p>
            <a:pPr marL="0" indent="0" algn="ctr" rtl="1">
              <a:lnSpc>
                <a:spcPts val="5550"/>
              </a:lnSpc>
              <a:buNone/>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4" name="Text 2"/>
          <p:cNvSpPr/>
          <p:nvPr/>
        </p:nvSpPr>
        <p:spPr>
          <a:xfrm>
            <a:off x="9968609" y="3572163"/>
            <a:ext cx="3785354" cy="2096284"/>
          </a:xfrm>
          <a:prstGeom prst="rect">
            <a:avLst/>
          </a:prstGeom>
          <a:noFill/>
          <a:ln/>
        </p:spPr>
        <p:txBody>
          <a:bodyPr wrap="square" lIns="0" tIns="0" rIns="0" bIns="0" rtlCol="0" anchor="t"/>
          <a:lstStyle/>
          <a:p>
            <a:pPr marL="0" indent="0" algn="just" rtl="1">
              <a:lnSpc>
                <a:spcPts val="2850"/>
              </a:lnSpc>
              <a:buNone/>
            </a:pPr>
            <a:endParaRPr lang="en-US" sz="2000" b="1"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8331041" y="4496633"/>
            <a:ext cx="318968" cy="398621"/>
          </a:xfrm>
          <a:prstGeom prst="rect">
            <a:avLst/>
          </a:prstGeom>
          <a:noFill/>
          <a:ln/>
        </p:spPr>
        <p:txBody>
          <a:bodyPr wrap="none" lIns="0" tIns="0" rIns="0" bIns="0" rtlCol="0" anchor="t"/>
          <a:lstStyle/>
          <a:p>
            <a:pPr marL="0" indent="0" algn="l">
              <a:lnSpc>
                <a:spcPts val="4000"/>
              </a:lnSpc>
              <a:buNone/>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1</a:t>
            </a:r>
            <a:endParaRPr lang="en-US" sz="2000" b="1" dirty="0">
              <a:latin typeface="Times New Roman" panose="02020603050405020304" pitchFamily="18" charset="0"/>
              <a:cs typeface="Times New Roman" panose="02020603050405020304" pitchFamily="18" charset="0"/>
            </a:endParaRPr>
          </a:p>
        </p:txBody>
      </p:sp>
      <p:sp>
        <p:nvSpPr>
          <p:cNvPr id="8" name="Text 5"/>
          <p:cNvSpPr/>
          <p:nvPr/>
        </p:nvSpPr>
        <p:spPr>
          <a:xfrm>
            <a:off x="793790" y="3351967"/>
            <a:ext cx="4238863" cy="725805"/>
          </a:xfrm>
          <a:prstGeom prst="rect">
            <a:avLst/>
          </a:prstGeom>
          <a:noFill/>
          <a:ln/>
        </p:spPr>
        <p:txBody>
          <a:bodyPr wrap="squar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6567845" y="3478649"/>
            <a:ext cx="318968" cy="398621"/>
          </a:xfrm>
          <a:prstGeom prst="rect">
            <a:avLst/>
          </a:prstGeom>
          <a:noFill/>
          <a:ln/>
        </p:spPr>
        <p:txBody>
          <a:bodyPr wrap="none" lIns="0" tIns="0" rIns="0" bIns="0" rtlCol="0" anchor="t"/>
          <a:lstStyle/>
          <a:p>
            <a:pPr marL="0" indent="0" algn="l">
              <a:lnSpc>
                <a:spcPts val="4000"/>
              </a:lnSpc>
              <a:buNone/>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2</a:t>
            </a:r>
            <a:endParaRPr lang="en-US" sz="2000" b="1" dirty="0">
              <a:latin typeface="Times New Roman" panose="02020603050405020304" pitchFamily="18" charset="0"/>
              <a:cs typeface="Times New Roman" panose="02020603050405020304" pitchFamily="18" charset="0"/>
            </a:endParaRPr>
          </a:p>
        </p:txBody>
      </p:sp>
      <p:sp>
        <p:nvSpPr>
          <p:cNvPr id="12" name="Text 8"/>
          <p:cNvSpPr/>
          <p:nvPr/>
        </p:nvSpPr>
        <p:spPr>
          <a:xfrm>
            <a:off x="699478" y="5668447"/>
            <a:ext cx="4238863" cy="725805"/>
          </a:xfrm>
          <a:prstGeom prst="rect">
            <a:avLst/>
          </a:prstGeom>
          <a:noFill/>
          <a:ln/>
        </p:spPr>
        <p:txBody>
          <a:bodyPr wrap="squar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pic>
        <p:nvPicPr>
          <p:cNvPr id="13" name="Image 2" descr="preencoded.png"/>
          <p:cNvPicPr>
            <a:picLocks noChangeAspect="1"/>
          </p:cNvPicPr>
          <p:nvPr/>
        </p:nvPicPr>
        <p:blipFill>
          <a:blip r:embed="rId5"/>
          <a:stretch>
            <a:fillRect/>
          </a:stretch>
        </p:blipFill>
        <p:spPr>
          <a:xfrm>
            <a:off x="5032712" y="2413516"/>
            <a:ext cx="4564975" cy="4564975"/>
          </a:xfrm>
          <a:prstGeom prst="rect">
            <a:avLst/>
          </a:prstGeom>
        </p:spPr>
      </p:pic>
      <p:sp>
        <p:nvSpPr>
          <p:cNvPr id="14" name="Text 9"/>
          <p:cNvSpPr/>
          <p:nvPr/>
        </p:nvSpPr>
        <p:spPr>
          <a:xfrm>
            <a:off x="6567845" y="5514618"/>
            <a:ext cx="318968" cy="398621"/>
          </a:xfrm>
          <a:prstGeom prst="rect">
            <a:avLst/>
          </a:prstGeom>
          <a:noFill/>
          <a:ln/>
        </p:spPr>
        <p:txBody>
          <a:bodyPr wrap="none" lIns="0" tIns="0" rIns="0" bIns="0" rtlCol="0" anchor="t"/>
          <a:lstStyle/>
          <a:p>
            <a:pPr marL="0" indent="0" algn="l">
              <a:lnSpc>
                <a:spcPts val="4000"/>
              </a:lnSpc>
              <a:buNone/>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3</a:t>
            </a:r>
            <a:endParaRPr lang="en-US" sz="2000" b="1" dirty="0">
              <a:latin typeface="Times New Roman" panose="02020603050405020304" pitchFamily="18" charset="0"/>
              <a:cs typeface="Times New Roman" panose="02020603050405020304" pitchFamily="18" charset="0"/>
            </a:endParaRPr>
          </a:p>
        </p:txBody>
      </p:sp>
      <p:sp>
        <p:nvSpPr>
          <p:cNvPr id="15" name="مستطيل 14"/>
          <p:cNvSpPr/>
          <p:nvPr/>
        </p:nvSpPr>
        <p:spPr>
          <a:xfrm>
            <a:off x="6104771" y="1251109"/>
            <a:ext cx="5364101" cy="523220"/>
          </a:xfrm>
          <a:prstGeom prst="rect">
            <a:avLst/>
          </a:prstGeom>
        </p:spPr>
        <p:txBody>
          <a:bodyPr wrap="square">
            <a:spAutoFit/>
          </a:bodyPr>
          <a:lstStyle/>
          <a:p>
            <a:pPr algn="ctr"/>
            <a:r>
              <a:rPr lang="ar-SA" sz="2800" dirty="0">
                <a:highlight>
                  <a:srgbClr val="FFFF00"/>
                </a:highlight>
                <a:ea typeface="Calibri"/>
              </a:rPr>
              <a:t>4</a:t>
            </a: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الأدوات الإدارية والتنظيمية</a:t>
            </a:r>
            <a:endParaRPr lang="ar-IQ" sz="2800" dirty="0"/>
          </a:p>
        </p:txBody>
      </p:sp>
      <p:sp>
        <p:nvSpPr>
          <p:cNvPr id="16" name="مستطيل 15"/>
          <p:cNvSpPr/>
          <p:nvPr/>
        </p:nvSpPr>
        <p:spPr>
          <a:xfrm>
            <a:off x="10455592" y="3916442"/>
            <a:ext cx="2982685" cy="1384995"/>
          </a:xfrm>
          <a:prstGeom prst="rect">
            <a:avLst/>
          </a:prstGeom>
        </p:spPr>
        <p:txBody>
          <a:bodyPr wrap="square">
            <a:spAutoFit/>
          </a:bodyPr>
          <a:lstStyle/>
          <a:p>
            <a:r>
              <a:rPr lang="ar-SA" sz="2800" dirty="0">
                <a:solidFill>
                  <a:schemeClr val="bg1"/>
                </a:solidFill>
                <a:ea typeface="Calibri"/>
              </a:rPr>
              <a:t>وضع التشريعات والقوانين التي تنظم استخدام الأراضي والمياه</a:t>
            </a:r>
            <a:endParaRPr lang="ar-IQ" sz="2800" dirty="0">
              <a:solidFill>
                <a:schemeClr val="bg1"/>
              </a:solidFill>
            </a:endParaRPr>
          </a:p>
        </p:txBody>
      </p:sp>
      <p:sp>
        <p:nvSpPr>
          <p:cNvPr id="18" name="مستطيل 17"/>
          <p:cNvSpPr/>
          <p:nvPr/>
        </p:nvSpPr>
        <p:spPr>
          <a:xfrm>
            <a:off x="1012371" y="2819402"/>
            <a:ext cx="4931229" cy="954107"/>
          </a:xfrm>
          <a:prstGeom prst="rect">
            <a:avLst/>
          </a:prstGeom>
        </p:spPr>
        <p:txBody>
          <a:bodyPr wrap="square">
            <a:spAutoFit/>
          </a:bodyPr>
          <a:lstStyle/>
          <a:p>
            <a:r>
              <a:rPr lang="ar-IQ" sz="2800" dirty="0" smtClean="0">
                <a:solidFill>
                  <a:schemeClr val="bg1"/>
                </a:solidFill>
                <a:ea typeface="Calibri"/>
              </a:rPr>
              <a:t>ا</a:t>
            </a:r>
            <a:r>
              <a:rPr lang="ar-SA" sz="2800" dirty="0" smtClean="0">
                <a:solidFill>
                  <a:schemeClr val="bg1"/>
                </a:solidFill>
                <a:ea typeface="Calibri"/>
              </a:rPr>
              <a:t>نشاء </a:t>
            </a:r>
            <a:r>
              <a:rPr lang="ar-SA" sz="2800" dirty="0">
                <a:solidFill>
                  <a:schemeClr val="bg1"/>
                </a:solidFill>
                <a:ea typeface="Calibri"/>
              </a:rPr>
              <a:t>مؤسسات وهيئات متخصصة بالإنتاج والتسويق </a:t>
            </a:r>
            <a:r>
              <a:rPr lang="ar-SA" sz="2800" dirty="0" smtClean="0">
                <a:solidFill>
                  <a:schemeClr val="bg1"/>
                </a:solidFill>
                <a:ea typeface="Calibri"/>
              </a:rPr>
              <a:t>الزراع</a:t>
            </a:r>
            <a:r>
              <a:rPr lang="ar-IQ" sz="2800" dirty="0">
                <a:solidFill>
                  <a:schemeClr val="bg1"/>
                </a:solidFill>
                <a:ea typeface="Calibri"/>
              </a:rPr>
              <a:t>ي</a:t>
            </a:r>
            <a:endParaRPr lang="ar-IQ" sz="2800" dirty="0">
              <a:solidFill>
                <a:schemeClr val="bg1"/>
              </a:solidFill>
            </a:endParaRPr>
          </a:p>
        </p:txBody>
      </p:sp>
      <p:sp>
        <p:nvSpPr>
          <p:cNvPr id="21" name="مستطيل 20"/>
          <p:cNvSpPr/>
          <p:nvPr/>
        </p:nvSpPr>
        <p:spPr>
          <a:xfrm>
            <a:off x="659878" y="5551487"/>
            <a:ext cx="4506686" cy="1051506"/>
          </a:xfrm>
          <a:prstGeom prst="rect">
            <a:avLst/>
          </a:prstGeom>
        </p:spPr>
        <p:txBody>
          <a:bodyPr wrap="square">
            <a:spAutoFit/>
          </a:bodyPr>
          <a:lstStyle/>
          <a:p>
            <a:pPr lvl="0" algn="r" rtl="1">
              <a:lnSpc>
                <a:spcPct val="115000"/>
              </a:lnSpc>
              <a:spcAft>
                <a:spcPts val="1000"/>
              </a:spcAft>
            </a:pPr>
            <a:r>
              <a:rPr lang="ar-SA" sz="2800" dirty="0">
                <a:solidFill>
                  <a:prstClr val="white"/>
                </a:solidFill>
                <a:ea typeface="Calibri"/>
              </a:rPr>
              <a:t>التخطيط الزراعي لتوزيع الموارد على الأنشطة المختلفة.</a:t>
            </a:r>
            <a:endParaRPr lang="en-US" sz="2000" dirty="0">
              <a:solidFill>
                <a:prstClr val="white"/>
              </a:solidFill>
              <a:ea typeface="Calibri"/>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87447" y="560308"/>
            <a:ext cx="8631674" cy="634960"/>
          </a:xfrm>
          <a:prstGeom prst="rect">
            <a:avLst/>
          </a:prstGeom>
          <a:noFill/>
          <a:ln/>
        </p:spPr>
        <p:txBody>
          <a:bodyPr wrap="none" lIns="0" tIns="0" rIns="0" bIns="0" rtlCol="0" anchor="t"/>
          <a:lstStyle/>
          <a:p>
            <a:pPr marL="0" indent="0" algn="r" rtl="1">
              <a:buNone/>
            </a:pPr>
            <a:endParaRPr lang="en-US" sz="2800" b="1" dirty="0">
              <a:solidFill>
                <a:srgbClr val="00B0F0"/>
              </a:solidFill>
              <a:latin typeface="Times New Roman" panose="02020603050405020304" pitchFamily="18" charset="0"/>
              <a:cs typeface="Times New Roman" panose="02020603050405020304" pitchFamily="18" charset="0"/>
            </a:endParaRPr>
          </a:p>
        </p:txBody>
      </p:sp>
      <p:sp>
        <p:nvSpPr>
          <p:cNvPr id="3" name="Shape 1"/>
          <p:cNvSpPr/>
          <p:nvPr/>
        </p:nvSpPr>
        <p:spPr>
          <a:xfrm>
            <a:off x="7303770" y="1601629"/>
            <a:ext cx="22860" cy="6067663"/>
          </a:xfrm>
          <a:prstGeom prst="roundRect">
            <a:avLst>
              <a:gd name="adj" fmla="val 373402"/>
            </a:avLst>
          </a:prstGeom>
          <a:solidFill>
            <a:srgbClr val="4A2C85"/>
          </a:solidFill>
          <a:ln/>
        </p:spPr>
      </p:sp>
      <p:sp>
        <p:nvSpPr>
          <p:cNvPr id="4" name="Shape 2"/>
          <p:cNvSpPr/>
          <p:nvPr/>
        </p:nvSpPr>
        <p:spPr>
          <a:xfrm>
            <a:off x="7520940" y="1818799"/>
            <a:ext cx="609600" cy="22860"/>
          </a:xfrm>
          <a:prstGeom prst="roundRect">
            <a:avLst>
              <a:gd name="adj" fmla="val 373402"/>
            </a:avLst>
          </a:prstGeom>
          <a:solidFill>
            <a:srgbClr val="4A2C85"/>
          </a:solidFill>
          <a:ln/>
        </p:spPr>
      </p:sp>
      <p:sp>
        <p:nvSpPr>
          <p:cNvPr id="5" name="Shape 3"/>
          <p:cNvSpPr/>
          <p:nvPr/>
        </p:nvSpPr>
        <p:spPr>
          <a:xfrm>
            <a:off x="7086600" y="1601629"/>
            <a:ext cx="457200" cy="457200"/>
          </a:xfrm>
          <a:prstGeom prst="roundRect">
            <a:avLst>
              <a:gd name="adj" fmla="val 18670"/>
            </a:avLst>
          </a:prstGeom>
          <a:solidFill>
            <a:srgbClr val="31136C"/>
          </a:solidFill>
          <a:ln w="7620">
            <a:solidFill>
              <a:srgbClr val="4A2C85"/>
            </a:solidFill>
            <a:prstDash val="solid"/>
          </a:ln>
        </p:spPr>
      </p:sp>
      <p:pic>
        <p:nvPicPr>
          <p:cNvPr id="6" name="Image 0" descr="preencoded.png"/>
          <p:cNvPicPr>
            <a:picLocks noChangeAspect="1"/>
          </p:cNvPicPr>
          <p:nvPr/>
        </p:nvPicPr>
        <p:blipFill>
          <a:blip r:embed="rId3"/>
          <a:stretch>
            <a:fillRect/>
          </a:stretch>
        </p:blipFill>
        <p:spPr>
          <a:xfrm>
            <a:off x="7162800" y="1639729"/>
            <a:ext cx="304800" cy="381000"/>
          </a:xfrm>
          <a:prstGeom prst="rect">
            <a:avLst/>
          </a:prstGeom>
        </p:spPr>
      </p:pic>
      <p:sp>
        <p:nvSpPr>
          <p:cNvPr id="7" name="Text 4"/>
          <p:cNvSpPr/>
          <p:nvPr/>
        </p:nvSpPr>
        <p:spPr>
          <a:xfrm>
            <a:off x="8331279" y="1671399"/>
            <a:ext cx="2540437" cy="317540"/>
          </a:xfrm>
          <a:prstGeom prst="rect">
            <a:avLst/>
          </a:prstGeom>
          <a:noFill/>
          <a:ln/>
        </p:spPr>
        <p:txBody>
          <a:bodyPr wrap="none" lIns="0" tIns="0" rIns="0" bIns="0" rtlCol="0" anchor="t"/>
          <a:lstStyle/>
          <a:p>
            <a:pPr marL="0" indent="0" algn="l" rtl="1">
              <a:lnSpc>
                <a:spcPts val="250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8" name="Text 5"/>
          <p:cNvSpPr/>
          <p:nvPr/>
        </p:nvSpPr>
        <p:spPr>
          <a:xfrm>
            <a:off x="8077795" y="1700042"/>
            <a:ext cx="5587841" cy="325160"/>
          </a:xfrm>
          <a:prstGeom prst="rect">
            <a:avLst/>
          </a:prstGeom>
          <a:noFill/>
          <a:ln/>
        </p:spPr>
        <p:txBody>
          <a:bodyPr wrap="none" lIns="0" tIns="0" rIns="0" bIns="0" rtlCol="0" anchor="t"/>
          <a:lstStyle/>
          <a:p>
            <a:pPr marL="0" indent="0" algn="l" rtl="1">
              <a:lnSpc>
                <a:spcPts val="25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9" name="Shape 6"/>
          <p:cNvSpPr/>
          <p:nvPr/>
        </p:nvSpPr>
        <p:spPr>
          <a:xfrm>
            <a:off x="6499860" y="3037999"/>
            <a:ext cx="609600" cy="22860"/>
          </a:xfrm>
          <a:prstGeom prst="roundRect">
            <a:avLst>
              <a:gd name="adj" fmla="val 373402"/>
            </a:avLst>
          </a:prstGeom>
          <a:solidFill>
            <a:srgbClr val="4A2C85"/>
          </a:solidFill>
          <a:ln/>
        </p:spPr>
      </p:sp>
      <p:sp>
        <p:nvSpPr>
          <p:cNvPr id="10" name="Shape 7"/>
          <p:cNvSpPr/>
          <p:nvPr/>
        </p:nvSpPr>
        <p:spPr>
          <a:xfrm>
            <a:off x="7086600" y="2820829"/>
            <a:ext cx="457200" cy="457200"/>
          </a:xfrm>
          <a:prstGeom prst="roundRect">
            <a:avLst>
              <a:gd name="adj" fmla="val 18670"/>
            </a:avLst>
          </a:prstGeom>
          <a:solidFill>
            <a:srgbClr val="31136C"/>
          </a:solidFill>
          <a:ln w="7620">
            <a:solidFill>
              <a:srgbClr val="4A2C85"/>
            </a:solidFill>
            <a:prstDash val="solid"/>
          </a:ln>
        </p:spPr>
      </p:sp>
      <p:pic>
        <p:nvPicPr>
          <p:cNvPr id="11" name="Image 1" descr="preencoded.png"/>
          <p:cNvPicPr>
            <a:picLocks noChangeAspect="1"/>
          </p:cNvPicPr>
          <p:nvPr/>
        </p:nvPicPr>
        <p:blipFill>
          <a:blip r:embed="rId4"/>
          <a:stretch>
            <a:fillRect/>
          </a:stretch>
        </p:blipFill>
        <p:spPr>
          <a:xfrm>
            <a:off x="10417628" y="1004768"/>
            <a:ext cx="304800" cy="381000"/>
          </a:xfrm>
          <a:prstGeom prst="rect">
            <a:avLst/>
          </a:prstGeom>
        </p:spPr>
      </p:pic>
      <p:sp>
        <p:nvSpPr>
          <p:cNvPr id="12" name="Text 8"/>
          <p:cNvSpPr/>
          <p:nvPr/>
        </p:nvSpPr>
        <p:spPr>
          <a:xfrm>
            <a:off x="3758684" y="2890599"/>
            <a:ext cx="2540437" cy="317540"/>
          </a:xfrm>
          <a:prstGeom prst="rect">
            <a:avLst/>
          </a:prstGeom>
          <a:noFill/>
          <a:ln/>
        </p:spPr>
        <p:txBody>
          <a:bodyPr wrap="none" lIns="0" tIns="0" rIns="0" bIns="0" rtlCol="0" anchor="t"/>
          <a:lstStyle/>
          <a:p>
            <a:pPr marL="0" indent="0" algn="r" rtl="1">
              <a:lnSpc>
                <a:spcPts val="250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4" name="Shape 10"/>
          <p:cNvSpPr/>
          <p:nvPr/>
        </p:nvSpPr>
        <p:spPr>
          <a:xfrm>
            <a:off x="7520940" y="4088963"/>
            <a:ext cx="609600" cy="22860"/>
          </a:xfrm>
          <a:prstGeom prst="roundRect">
            <a:avLst>
              <a:gd name="adj" fmla="val 373402"/>
            </a:avLst>
          </a:prstGeom>
          <a:solidFill>
            <a:srgbClr val="4A2C85"/>
          </a:solidFill>
          <a:ln/>
        </p:spPr>
      </p:sp>
      <p:sp>
        <p:nvSpPr>
          <p:cNvPr id="15" name="Shape 11"/>
          <p:cNvSpPr/>
          <p:nvPr/>
        </p:nvSpPr>
        <p:spPr>
          <a:xfrm>
            <a:off x="7086600" y="3871793"/>
            <a:ext cx="457200" cy="457200"/>
          </a:xfrm>
          <a:prstGeom prst="roundRect">
            <a:avLst>
              <a:gd name="adj" fmla="val 18670"/>
            </a:avLst>
          </a:prstGeom>
          <a:solidFill>
            <a:srgbClr val="31136C"/>
          </a:solidFill>
          <a:ln w="7620">
            <a:solidFill>
              <a:srgbClr val="4A2C85"/>
            </a:solidFill>
            <a:prstDash val="solid"/>
          </a:ln>
        </p:spPr>
      </p:sp>
      <p:pic>
        <p:nvPicPr>
          <p:cNvPr id="16" name="Image 2" descr="preencoded.png"/>
          <p:cNvPicPr>
            <a:picLocks noChangeAspect="1"/>
          </p:cNvPicPr>
          <p:nvPr/>
        </p:nvPicPr>
        <p:blipFill>
          <a:blip r:embed="rId5"/>
          <a:stretch>
            <a:fillRect/>
          </a:stretch>
        </p:blipFill>
        <p:spPr>
          <a:xfrm>
            <a:off x="7162800" y="3909893"/>
            <a:ext cx="304800" cy="381000"/>
          </a:xfrm>
          <a:prstGeom prst="rect">
            <a:avLst/>
          </a:prstGeom>
        </p:spPr>
      </p:pic>
      <p:sp>
        <p:nvSpPr>
          <p:cNvPr id="17" name="Text 12"/>
          <p:cNvSpPr/>
          <p:nvPr/>
        </p:nvSpPr>
        <p:spPr>
          <a:xfrm>
            <a:off x="8331279" y="3941564"/>
            <a:ext cx="2679621" cy="317540"/>
          </a:xfrm>
          <a:prstGeom prst="rect">
            <a:avLst/>
          </a:prstGeom>
          <a:noFill/>
          <a:ln/>
        </p:spPr>
        <p:txBody>
          <a:bodyPr wrap="none" lIns="0" tIns="0" rIns="0" bIns="0" rtlCol="0" anchor="t"/>
          <a:lstStyle/>
          <a:p>
            <a:pPr marL="0" indent="0" algn="l" rtl="1">
              <a:lnSpc>
                <a:spcPts val="250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8" name="Text 13"/>
          <p:cNvSpPr/>
          <p:nvPr/>
        </p:nvSpPr>
        <p:spPr>
          <a:xfrm>
            <a:off x="8287735" y="3909893"/>
            <a:ext cx="5587841" cy="325160"/>
          </a:xfrm>
          <a:prstGeom prst="rect">
            <a:avLst/>
          </a:prstGeom>
          <a:noFill/>
          <a:ln/>
        </p:spPr>
        <p:txBody>
          <a:bodyPr wrap="none" lIns="0" tIns="0" rIns="0" bIns="0" rtlCol="0" anchor="t"/>
          <a:lstStyle/>
          <a:p>
            <a:pPr algn="r" rtl="1">
              <a:lnSpc>
                <a:spcPts val="2550"/>
              </a:lnSpc>
            </a:pPr>
            <a:r>
              <a:rPr lang="ar-SA" sz="3200" dirty="0">
                <a:solidFill>
                  <a:srgbClr val="FFFF00"/>
                </a:solidFill>
                <a:ea typeface="Calibri"/>
              </a:rPr>
              <a:t>تطوير نظم الري الحديثة والزراعة الذكية.</a:t>
            </a:r>
            <a:endParaRPr lang="en-US" sz="2400" dirty="0">
              <a:solidFill>
                <a:srgbClr val="FFFF00"/>
              </a:solidFill>
              <a:ea typeface="Calibri"/>
              <a:cs typeface="Arial"/>
            </a:endParaRPr>
          </a:p>
          <a:p>
            <a:pPr marL="0" indent="0" algn="l" rtl="1">
              <a:lnSpc>
                <a:spcPts val="25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9" name="Shape 14"/>
          <p:cNvSpPr/>
          <p:nvPr/>
        </p:nvSpPr>
        <p:spPr>
          <a:xfrm>
            <a:off x="6499860" y="5139928"/>
            <a:ext cx="609600" cy="22860"/>
          </a:xfrm>
          <a:prstGeom prst="roundRect">
            <a:avLst>
              <a:gd name="adj" fmla="val 373402"/>
            </a:avLst>
          </a:prstGeom>
          <a:solidFill>
            <a:srgbClr val="4A2C85"/>
          </a:solidFill>
          <a:ln/>
        </p:spPr>
      </p:sp>
      <p:sp>
        <p:nvSpPr>
          <p:cNvPr id="20" name="Shape 15"/>
          <p:cNvSpPr/>
          <p:nvPr/>
        </p:nvSpPr>
        <p:spPr>
          <a:xfrm>
            <a:off x="7086600" y="4922758"/>
            <a:ext cx="457200" cy="457200"/>
          </a:xfrm>
          <a:prstGeom prst="roundRect">
            <a:avLst>
              <a:gd name="adj" fmla="val 18670"/>
            </a:avLst>
          </a:prstGeom>
          <a:solidFill>
            <a:srgbClr val="31136C"/>
          </a:solidFill>
          <a:ln w="7620">
            <a:solidFill>
              <a:srgbClr val="4A2C85"/>
            </a:solidFill>
            <a:prstDash val="solid"/>
          </a:ln>
        </p:spPr>
      </p:sp>
      <p:pic>
        <p:nvPicPr>
          <p:cNvPr id="21" name="Image 3" descr="preencoded.png"/>
          <p:cNvPicPr>
            <a:picLocks noChangeAspect="1"/>
          </p:cNvPicPr>
          <p:nvPr/>
        </p:nvPicPr>
        <p:blipFill>
          <a:blip r:embed="rId6"/>
          <a:stretch>
            <a:fillRect/>
          </a:stretch>
        </p:blipFill>
        <p:spPr>
          <a:xfrm>
            <a:off x="7162800" y="4960858"/>
            <a:ext cx="304800" cy="381000"/>
          </a:xfrm>
          <a:prstGeom prst="rect">
            <a:avLst/>
          </a:prstGeom>
        </p:spPr>
      </p:pic>
      <p:sp>
        <p:nvSpPr>
          <p:cNvPr id="22" name="Text 16"/>
          <p:cNvSpPr/>
          <p:nvPr/>
        </p:nvSpPr>
        <p:spPr>
          <a:xfrm>
            <a:off x="3758684" y="4992529"/>
            <a:ext cx="2540437" cy="317540"/>
          </a:xfrm>
          <a:prstGeom prst="rect">
            <a:avLst/>
          </a:prstGeom>
          <a:noFill/>
          <a:ln/>
        </p:spPr>
        <p:txBody>
          <a:bodyPr wrap="none" lIns="0" tIns="0" rIns="0" bIns="0" rtlCol="0" anchor="t"/>
          <a:lstStyle/>
          <a:p>
            <a:pPr marL="0" indent="0" algn="r" rtl="1">
              <a:lnSpc>
                <a:spcPts val="250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4" name="Shape 18"/>
          <p:cNvSpPr/>
          <p:nvPr/>
        </p:nvSpPr>
        <p:spPr>
          <a:xfrm>
            <a:off x="7520940" y="6190893"/>
            <a:ext cx="609600" cy="22860"/>
          </a:xfrm>
          <a:prstGeom prst="roundRect">
            <a:avLst>
              <a:gd name="adj" fmla="val 373402"/>
            </a:avLst>
          </a:prstGeom>
          <a:solidFill>
            <a:srgbClr val="4A2C85"/>
          </a:solidFill>
          <a:ln/>
        </p:spPr>
      </p:sp>
      <p:sp>
        <p:nvSpPr>
          <p:cNvPr id="25" name="Shape 19"/>
          <p:cNvSpPr/>
          <p:nvPr/>
        </p:nvSpPr>
        <p:spPr>
          <a:xfrm>
            <a:off x="7086600" y="5973723"/>
            <a:ext cx="457200" cy="457200"/>
          </a:xfrm>
          <a:prstGeom prst="roundRect">
            <a:avLst>
              <a:gd name="adj" fmla="val 18670"/>
            </a:avLst>
          </a:prstGeom>
          <a:solidFill>
            <a:srgbClr val="31136C"/>
          </a:solidFill>
          <a:ln w="7620">
            <a:solidFill>
              <a:srgbClr val="4A2C85"/>
            </a:solidFill>
            <a:prstDash val="solid"/>
          </a:ln>
        </p:spPr>
      </p:sp>
      <p:pic>
        <p:nvPicPr>
          <p:cNvPr id="26" name="Image 4" descr="preencoded.png"/>
          <p:cNvPicPr>
            <a:picLocks noChangeAspect="1"/>
          </p:cNvPicPr>
          <p:nvPr/>
        </p:nvPicPr>
        <p:blipFill>
          <a:blip r:embed="rId7"/>
          <a:stretch>
            <a:fillRect/>
          </a:stretch>
        </p:blipFill>
        <p:spPr>
          <a:xfrm>
            <a:off x="7162800" y="6011823"/>
            <a:ext cx="304800" cy="381000"/>
          </a:xfrm>
          <a:prstGeom prst="rect">
            <a:avLst/>
          </a:prstGeom>
        </p:spPr>
      </p:pic>
      <p:sp>
        <p:nvSpPr>
          <p:cNvPr id="28" name="Text 21"/>
          <p:cNvSpPr/>
          <p:nvPr/>
        </p:nvSpPr>
        <p:spPr>
          <a:xfrm>
            <a:off x="8331279" y="6482953"/>
            <a:ext cx="5587841" cy="325160"/>
          </a:xfrm>
          <a:prstGeom prst="rect">
            <a:avLst/>
          </a:prstGeom>
          <a:noFill/>
          <a:ln/>
        </p:spPr>
        <p:txBody>
          <a:bodyPr wrap="none" lIns="0" tIns="0" rIns="0" bIns="0" rtlCol="0" anchor="t"/>
          <a:lstStyle/>
          <a:p>
            <a:pPr marL="0" indent="0" algn="l" rtl="1">
              <a:lnSpc>
                <a:spcPts val="25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9" name="مستطيل 28"/>
          <p:cNvSpPr/>
          <p:nvPr/>
        </p:nvSpPr>
        <p:spPr>
          <a:xfrm>
            <a:off x="7467600" y="364088"/>
            <a:ext cx="5802085" cy="949299"/>
          </a:xfrm>
          <a:prstGeom prst="rect">
            <a:avLst/>
          </a:prstGeom>
        </p:spPr>
        <p:txBody>
          <a:bodyPr wrap="square">
            <a:spAutoFit/>
          </a:bodyPr>
          <a:lstStyle/>
          <a:p>
            <a:pPr algn="r" rtl="1">
              <a:lnSpc>
                <a:spcPct val="115000"/>
              </a:lnSpc>
              <a:spcAft>
                <a:spcPts val="1000"/>
              </a:spcAft>
            </a:pPr>
            <a:r>
              <a:rPr lang="ar-IQ" sz="2800"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highlight>
                  <a:srgbClr val="FFFF00"/>
                </a:highlight>
                <a:ea typeface="Calibri"/>
              </a:rPr>
              <a:t>5</a:t>
            </a:r>
            <a:r>
              <a:rPr lang="ar-SA" sz="2800"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الأدوات التكنولوجية والفنية</a:t>
            </a:r>
            <a:r>
              <a:rPr lang="ar-SA" dirty="0">
                <a:ea typeface="Calibri"/>
              </a:rPr>
              <a:t>:</a:t>
            </a:r>
            <a:endParaRPr lang="en-US" sz="1400" dirty="0">
              <a:ea typeface="Calibri"/>
              <a:cs typeface="Arial"/>
            </a:endParaRPr>
          </a:p>
          <a:p>
            <a:pPr algn="r" rtl="1">
              <a:lnSpc>
                <a:spcPct val="115000"/>
              </a:lnSpc>
              <a:spcAft>
                <a:spcPts val="1000"/>
              </a:spcAft>
            </a:pPr>
            <a:endParaRPr lang="en-US" sz="1400" dirty="0">
              <a:ea typeface="Calibri"/>
              <a:cs typeface="Arial"/>
            </a:endParaRPr>
          </a:p>
        </p:txBody>
      </p:sp>
      <p:sp>
        <p:nvSpPr>
          <p:cNvPr id="30" name="مستطيل 29"/>
          <p:cNvSpPr/>
          <p:nvPr/>
        </p:nvSpPr>
        <p:spPr>
          <a:xfrm>
            <a:off x="7690008" y="1507003"/>
            <a:ext cx="7315200" cy="1384995"/>
          </a:xfrm>
          <a:prstGeom prst="rect">
            <a:avLst/>
          </a:prstGeom>
        </p:spPr>
        <p:txBody>
          <a:bodyPr>
            <a:spAutoFit/>
          </a:bodyPr>
          <a:lstStyle/>
          <a:p>
            <a:r>
              <a:rPr lang="ar-SA" sz="2800" dirty="0">
                <a:solidFill>
                  <a:srgbClr val="FFFF00"/>
                </a:solidFill>
                <a:ea typeface="Calibri"/>
              </a:rPr>
              <a:t>دعم البحوث الزراعية أي تطوير البرامج البحثية لتحسين الانتاجية الزراعية من توفير المختبرات والاجهزة وتنفيذ التجارب الحقلية  ونقل التقنيات الحديثة إلى المزارعين</a:t>
            </a:r>
            <a:endParaRPr lang="ar-IQ" sz="2800" dirty="0">
              <a:solidFill>
                <a:srgbClr val="FFFF00"/>
              </a:solidFill>
            </a:endParaRPr>
          </a:p>
        </p:txBody>
      </p:sp>
      <p:sp>
        <p:nvSpPr>
          <p:cNvPr id="32" name="مستطيل 31"/>
          <p:cNvSpPr/>
          <p:nvPr/>
        </p:nvSpPr>
        <p:spPr>
          <a:xfrm>
            <a:off x="7690008" y="5594568"/>
            <a:ext cx="5721192" cy="1188530"/>
          </a:xfrm>
          <a:prstGeom prst="rect">
            <a:avLst/>
          </a:prstGeom>
        </p:spPr>
        <p:txBody>
          <a:bodyPr wrap="square">
            <a:spAutoFit/>
          </a:bodyPr>
          <a:lstStyle/>
          <a:p>
            <a:pPr algn="r" rtl="1">
              <a:lnSpc>
                <a:spcPct val="115000"/>
              </a:lnSpc>
              <a:spcAft>
                <a:spcPts val="1000"/>
              </a:spcAft>
            </a:pPr>
            <a:r>
              <a:rPr lang="ar-SA" sz="3200" dirty="0">
                <a:solidFill>
                  <a:srgbClr val="FFFF00"/>
                </a:solidFill>
                <a:ea typeface="Calibri"/>
              </a:rPr>
              <a:t>- تدريب الكوادر الزراعية على أساليب الإنتاج الحديثة.</a:t>
            </a:r>
            <a:endParaRPr lang="en-US" sz="2400" dirty="0">
              <a:solidFill>
                <a:srgbClr val="FFFF00"/>
              </a:solidFill>
              <a:ea typeface="Calibri"/>
              <a:cs typeface="Arial"/>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72" y="1"/>
            <a:ext cx="6912428" cy="8011886"/>
          </a:xfrm>
          <a:prstGeom prst="rect">
            <a:avLst/>
          </a:prstGeom>
          <a:ln/>
          <a:effectLst>
            <a:reflection blurRad="6350" stA="52000" endA="300" endPos="35000" dir="5400000" sy="-100000" algn="bl" rotWithShape="0"/>
          </a:effectLst>
          <a:scene3d>
            <a:camera prst="orthographicFront"/>
            <a:lightRig rig="threePt" dir="t"/>
          </a:scene3d>
          <a:sp3d>
            <a:bevelT w="139700" prst="cross"/>
          </a:sp3d>
        </p:spPr>
        <p:style>
          <a:lnRef idx="2">
            <a:schemeClr val="accent2">
              <a:shade val="50000"/>
            </a:schemeClr>
          </a:lnRef>
          <a:fillRef idx="1">
            <a:schemeClr val="accent2"/>
          </a:fillRef>
          <a:effectRef idx="0">
            <a:schemeClr val="accent2"/>
          </a:effectRef>
          <a:fontRef idx="minor">
            <a:schemeClr val="lt1"/>
          </a:fontRef>
        </p:style>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6896219" y="3973830"/>
            <a:ext cx="6940391" cy="708779"/>
          </a:xfrm>
          <a:prstGeom prst="rect">
            <a:avLst/>
          </a:prstGeom>
          <a:noFill/>
          <a:ln/>
        </p:spPr>
        <p:txBody>
          <a:bodyPr wrap="none" lIns="0" tIns="0" rIns="0" bIns="0" rtlCol="0" anchor="t"/>
          <a:lstStyle/>
          <a:p>
            <a:pPr marL="0" indent="0" algn="r" rtl="1">
              <a:lnSpc>
                <a:spcPts val="5550"/>
              </a:lnSpc>
              <a:buNone/>
            </a:pPr>
            <a:endParaRPr lang="en-US" sz="2400" b="1" dirty="0">
              <a:solidFill>
                <a:srgbClr val="E123D3"/>
              </a:solidFill>
              <a:latin typeface="Times New Roman" panose="02020603050405020304" pitchFamily="18" charset="0"/>
              <a:cs typeface="Times New Roman" panose="02020603050405020304" pitchFamily="18" charset="0"/>
            </a:endParaRPr>
          </a:p>
        </p:txBody>
      </p:sp>
      <p:sp>
        <p:nvSpPr>
          <p:cNvPr id="5" name="Text 1"/>
          <p:cNvSpPr/>
          <p:nvPr/>
        </p:nvSpPr>
        <p:spPr>
          <a:xfrm>
            <a:off x="10788610" y="5157430"/>
            <a:ext cx="2254210" cy="708660"/>
          </a:xfrm>
          <a:prstGeom prst="rect">
            <a:avLst/>
          </a:prstGeom>
          <a:noFill/>
          <a:ln/>
        </p:spPr>
        <p:txBody>
          <a:bodyPr wrap="square" lIns="0" tIns="0" rIns="0" bIns="0" rtlCol="0" anchor="t"/>
          <a:lstStyle/>
          <a:p>
            <a:pPr marL="0" indent="0" algn="r" rtl="1">
              <a:lnSpc>
                <a:spcPts val="27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Text 2"/>
          <p:cNvSpPr/>
          <p:nvPr/>
        </p:nvSpPr>
        <p:spPr>
          <a:xfrm>
            <a:off x="10788610" y="5062418"/>
            <a:ext cx="3155990" cy="1855590"/>
          </a:xfrm>
          <a:prstGeom prst="rect">
            <a:avLst/>
          </a:prstGeom>
          <a:noFill/>
          <a:ln/>
        </p:spPr>
        <p:txBody>
          <a:bodyPr wrap="square" lIns="0" tIns="0" rIns="0" bIns="0" rtlCol="0" anchor="t"/>
          <a:lstStyle/>
          <a:p>
            <a:pPr algn="r" rtl="1">
              <a:lnSpc>
                <a:spcPct val="115000"/>
              </a:lnSpc>
              <a:spcAft>
                <a:spcPts val="1000"/>
              </a:spcAft>
            </a:pPr>
            <a:r>
              <a:rPr lang="ar-SA" sz="2800" dirty="0">
                <a:solidFill>
                  <a:srgbClr val="FFFF00"/>
                </a:solidFill>
                <a:ea typeface="Calibri"/>
              </a:rPr>
              <a:t>- تشجيع التنمية الريفية المتكاملة.</a:t>
            </a:r>
            <a:endParaRPr lang="en-US" sz="2000" dirty="0">
              <a:solidFill>
                <a:srgbClr val="FFFF00"/>
              </a:solidFill>
              <a:ea typeface="Calibri"/>
              <a:cs typeface="Arial"/>
            </a:endParaRPr>
          </a:p>
        </p:txBody>
      </p:sp>
      <p:sp>
        <p:nvSpPr>
          <p:cNvPr id="8" name="Text 3"/>
          <p:cNvSpPr/>
          <p:nvPr/>
        </p:nvSpPr>
        <p:spPr>
          <a:xfrm>
            <a:off x="4778829" y="4682610"/>
            <a:ext cx="5116285" cy="1903248"/>
          </a:xfrm>
          <a:prstGeom prst="rect">
            <a:avLst/>
          </a:prstGeom>
          <a:noFill/>
          <a:ln/>
        </p:spPr>
        <p:txBody>
          <a:bodyPr wrap="none" lIns="0" tIns="0" rIns="0" bIns="0" rtlCol="0" anchor="t"/>
          <a:lstStyle/>
          <a:p>
            <a:pPr algn="ctr" rtl="1">
              <a:lnSpc>
                <a:spcPct val="115000"/>
              </a:lnSpc>
              <a:spcAft>
                <a:spcPts val="1000"/>
              </a:spcAft>
            </a:pPr>
            <a:r>
              <a:rPr lang="ar-SA" sz="2000" dirty="0">
                <a:ea typeface="Calibri"/>
              </a:rPr>
              <a:t> </a:t>
            </a:r>
            <a:r>
              <a:rPr lang="en-US" sz="2800" dirty="0">
                <a:solidFill>
                  <a:srgbClr val="FFFF00"/>
                </a:solidFill>
                <a:ea typeface="Calibri"/>
              </a:rPr>
              <a:t>-</a:t>
            </a:r>
            <a:r>
              <a:rPr lang="ar-SA" sz="2000" dirty="0" smtClean="0">
                <a:ea typeface="Calibri"/>
              </a:rPr>
              <a:t>-</a:t>
            </a:r>
            <a:r>
              <a:rPr lang="ar-SA" sz="2800" dirty="0">
                <a:solidFill>
                  <a:srgbClr val="FFFF00"/>
                </a:solidFill>
                <a:ea typeface="Calibri"/>
              </a:rPr>
              <a:t>حماية الموارد الطبيعية من التدهور والتصحر</a:t>
            </a:r>
            <a:r>
              <a:rPr lang="ar-SA" sz="2000" dirty="0">
                <a:ea typeface="Calibri"/>
              </a:rPr>
              <a:t>.</a:t>
            </a:r>
            <a:endParaRPr lang="en-US" sz="1600" dirty="0">
              <a:ea typeface="Calibri"/>
              <a:cs typeface="Arial"/>
            </a:endParaRPr>
          </a:p>
        </p:txBody>
      </p:sp>
      <p:sp>
        <p:nvSpPr>
          <p:cNvPr id="11" name="Text 5"/>
          <p:cNvSpPr/>
          <p:nvPr/>
        </p:nvSpPr>
        <p:spPr>
          <a:xfrm>
            <a:off x="4125397" y="5157430"/>
            <a:ext cx="2254329" cy="708660"/>
          </a:xfrm>
          <a:prstGeom prst="rect">
            <a:avLst/>
          </a:prstGeom>
          <a:noFill/>
          <a:ln/>
        </p:spPr>
        <p:txBody>
          <a:bodyPr wrap="square" lIns="0" tIns="0" rIns="0" bIns="0" rtlCol="0" anchor="t"/>
          <a:lstStyle/>
          <a:p>
            <a:pPr marL="0" indent="0" algn="r" rtl="1">
              <a:lnSpc>
                <a:spcPts val="27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2" name="Text 6"/>
          <p:cNvSpPr/>
          <p:nvPr/>
        </p:nvSpPr>
        <p:spPr>
          <a:xfrm>
            <a:off x="4125397" y="6002179"/>
            <a:ext cx="2254329" cy="725805"/>
          </a:xfrm>
          <a:prstGeom prst="rect">
            <a:avLst/>
          </a:prstGeom>
          <a:noFill/>
          <a:ln/>
        </p:spPr>
        <p:txBody>
          <a:bodyPr wrap="square" lIns="0" tIns="0" rIns="0" bIns="0" rtlCol="0" anchor="t"/>
          <a:lstStyle/>
          <a:p>
            <a:pPr marL="0" indent="0" algn="r" rtl="1">
              <a:lnSpc>
                <a:spcPts val="28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4" name="Text 7"/>
          <p:cNvSpPr/>
          <p:nvPr/>
        </p:nvSpPr>
        <p:spPr>
          <a:xfrm>
            <a:off x="793790" y="5157430"/>
            <a:ext cx="2254329" cy="354330"/>
          </a:xfrm>
          <a:prstGeom prst="rect">
            <a:avLst/>
          </a:prstGeom>
          <a:noFill/>
          <a:ln/>
        </p:spPr>
        <p:txBody>
          <a:bodyPr wrap="none" lIns="0" tIns="0" rIns="0" bIns="0" rtlCol="0" anchor="t"/>
          <a:lstStyle/>
          <a:p>
            <a:pPr marL="0" indent="0" algn="r" rtl="1">
              <a:lnSpc>
                <a:spcPts val="27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5" name="Text 8"/>
          <p:cNvSpPr/>
          <p:nvPr/>
        </p:nvSpPr>
        <p:spPr>
          <a:xfrm>
            <a:off x="793790" y="5647849"/>
            <a:ext cx="2254329" cy="1088708"/>
          </a:xfrm>
          <a:prstGeom prst="rect">
            <a:avLst/>
          </a:prstGeom>
          <a:noFill/>
          <a:ln/>
        </p:spPr>
        <p:txBody>
          <a:bodyPr wrap="square" lIns="0" tIns="0" rIns="0" bIns="0" rtlCol="0" anchor="t"/>
          <a:lstStyle/>
          <a:p>
            <a:pPr marL="0" indent="0" algn="r" rtl="1">
              <a:lnSpc>
                <a:spcPts val="2850"/>
              </a:lnSpc>
              <a:buNone/>
            </a:pP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6" name="مستطيل 15"/>
          <p:cNvSpPr/>
          <p:nvPr/>
        </p:nvSpPr>
        <p:spPr>
          <a:xfrm>
            <a:off x="9810749" y="1724026"/>
            <a:ext cx="4708115" cy="555986"/>
          </a:xfrm>
          <a:prstGeom prst="rect">
            <a:avLst/>
          </a:prstGeom>
        </p:spPr>
        <p:txBody>
          <a:bodyPr wrap="square">
            <a:spAutoFit/>
          </a:bodyPr>
          <a:lstStyle/>
          <a:p>
            <a:pPr algn="r" rtl="1">
              <a:lnSpc>
                <a:spcPct val="115000"/>
              </a:lnSpc>
              <a:spcAft>
                <a:spcPts val="1000"/>
              </a:spcAft>
            </a:pPr>
            <a:r>
              <a:rPr lang="ar-SA" sz="2800" dirty="0">
                <a:highlight>
                  <a:srgbClr val="FFFF00"/>
                </a:highlight>
                <a:ea typeface="Calibri"/>
              </a:rPr>
              <a:t>6</a:t>
            </a:r>
            <a:r>
              <a:rPr lang="ar-SA"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الأدوات الاجتماعية والبيئية:</a:t>
            </a:r>
            <a:endParaRPr lang="en-US" sz="2000" dirty="0">
              <a:ea typeface="Calibri"/>
              <a:cs typeface="Arial"/>
            </a:endParaRPr>
          </a:p>
        </p:txBody>
      </p:sp>
      <p:sp>
        <p:nvSpPr>
          <p:cNvPr id="20" name="مستطيل 19"/>
          <p:cNvSpPr/>
          <p:nvPr/>
        </p:nvSpPr>
        <p:spPr>
          <a:xfrm>
            <a:off x="-4159" y="6192203"/>
            <a:ext cx="6104556" cy="555986"/>
          </a:xfrm>
          <a:prstGeom prst="rect">
            <a:avLst/>
          </a:prstGeom>
        </p:spPr>
        <p:txBody>
          <a:bodyPr wrap="none">
            <a:spAutoFit/>
          </a:bodyPr>
          <a:lstStyle/>
          <a:p>
            <a:pPr algn="r" rtl="1">
              <a:lnSpc>
                <a:spcPct val="115000"/>
              </a:lnSpc>
              <a:spcAft>
                <a:spcPts val="1000"/>
              </a:spcAft>
            </a:pPr>
            <a:r>
              <a:rPr lang="ar-SA" sz="2800" dirty="0">
                <a:solidFill>
                  <a:srgbClr val="FFFF00"/>
                </a:solidFill>
                <a:ea typeface="Calibri"/>
              </a:rPr>
              <a:t>- تحسين البنية التحتية الريفية (طرق، كهرباء، مياه).</a:t>
            </a:r>
            <a:endParaRPr lang="en-US" sz="2000" dirty="0">
              <a:solidFill>
                <a:srgbClr val="FFFF00"/>
              </a:solidFill>
              <a:ea typeface="Calibri"/>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08573" cy="450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804910" y="414457"/>
            <a:ext cx="5297924" cy="471011"/>
          </a:xfrm>
          <a:prstGeom prst="rect">
            <a:avLst/>
          </a:prstGeom>
          <a:noFill/>
          <a:ln/>
        </p:spPr>
        <p:txBody>
          <a:bodyPr wrap="none" lIns="0" tIns="0" rIns="0" bIns="0" rtlCol="0" anchor="t"/>
          <a:lstStyle/>
          <a:p>
            <a:pPr marL="0" indent="0" algn="r" rtl="1">
              <a:lnSpc>
                <a:spcPts val="3700"/>
              </a:lnSpc>
              <a:buNone/>
            </a:pPr>
            <a:endParaRPr lang="en-US" sz="2950" b="1" dirty="0">
              <a:solidFill>
                <a:srgbClr val="E123D3"/>
              </a:solidFill>
              <a:latin typeface="Times New Roman" panose="02020603050405020304" pitchFamily="18" charset="0"/>
              <a:cs typeface="Times New Roman" panose="02020603050405020304" pitchFamily="18" charset="0"/>
            </a:endParaRPr>
          </a:p>
        </p:txBody>
      </p:sp>
      <p:sp>
        <p:nvSpPr>
          <p:cNvPr id="9" name="مستطيل 8"/>
          <p:cNvSpPr/>
          <p:nvPr/>
        </p:nvSpPr>
        <p:spPr>
          <a:xfrm>
            <a:off x="1643743" y="511630"/>
            <a:ext cx="11832771" cy="58785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rtl="1">
              <a:lnSpc>
                <a:spcPct val="115000"/>
              </a:lnSpc>
              <a:spcAft>
                <a:spcPts val="1000"/>
              </a:spcAft>
            </a:pPr>
            <a:r>
              <a:rPr lang="ar-SA" sz="2800" b="1" dirty="0">
                <a:solidFill>
                  <a:srgbClr val="E123D3"/>
                </a:solidFill>
                <a:ea typeface="Calibri"/>
              </a:rPr>
              <a:t>مراحل التخطيط الاستراتيجي للسياسة الزراعية</a:t>
            </a:r>
            <a:endParaRPr lang="en-US" sz="1400" dirty="0">
              <a:solidFill>
                <a:srgbClr val="E123D3"/>
              </a:solidFill>
              <a:ea typeface="Calibri"/>
              <a:cs typeface="Arial"/>
            </a:endParaRPr>
          </a:p>
        </p:txBody>
      </p:sp>
      <p:sp>
        <p:nvSpPr>
          <p:cNvPr id="10" name="مستطيل 9"/>
          <p:cNvSpPr/>
          <p:nvPr/>
        </p:nvSpPr>
        <p:spPr>
          <a:xfrm>
            <a:off x="1142999" y="2090055"/>
            <a:ext cx="12551229" cy="32778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lnSpc>
                <a:spcPct val="115000"/>
              </a:lnSpc>
              <a:spcAft>
                <a:spcPts val="1000"/>
              </a:spcAft>
            </a:pPr>
            <a:r>
              <a:rPr lang="ar-SA" sz="3600" dirty="0">
                <a:solidFill>
                  <a:srgbClr val="E123D3"/>
                </a:solidFill>
                <a:ea typeface="Calibri"/>
              </a:rPr>
              <a:t>السياسة الزراعية هي مجموعة من الإجراءات والخطط والتشريعات التي تضعها الدولة لتنظيم وتوجيه النشاط الزراعي بهدف تحقيق التنمية الزراعية المستدامة. وتشمل هذه السياسات جميع الجوانب المتعلقة بالإنتاج الزراعي، والتسويق، والتجارة الخارجية الزراعية، ودعم المزارعين، واستخدام الموارد الطبيعية بكفاءة، بما يضمن تحقيق الأمن الغذائي وتحسين مستوى معيشة سكان الريف وتحقيق التنمية الزراعية المستدامة.</a:t>
            </a:r>
            <a:endParaRPr lang="en-US" sz="2400" dirty="0">
              <a:solidFill>
                <a:srgbClr val="E123D3"/>
              </a:solidFill>
              <a:ea typeface="Calibri"/>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04910" y="414457"/>
            <a:ext cx="5297924" cy="471011"/>
          </a:xfrm>
          <a:prstGeom prst="rect">
            <a:avLst/>
          </a:prstGeom>
          <a:noFill/>
          <a:ln/>
        </p:spPr>
        <p:txBody>
          <a:bodyPr wrap="none" lIns="0" tIns="0" rIns="0" bIns="0" rtlCol="0" anchor="t"/>
          <a:lstStyle/>
          <a:p>
            <a:pPr marL="0" indent="0" algn="r" rtl="1">
              <a:lnSpc>
                <a:spcPts val="3700"/>
              </a:lnSpc>
              <a:buNone/>
            </a:pPr>
            <a:endParaRPr lang="en-US" sz="2950" b="1" dirty="0">
              <a:solidFill>
                <a:srgbClr val="E123D3"/>
              </a:solidFill>
              <a:latin typeface="Times New Roman" panose="02020603050405020304" pitchFamily="18" charset="0"/>
              <a:cs typeface="Times New Roman" panose="02020603050405020304" pitchFamily="18" charset="0"/>
            </a:endParaRPr>
          </a:p>
        </p:txBody>
      </p:sp>
      <p:sp>
        <p:nvSpPr>
          <p:cNvPr id="9" name="مستطيل 8"/>
          <p:cNvSpPr/>
          <p:nvPr/>
        </p:nvSpPr>
        <p:spPr>
          <a:xfrm>
            <a:off x="1643743" y="511630"/>
            <a:ext cx="11832771" cy="58785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rtl="1">
              <a:lnSpc>
                <a:spcPct val="115000"/>
              </a:lnSpc>
              <a:spcAft>
                <a:spcPts val="1000"/>
              </a:spcAft>
            </a:pPr>
            <a:r>
              <a:rPr lang="ar-SA" sz="2800" b="1" dirty="0">
                <a:solidFill>
                  <a:srgbClr val="E123D3"/>
                </a:solidFill>
                <a:ea typeface="Calibri"/>
              </a:rPr>
              <a:t>مراحل التخطيط الاستراتيجي للسياسة الزراعية</a:t>
            </a:r>
            <a:endParaRPr lang="en-US" sz="1400" dirty="0">
              <a:solidFill>
                <a:srgbClr val="E123D3"/>
              </a:solidFill>
              <a:ea typeface="Calibri"/>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57" y="1563688"/>
            <a:ext cx="11081657" cy="5936569"/>
          </a:xfrm>
          <a:prstGeom prst="rect">
            <a:avLst/>
          </a:prstGeom>
          <a:solidFill>
            <a:srgbClr val="66CCFF"/>
          </a:solidFill>
          <a:ln>
            <a:noFill/>
          </a:ln>
          <a:effectLst/>
        </p:spPr>
      </p:pic>
    </p:spTree>
    <p:extLst>
      <p:ext uri="{BB962C8B-B14F-4D97-AF65-F5344CB8AC3E}">
        <p14:creationId xmlns:p14="http://schemas.microsoft.com/office/powerpoint/2010/main" val="229798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436287" y="703659"/>
            <a:ext cx="6499384" cy="620316"/>
          </a:xfrm>
          <a:prstGeom prst="rect">
            <a:avLst/>
          </a:prstGeom>
          <a:noFill/>
          <a:ln/>
        </p:spPr>
        <p:txBody>
          <a:bodyPr wrap="none" lIns="0" tIns="0" rIns="0" bIns="0" rtlCol="0" anchor="t"/>
          <a:lstStyle/>
          <a:p>
            <a:pPr marL="0" indent="0" algn="r" rtl="1">
              <a:lnSpc>
                <a:spcPts val="4850"/>
              </a:lnSpc>
              <a:buNone/>
            </a:pPr>
            <a:endParaRPr lang="en-US" sz="2400" b="1" dirty="0">
              <a:solidFill>
                <a:srgbClr val="E123D3"/>
              </a:solidFill>
              <a:latin typeface="Times New Roman" panose="02020603050405020304" pitchFamily="18" charset="0"/>
              <a:cs typeface="Times New Roman" panose="02020603050405020304" pitchFamily="18" charset="0"/>
            </a:endParaRPr>
          </a:p>
        </p:txBody>
      </p:sp>
      <p:sp>
        <p:nvSpPr>
          <p:cNvPr id="4" name="Text 1"/>
          <p:cNvSpPr/>
          <p:nvPr/>
        </p:nvSpPr>
        <p:spPr>
          <a:xfrm>
            <a:off x="10207228" y="1720810"/>
            <a:ext cx="3728442" cy="654963"/>
          </a:xfrm>
          <a:prstGeom prst="rect">
            <a:avLst/>
          </a:prstGeom>
          <a:noFill/>
          <a:ln/>
        </p:spPr>
        <p:txBody>
          <a:bodyPr wrap="none" lIns="0" tIns="0" rIns="0" bIns="0" rtlCol="0" anchor="t"/>
          <a:lstStyle/>
          <a:p>
            <a:pPr marL="0" indent="0" algn="ctr" rtl="1">
              <a:lnSpc>
                <a:spcPts val="5150"/>
              </a:lnSpc>
              <a:buNone/>
            </a:pPr>
            <a:endParaRPr lang="en-US" sz="2000" b="1" dirty="0">
              <a:latin typeface="Times New Roman" panose="02020603050405020304" pitchFamily="18" charset="0"/>
              <a:cs typeface="Times New Roman" panose="02020603050405020304" pitchFamily="18" charset="0"/>
            </a:endParaRPr>
          </a:p>
        </p:txBody>
      </p:sp>
      <p:sp>
        <p:nvSpPr>
          <p:cNvPr id="14" name="مستطيل 13"/>
          <p:cNvSpPr/>
          <p:nvPr/>
        </p:nvSpPr>
        <p:spPr>
          <a:xfrm>
            <a:off x="6549628" y="338944"/>
            <a:ext cx="7315200" cy="2040302"/>
          </a:xfrm>
          <a:prstGeom prst="rect">
            <a:avLst/>
          </a:prstGeom>
        </p:spPr>
        <p:txBody>
          <a:bodyPr>
            <a:spAutoFit/>
          </a:bodyPr>
          <a:lstStyle/>
          <a:p>
            <a:pPr algn="r" rtl="1">
              <a:lnSpc>
                <a:spcPct val="115000"/>
              </a:lnSpc>
              <a:spcAft>
                <a:spcPts val="1000"/>
              </a:spcAft>
            </a:pPr>
            <a:r>
              <a:rPr lang="ar-SA" sz="2800" dirty="0">
                <a:solidFill>
                  <a:schemeClr val="bg1"/>
                </a:solidFill>
                <a:ea typeface="Calibri"/>
              </a:rPr>
              <a:t>ان التخطيط الاستراتيجي للسياسة الزراعية يمر بعدة خطوات مترابطة تهدف إلى تحقيق التنمية الزراعية المستدامة وتحسين كفاءة استخدام الموارد. ويمكن تلخيصها كما يأتي</a:t>
            </a:r>
            <a:r>
              <a:rPr lang="ar-SA" sz="2800" dirty="0" smtClean="0">
                <a:solidFill>
                  <a:schemeClr val="bg1"/>
                </a:solidFill>
                <a:ea typeface="Calibri"/>
              </a:rPr>
              <a:t>:</a:t>
            </a:r>
            <a:endParaRPr lang="ar-IQ" sz="2800" dirty="0" smtClean="0">
              <a:solidFill>
                <a:schemeClr val="bg1"/>
              </a:solidFill>
              <a:ea typeface="Calibri"/>
            </a:endParaRPr>
          </a:p>
          <a:p>
            <a:pPr algn="r" rtl="1">
              <a:lnSpc>
                <a:spcPct val="115000"/>
              </a:lnSpc>
              <a:spcAft>
                <a:spcPts val="1000"/>
              </a:spcAft>
            </a:pPr>
            <a:endParaRPr lang="en-US" sz="2000" dirty="0">
              <a:solidFill>
                <a:schemeClr val="bg1"/>
              </a:solidFill>
              <a:ea typeface="Calibri"/>
              <a:cs typeface="Arial"/>
            </a:endParaRPr>
          </a:p>
        </p:txBody>
      </p:sp>
      <p:sp>
        <p:nvSpPr>
          <p:cNvPr id="15" name="مستطيل 14"/>
          <p:cNvSpPr/>
          <p:nvPr/>
        </p:nvSpPr>
        <p:spPr>
          <a:xfrm>
            <a:off x="5965371" y="2379246"/>
            <a:ext cx="8414658" cy="4680256"/>
          </a:xfrm>
          <a:prstGeom prst="rect">
            <a:avLst/>
          </a:prstGeom>
        </p:spPr>
        <p:txBody>
          <a:bodyPr wrap="square">
            <a:spAutoFit/>
          </a:bodyPr>
          <a:lstStyle/>
          <a:p>
            <a:pPr algn="r" rtl="1">
              <a:lnSpc>
                <a:spcPct val="115000"/>
              </a:lnSpc>
              <a:spcAft>
                <a:spcPts val="1000"/>
              </a:spcAft>
            </a:pPr>
            <a:r>
              <a:rPr lang="ar-SA" sz="3600" b="1" dirty="0">
                <a:solidFill>
                  <a:srgbClr val="E123D3"/>
                </a:solidFill>
                <a:ea typeface="Calibri"/>
              </a:rPr>
              <a:t>. تحليل البيئة الزراعية (التحليل التشخيصي)</a:t>
            </a:r>
            <a:endParaRPr lang="en-US" sz="2400" dirty="0">
              <a:solidFill>
                <a:srgbClr val="E123D3"/>
              </a:solidFill>
              <a:ea typeface="Calibri"/>
              <a:cs typeface="Arial"/>
            </a:endParaRPr>
          </a:p>
          <a:p>
            <a:pPr marL="342900" marR="0" lvl="0" indent="-342900" algn="r" rtl="1">
              <a:lnSpc>
                <a:spcPct val="115000"/>
              </a:lnSpc>
              <a:spcBef>
                <a:spcPts val="0"/>
              </a:spcBef>
              <a:spcAft>
                <a:spcPts val="0"/>
              </a:spcAft>
              <a:buFont typeface="Arial"/>
              <a:buChar char="-"/>
            </a:pPr>
            <a:r>
              <a:rPr lang="ar-SA" sz="3600" dirty="0">
                <a:solidFill>
                  <a:schemeClr val="bg1"/>
                </a:solidFill>
                <a:ea typeface="Calibri"/>
              </a:rPr>
              <a:t>دراسة الواقع الزراعي من حيث الإنتاج، الموارد، البنية التحتية، والأسواق.</a:t>
            </a:r>
            <a:endParaRPr lang="en-US" sz="2400" dirty="0">
              <a:solidFill>
                <a:schemeClr val="bg1"/>
              </a:solidFill>
              <a:ea typeface="Calibri"/>
              <a:cs typeface="Arial"/>
            </a:endParaRPr>
          </a:p>
          <a:p>
            <a:pPr marL="342900" marR="0" lvl="0" indent="-342900" algn="r" rtl="1">
              <a:lnSpc>
                <a:spcPct val="115000"/>
              </a:lnSpc>
              <a:spcBef>
                <a:spcPts val="0"/>
              </a:spcBef>
              <a:spcAft>
                <a:spcPts val="0"/>
              </a:spcAft>
              <a:buFont typeface="Arial"/>
              <a:buChar char="-"/>
            </a:pPr>
            <a:r>
              <a:rPr lang="ar-SA" sz="3600" dirty="0">
                <a:solidFill>
                  <a:schemeClr val="bg1"/>
                </a:solidFill>
                <a:ea typeface="Calibri"/>
              </a:rPr>
              <a:t>تحليل نقاط القوة والضعف والفرص والتهديدات (</a:t>
            </a:r>
            <a:r>
              <a:rPr lang="en-US" sz="3600" dirty="0">
                <a:solidFill>
                  <a:schemeClr val="bg1"/>
                </a:solidFill>
                <a:ea typeface="Calibri"/>
                <a:cs typeface="Arial"/>
              </a:rPr>
              <a:t>SWOT Analysis</a:t>
            </a:r>
            <a:r>
              <a:rPr lang="ar-SA" sz="3600" dirty="0">
                <a:solidFill>
                  <a:schemeClr val="bg1"/>
                </a:solidFill>
                <a:ea typeface="Calibri"/>
              </a:rPr>
              <a:t>).</a:t>
            </a:r>
            <a:endParaRPr lang="en-US" sz="2400" dirty="0">
              <a:solidFill>
                <a:schemeClr val="bg1"/>
              </a:solidFill>
              <a:ea typeface="Calibri"/>
              <a:cs typeface="Arial"/>
            </a:endParaRPr>
          </a:p>
          <a:p>
            <a:pPr marL="342900" marR="0" lvl="0" indent="-342900" algn="r" rtl="1">
              <a:lnSpc>
                <a:spcPct val="115000"/>
              </a:lnSpc>
              <a:spcBef>
                <a:spcPts val="0"/>
              </a:spcBef>
              <a:spcAft>
                <a:spcPts val="1000"/>
              </a:spcAft>
              <a:buFont typeface="Arial"/>
              <a:buChar char="-"/>
            </a:pPr>
            <a:r>
              <a:rPr lang="ar-SA" sz="3600" dirty="0">
                <a:solidFill>
                  <a:schemeClr val="bg1"/>
                </a:solidFill>
                <a:ea typeface="Calibri"/>
              </a:rPr>
              <a:t>تحديد المشكلات والتحديات التي تواجه القطاع الزراعي مثل محدودية المياه أو ضعف التمويل.</a:t>
            </a:r>
            <a:endParaRPr lang="en-US" sz="2400" dirty="0">
              <a:solidFill>
                <a:schemeClr val="bg1"/>
              </a:solidFill>
              <a:ea typeface="Calibri"/>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4" name="Text 1"/>
          <p:cNvSpPr/>
          <p:nvPr/>
        </p:nvSpPr>
        <p:spPr>
          <a:xfrm>
            <a:off x="10207228" y="1720810"/>
            <a:ext cx="3728442" cy="654963"/>
          </a:xfrm>
          <a:prstGeom prst="rect">
            <a:avLst/>
          </a:prstGeom>
          <a:noFill/>
          <a:ln/>
        </p:spPr>
        <p:txBody>
          <a:bodyPr wrap="none" lIns="0" tIns="0" rIns="0" bIns="0" rtlCol="0" anchor="t"/>
          <a:lstStyle/>
          <a:p>
            <a:pPr marL="0" indent="0" algn="ctr" rtl="1">
              <a:lnSpc>
                <a:spcPts val="5150"/>
              </a:lnSpc>
              <a:buNone/>
            </a:pPr>
            <a:endParaRPr lang="en-US" sz="2000" b="1" dirty="0">
              <a:latin typeface="Times New Roman" panose="02020603050405020304" pitchFamily="18" charset="0"/>
              <a:cs typeface="Times New Roman" panose="02020603050405020304" pitchFamily="18" charset="0"/>
            </a:endParaRPr>
          </a:p>
        </p:txBody>
      </p:sp>
      <p:sp>
        <p:nvSpPr>
          <p:cNvPr id="5" name="مستطيل 4"/>
          <p:cNvSpPr/>
          <p:nvPr/>
        </p:nvSpPr>
        <p:spPr>
          <a:xfrm>
            <a:off x="5878286" y="653143"/>
            <a:ext cx="8057384" cy="7414337"/>
          </a:xfrm>
          <a:prstGeom prst="rect">
            <a:avLst/>
          </a:prstGeom>
        </p:spPr>
        <p:txBody>
          <a:bodyPr wrap="square">
            <a:spAutoFit/>
          </a:bodyPr>
          <a:lstStyle/>
          <a:p>
            <a:pPr algn="r" rtl="1">
              <a:lnSpc>
                <a:spcPct val="115000"/>
              </a:lnSpc>
              <a:spcAft>
                <a:spcPts val="1000"/>
              </a:spcAft>
            </a:pPr>
            <a:r>
              <a:rPr lang="ar-IQ" sz="3200" b="1" dirty="0" smtClean="0">
                <a:solidFill>
                  <a:srgbClr val="E123D3"/>
                </a:solidFill>
                <a:ea typeface="Calibri"/>
              </a:rPr>
              <a:t>2</a:t>
            </a:r>
            <a:r>
              <a:rPr lang="ar-SA" sz="3200" b="1" dirty="0" smtClean="0">
                <a:solidFill>
                  <a:srgbClr val="E123D3"/>
                </a:solidFill>
                <a:ea typeface="Calibri"/>
              </a:rPr>
              <a:t>. </a:t>
            </a:r>
            <a:r>
              <a:rPr lang="ar-SA" sz="3200" b="1" dirty="0">
                <a:solidFill>
                  <a:srgbClr val="E123D3"/>
                </a:solidFill>
                <a:ea typeface="Calibri"/>
              </a:rPr>
              <a:t>تحديد الرؤية والرسالة والأهداف</a:t>
            </a:r>
            <a:endParaRPr lang="en-US" sz="2000" dirty="0">
              <a:solidFill>
                <a:srgbClr val="E123D3"/>
              </a:solidFill>
              <a:ea typeface="Calibri"/>
              <a:cs typeface="Arial"/>
            </a:endParaRPr>
          </a:p>
          <a:p>
            <a:pPr algn="r" rtl="1">
              <a:lnSpc>
                <a:spcPct val="115000"/>
              </a:lnSpc>
              <a:spcAft>
                <a:spcPts val="1000"/>
              </a:spcAft>
            </a:pPr>
            <a:r>
              <a:rPr lang="ar-SA" sz="3600" dirty="0">
                <a:solidFill>
                  <a:schemeClr val="bg1"/>
                </a:solidFill>
                <a:ea typeface="Calibri"/>
              </a:rPr>
              <a:t>الرؤية: تصور مستقبلي لما يجب أن يكون عليه القطاع الزراعي (مثل: “قطاع زراعي مستدام يسهم في الأمن الغذائي والتنمية الريفية”).</a:t>
            </a:r>
            <a:endParaRPr lang="en-US" sz="2400" dirty="0">
              <a:solidFill>
                <a:schemeClr val="bg1"/>
              </a:solidFill>
              <a:ea typeface="Calibri"/>
              <a:cs typeface="Arial"/>
            </a:endParaRPr>
          </a:p>
          <a:p>
            <a:pPr algn="r" rtl="1">
              <a:lnSpc>
                <a:spcPct val="115000"/>
              </a:lnSpc>
              <a:spcAft>
                <a:spcPts val="1000"/>
              </a:spcAft>
            </a:pPr>
            <a:r>
              <a:rPr lang="ar-SA" sz="3600" dirty="0">
                <a:solidFill>
                  <a:schemeClr val="bg1"/>
                </a:solidFill>
                <a:ea typeface="Calibri"/>
              </a:rPr>
              <a:t>الرسالة: الغرض الأساسي الذي تسعى السياسة الزراعية إلى تحقيقه.</a:t>
            </a:r>
            <a:endParaRPr lang="en-US" sz="2400" dirty="0">
              <a:solidFill>
                <a:schemeClr val="bg1"/>
              </a:solidFill>
              <a:ea typeface="Calibri"/>
              <a:cs typeface="Arial"/>
            </a:endParaRPr>
          </a:p>
          <a:p>
            <a:pPr algn="r" rtl="1">
              <a:lnSpc>
                <a:spcPct val="115000"/>
              </a:lnSpc>
              <a:spcAft>
                <a:spcPts val="1000"/>
              </a:spcAft>
            </a:pPr>
            <a:r>
              <a:rPr lang="ar-SA" sz="3600" dirty="0">
                <a:solidFill>
                  <a:schemeClr val="bg1"/>
                </a:solidFill>
                <a:ea typeface="Calibri"/>
              </a:rPr>
              <a:t>الأهداف الاستراتيجية: أهداف بعيدة المدى، مثل زيادة الإنتاجية الزراعية، تحسين دخل المزارعين، تعزيز الأمن الغذائي، تحقيق تنمية زراعية وريفية مستدامة، تحقيق نمط السيادة الغذائية بشكل فعال وتوجيه الزراعة نحو مجالات الزراعة  الذكية والذكاء  الاصطناعي.</a:t>
            </a:r>
            <a:endParaRPr lang="en-US" sz="2400" dirty="0">
              <a:solidFill>
                <a:schemeClr val="bg1"/>
              </a:solidFill>
              <a:ea typeface="Calibri"/>
              <a:cs typeface="Arial"/>
            </a:endParaRPr>
          </a:p>
        </p:txBody>
      </p:sp>
    </p:spTree>
    <p:extLst>
      <p:ext uri="{BB962C8B-B14F-4D97-AF65-F5344CB8AC3E}">
        <p14:creationId xmlns:p14="http://schemas.microsoft.com/office/powerpoint/2010/main" val="299856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12" name="مستطيل 11"/>
          <p:cNvSpPr/>
          <p:nvPr/>
        </p:nvSpPr>
        <p:spPr>
          <a:xfrm>
            <a:off x="1112078" y="1007775"/>
            <a:ext cx="7815943" cy="5883662"/>
          </a:xfrm>
          <a:prstGeom prst="rect">
            <a:avLst/>
          </a:prstGeom>
        </p:spPr>
        <p:txBody>
          <a:bodyPr wrap="square">
            <a:spAutoFit/>
          </a:bodyPr>
          <a:lstStyle/>
          <a:p>
            <a:pPr algn="r" rtl="1">
              <a:lnSpc>
                <a:spcPct val="115000"/>
              </a:lnSpc>
              <a:spcAft>
                <a:spcPts val="1000"/>
              </a:spcAft>
            </a:pPr>
            <a:r>
              <a:rPr lang="ar-IQ" sz="2800" b="1" dirty="0" smtClean="0">
                <a:solidFill>
                  <a:srgbClr val="E123D3"/>
                </a:solidFill>
                <a:ea typeface="Calibri"/>
              </a:rPr>
              <a:t>3</a:t>
            </a:r>
            <a:r>
              <a:rPr lang="ar-SA" sz="4800" b="1" dirty="0" smtClean="0">
                <a:solidFill>
                  <a:srgbClr val="E123D3"/>
                </a:solidFill>
                <a:ea typeface="Calibri"/>
              </a:rPr>
              <a:t>. </a:t>
            </a:r>
            <a:r>
              <a:rPr lang="ar-SA" sz="3600" b="1" dirty="0">
                <a:solidFill>
                  <a:srgbClr val="E123D3"/>
                </a:solidFill>
                <a:ea typeface="Calibri"/>
              </a:rPr>
              <a:t>صياغة الاستراتيجيات والسياسات</a:t>
            </a:r>
            <a:endParaRPr lang="en-US" sz="2400" dirty="0">
              <a:solidFill>
                <a:srgbClr val="E123D3"/>
              </a:solidFill>
              <a:ea typeface="Calibri"/>
              <a:cs typeface="Arial"/>
            </a:endParaRPr>
          </a:p>
          <a:p>
            <a:pPr marL="342900" marR="0" lvl="0" indent="-342900" algn="r" rtl="1">
              <a:lnSpc>
                <a:spcPct val="115000"/>
              </a:lnSpc>
              <a:spcBef>
                <a:spcPts val="0"/>
              </a:spcBef>
              <a:spcAft>
                <a:spcPts val="0"/>
              </a:spcAft>
              <a:buFont typeface="Arial"/>
              <a:buChar char="-"/>
            </a:pPr>
            <a:r>
              <a:rPr lang="ar-SA" sz="4000" dirty="0">
                <a:solidFill>
                  <a:schemeClr val="bg1"/>
                </a:solidFill>
                <a:ea typeface="Calibri"/>
              </a:rPr>
              <a:t>وضع السياسات الزراعية المناسبة لتحقيق الأهداف المحددة.</a:t>
            </a:r>
            <a:endParaRPr lang="en-US" sz="2800" dirty="0">
              <a:solidFill>
                <a:schemeClr val="bg1"/>
              </a:solidFill>
              <a:ea typeface="Calibri"/>
              <a:cs typeface="Arial"/>
            </a:endParaRPr>
          </a:p>
          <a:p>
            <a:pPr marL="342900" marR="0" lvl="0" indent="-342900" algn="r" rtl="1">
              <a:lnSpc>
                <a:spcPct val="115000"/>
              </a:lnSpc>
              <a:spcBef>
                <a:spcPts val="0"/>
              </a:spcBef>
              <a:spcAft>
                <a:spcPts val="0"/>
              </a:spcAft>
              <a:buFont typeface="Arial"/>
              <a:buChar char="-"/>
            </a:pPr>
            <a:r>
              <a:rPr lang="ar-SA" sz="4000" dirty="0">
                <a:solidFill>
                  <a:schemeClr val="bg1"/>
                </a:solidFill>
                <a:ea typeface="Calibri"/>
              </a:rPr>
              <a:t>تحديد الأدوات الاقتصادية (مثل الدعم المالي والإعانات) والمؤسسية (مثل الإصلاح الإداري والتشريعات).</a:t>
            </a:r>
            <a:endParaRPr lang="en-US" sz="2800" dirty="0">
              <a:solidFill>
                <a:schemeClr val="bg1"/>
              </a:solidFill>
              <a:ea typeface="Calibri"/>
              <a:cs typeface="Arial"/>
            </a:endParaRPr>
          </a:p>
          <a:p>
            <a:pPr marL="342900" marR="0" lvl="0" indent="-342900" algn="r" rtl="1">
              <a:lnSpc>
                <a:spcPct val="115000"/>
              </a:lnSpc>
              <a:spcBef>
                <a:spcPts val="0"/>
              </a:spcBef>
              <a:spcAft>
                <a:spcPts val="1000"/>
              </a:spcAft>
              <a:buFont typeface="Arial"/>
              <a:buChar char="-"/>
            </a:pPr>
            <a:r>
              <a:rPr lang="ar-SA" sz="3600" dirty="0">
                <a:solidFill>
                  <a:schemeClr val="bg1"/>
                </a:solidFill>
                <a:ea typeface="Calibri"/>
              </a:rPr>
              <a:t>اعتماد التكنولوجيا الحديثة والزراعة الذكية كجزء من الاستراتيجية</a:t>
            </a:r>
            <a:r>
              <a:rPr lang="ar-SA" sz="2800" dirty="0">
                <a:solidFill>
                  <a:schemeClr val="bg1"/>
                </a:solidFill>
                <a:ea typeface="Calibri"/>
              </a:rPr>
              <a:t>.</a:t>
            </a:r>
            <a:endParaRPr lang="en-US" dirty="0">
              <a:solidFill>
                <a:schemeClr val="bg1"/>
              </a:solidFill>
              <a:ea typeface="Calibri"/>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2" name="مستطيل 1"/>
          <p:cNvSpPr/>
          <p:nvPr/>
        </p:nvSpPr>
        <p:spPr>
          <a:xfrm>
            <a:off x="500742" y="1758718"/>
            <a:ext cx="8958943" cy="4016484"/>
          </a:xfrm>
          <a:prstGeom prst="rect">
            <a:avLst/>
          </a:prstGeom>
        </p:spPr>
        <p:txBody>
          <a:bodyPr wrap="square">
            <a:spAutoFit/>
          </a:bodyPr>
          <a:lstStyle/>
          <a:p>
            <a:pPr algn="r" rtl="1">
              <a:lnSpc>
                <a:spcPct val="115000"/>
              </a:lnSpc>
              <a:spcAft>
                <a:spcPts val="1000"/>
              </a:spcAft>
            </a:pPr>
            <a:r>
              <a:rPr lang="ar-SA" sz="4000" b="1" dirty="0">
                <a:solidFill>
                  <a:srgbClr val="E123D3"/>
                </a:solidFill>
                <a:ea typeface="Calibri"/>
              </a:rPr>
              <a:t>4. إعداد خطة العمل التنفيذية</a:t>
            </a:r>
            <a:endParaRPr lang="en-US" sz="2800" dirty="0">
              <a:solidFill>
                <a:srgbClr val="E123D3"/>
              </a:solidFill>
              <a:ea typeface="Calibri"/>
              <a:cs typeface="Arial"/>
            </a:endParaRPr>
          </a:p>
          <a:p>
            <a:pPr algn="r" rtl="1">
              <a:lnSpc>
                <a:spcPct val="115000"/>
              </a:lnSpc>
              <a:spcAft>
                <a:spcPts val="1000"/>
              </a:spcAft>
            </a:pPr>
            <a:r>
              <a:rPr lang="ar-SA" sz="1600" b="1" dirty="0">
                <a:ea typeface="Calibri"/>
              </a:rPr>
              <a:t> </a:t>
            </a:r>
            <a:r>
              <a:rPr lang="ar-SA" sz="4000" b="1" dirty="0">
                <a:solidFill>
                  <a:schemeClr val="bg1"/>
                </a:solidFill>
                <a:ea typeface="Calibri"/>
              </a:rPr>
              <a:t>- </a:t>
            </a:r>
            <a:r>
              <a:rPr lang="ar-SA" sz="4000" dirty="0">
                <a:solidFill>
                  <a:schemeClr val="bg1"/>
                </a:solidFill>
                <a:ea typeface="Calibri"/>
              </a:rPr>
              <a:t>ترجمة الاستراتيجيات إلى برامج ومشروعات محددة بجدول زمني.</a:t>
            </a:r>
            <a:endParaRPr lang="en-US" sz="2800" dirty="0">
              <a:solidFill>
                <a:schemeClr val="bg1"/>
              </a:solidFill>
              <a:ea typeface="Calibri"/>
              <a:cs typeface="Arial"/>
            </a:endParaRPr>
          </a:p>
          <a:p>
            <a:pPr algn="r" rtl="1">
              <a:lnSpc>
                <a:spcPct val="115000"/>
              </a:lnSpc>
              <a:spcAft>
                <a:spcPts val="1000"/>
              </a:spcAft>
            </a:pPr>
            <a:r>
              <a:rPr lang="ar-SA" sz="4000" b="1" dirty="0">
                <a:solidFill>
                  <a:schemeClr val="bg1"/>
                </a:solidFill>
                <a:ea typeface="Calibri"/>
              </a:rPr>
              <a:t>- </a:t>
            </a:r>
            <a:r>
              <a:rPr lang="ar-SA" sz="4000" dirty="0">
                <a:solidFill>
                  <a:schemeClr val="bg1"/>
                </a:solidFill>
                <a:ea typeface="Calibri"/>
              </a:rPr>
              <a:t>تحديد الجهات المسؤولة عن التنفيذ والتمويل.</a:t>
            </a:r>
            <a:endParaRPr lang="en-US" sz="2800" dirty="0">
              <a:solidFill>
                <a:schemeClr val="bg1"/>
              </a:solidFill>
              <a:ea typeface="Calibri"/>
              <a:cs typeface="Arial"/>
            </a:endParaRPr>
          </a:p>
          <a:p>
            <a:pPr algn="r" rtl="1">
              <a:lnSpc>
                <a:spcPct val="115000"/>
              </a:lnSpc>
              <a:spcAft>
                <a:spcPts val="1000"/>
              </a:spcAft>
            </a:pPr>
            <a:r>
              <a:rPr lang="ar-SA" sz="4000" b="1" dirty="0">
                <a:solidFill>
                  <a:schemeClr val="bg1"/>
                </a:solidFill>
                <a:ea typeface="Calibri"/>
              </a:rPr>
              <a:t>- </a:t>
            </a:r>
            <a:r>
              <a:rPr lang="ar-SA" sz="4000" dirty="0">
                <a:solidFill>
                  <a:schemeClr val="bg1"/>
                </a:solidFill>
                <a:ea typeface="Calibri"/>
              </a:rPr>
              <a:t>وضع مؤشرات أداء لقياس التقدم.</a:t>
            </a:r>
            <a:endParaRPr lang="en-US" sz="2800" dirty="0">
              <a:solidFill>
                <a:schemeClr val="bg1"/>
              </a:solidFill>
              <a:ea typeface="Calibri"/>
              <a:cs typeface="Arial"/>
            </a:endParaRPr>
          </a:p>
        </p:txBody>
      </p:sp>
    </p:spTree>
    <p:extLst>
      <p:ext uri="{BB962C8B-B14F-4D97-AF65-F5344CB8AC3E}">
        <p14:creationId xmlns:p14="http://schemas.microsoft.com/office/powerpoint/2010/main" val="182619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0"/>
          <p:cNvSpPr/>
          <p:nvPr/>
        </p:nvSpPr>
        <p:spPr>
          <a:xfrm>
            <a:off x="1790819" y="1162169"/>
            <a:ext cx="6559391" cy="708779"/>
          </a:xfrm>
          <a:prstGeom prst="rect">
            <a:avLst/>
          </a:prstGeom>
          <a:noFill/>
          <a:ln/>
        </p:spPr>
        <p:txBody>
          <a:bodyPr wrap="none" lIns="0" tIns="0" rIns="0" bIns="0" rtlCol="0" anchor="t"/>
          <a:lstStyle/>
          <a:p>
            <a:pPr marL="0" indent="0" algn="ctr" rtl="1">
              <a:lnSpc>
                <a:spcPts val="5550"/>
              </a:lnSpc>
              <a:buNone/>
            </a:pPr>
            <a:r>
              <a:rPr lang="ar-IQ" sz="3600" b="1" dirty="0">
                <a:solidFill>
                  <a:srgbClr val="E123D3"/>
                </a:solidFill>
                <a:latin typeface="Times New Roman" panose="02020603050405020304" pitchFamily="18" charset="0"/>
                <a:cs typeface="Times New Roman" panose="02020603050405020304" pitchFamily="18" charset="0"/>
              </a:rPr>
              <a:t>المقدمة</a:t>
            </a:r>
            <a:endParaRPr lang="en-US" sz="2400" b="1" dirty="0">
              <a:solidFill>
                <a:srgbClr val="E123D3"/>
              </a:solidFill>
              <a:latin typeface="Times New Roman" panose="02020603050405020304" pitchFamily="18" charset="0"/>
              <a:cs typeface="Times New Roman" panose="02020603050405020304" pitchFamily="18" charset="0"/>
            </a:endParaRPr>
          </a:p>
        </p:txBody>
      </p:sp>
      <p:sp>
        <p:nvSpPr>
          <p:cNvPr id="10" name="Text 5"/>
          <p:cNvSpPr/>
          <p:nvPr/>
        </p:nvSpPr>
        <p:spPr>
          <a:xfrm>
            <a:off x="857845" y="2288977"/>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2" name="Shape 7"/>
          <p:cNvSpPr/>
          <p:nvPr/>
        </p:nvSpPr>
        <p:spPr>
          <a:xfrm>
            <a:off x="7839908" y="5773341"/>
            <a:ext cx="510302" cy="510302"/>
          </a:xfrm>
          <a:prstGeom prst="roundRect">
            <a:avLst>
              <a:gd name="adj" fmla="val 18669"/>
            </a:avLst>
          </a:prstGeom>
          <a:solidFill>
            <a:srgbClr val="31136C"/>
          </a:solidFill>
          <a:ln w="7620">
            <a:solidFill>
              <a:srgbClr val="4A2C85"/>
            </a:solidFill>
            <a:prstDash val="solid"/>
          </a:ln>
        </p:spPr>
      </p:sp>
      <p:sp>
        <p:nvSpPr>
          <p:cNvPr id="14" name="Text 8"/>
          <p:cNvSpPr/>
          <p:nvPr/>
        </p:nvSpPr>
        <p:spPr>
          <a:xfrm>
            <a:off x="4777859" y="5851208"/>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5" name="Text 9"/>
          <p:cNvSpPr/>
          <p:nvPr/>
        </p:nvSpPr>
        <p:spPr>
          <a:xfrm>
            <a:off x="793790" y="6341626"/>
            <a:ext cx="6819305" cy="725805"/>
          </a:xfrm>
          <a:prstGeom prst="rect">
            <a:avLst/>
          </a:prstGeom>
          <a:noFill/>
          <a:ln/>
        </p:spPr>
        <p:txBody>
          <a:bodyPr wrap="squar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8" name="مستطيل 17"/>
          <p:cNvSpPr/>
          <p:nvPr/>
        </p:nvSpPr>
        <p:spPr>
          <a:xfrm>
            <a:off x="-133017" y="1785257"/>
            <a:ext cx="9222588" cy="5693866"/>
          </a:xfrm>
          <a:prstGeom prst="rect">
            <a:avLst/>
          </a:prstGeom>
        </p:spPr>
        <p:txBody>
          <a:bodyPr wrap="square">
            <a:spAutoFit/>
          </a:bodyPr>
          <a:lstStyle/>
          <a:p>
            <a:pPr algn="ctr"/>
            <a:r>
              <a:rPr lang="ar-SA" sz="3600" dirty="0" smtClean="0">
                <a:solidFill>
                  <a:schemeClr val="bg2"/>
                </a:solidFill>
                <a:ea typeface="Calibri"/>
              </a:rPr>
              <a:t>تتناول هذه الدورة المفاهيم الأساسية لتخطيط السياسات الزراعية وأهميتها في تحقيق التنمية ال</a:t>
            </a:r>
            <a:r>
              <a:rPr lang="ar-IQ" sz="3600" dirty="0" smtClean="0">
                <a:solidFill>
                  <a:schemeClr val="bg2"/>
                </a:solidFill>
                <a:ea typeface="Calibri"/>
              </a:rPr>
              <a:t>زراعي</a:t>
            </a:r>
            <a:r>
              <a:rPr lang="ar-SA" sz="3600" dirty="0" smtClean="0">
                <a:solidFill>
                  <a:schemeClr val="bg2"/>
                </a:solidFill>
                <a:ea typeface="Calibri"/>
              </a:rPr>
              <a:t>ة المستدامة من خلال استخدام برنامج </a:t>
            </a:r>
            <a:r>
              <a:rPr lang="en-US" sz="3600" dirty="0" smtClean="0">
                <a:solidFill>
                  <a:schemeClr val="bg2"/>
                </a:solidFill>
                <a:ea typeface="Calibri"/>
                <a:cs typeface="Arial"/>
              </a:rPr>
              <a:t>CAPPA </a:t>
            </a:r>
            <a:r>
              <a:rPr lang="ar-SA" sz="3600" dirty="0" smtClean="0">
                <a:solidFill>
                  <a:schemeClr val="bg2"/>
                </a:solidFill>
                <a:ea typeface="Calibri"/>
              </a:rPr>
              <a:t>(</a:t>
            </a:r>
            <a:r>
              <a:rPr lang="en-US" sz="3600" dirty="0" smtClean="0">
                <a:solidFill>
                  <a:schemeClr val="bg2"/>
                </a:solidFill>
                <a:ea typeface="Calibri"/>
                <a:cs typeface="Arial"/>
              </a:rPr>
              <a:t>Common Agricultural </a:t>
            </a:r>
            <a:r>
              <a:rPr lang="en-US" sz="4000" dirty="0" smtClean="0">
                <a:solidFill>
                  <a:schemeClr val="bg2"/>
                </a:solidFill>
                <a:ea typeface="Calibri"/>
                <a:cs typeface="Arial"/>
              </a:rPr>
              <a:t>Policy</a:t>
            </a:r>
            <a:r>
              <a:rPr lang="en-US" sz="3600" dirty="0" smtClean="0">
                <a:solidFill>
                  <a:schemeClr val="bg2"/>
                </a:solidFill>
                <a:ea typeface="Calibri"/>
                <a:cs typeface="Arial"/>
              </a:rPr>
              <a:t> Analysis</a:t>
            </a:r>
            <a:r>
              <a:rPr lang="ar-SA" sz="3600" dirty="0" smtClean="0">
                <a:solidFill>
                  <a:schemeClr val="bg2"/>
                </a:solidFill>
                <a:ea typeface="Calibri"/>
              </a:rPr>
              <a:t>) كأداة تحليلية تساعد في صياغة  وتخطيط وتقييم السياسات الزراعية  وفي هذه الدورة في إطار السعي إلى تطوير القدرات العلمية والبحثية في مجال الاقتصاد الزراعي، من خلال تعزيز فهم المشاركين لمفهوم السياسات الزراعية وآليات التخطيط لها. فالقطاع الزراعي يُعدّ أحد أهم ركائز التنمية الاقتصادية، ويشكّل أساس الأمن الغذائي واستدامة الموارد الطبيعية</a:t>
            </a:r>
            <a:r>
              <a:rPr lang="ar-SA" dirty="0" smtClean="0">
                <a:ea typeface="Calibri"/>
              </a:rPr>
              <a:t>.</a:t>
            </a:r>
            <a:endParaRPr lang="ar-IQ"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486" y="0"/>
            <a:ext cx="5780314"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3" name="مستطيل 2"/>
          <p:cNvSpPr/>
          <p:nvPr/>
        </p:nvSpPr>
        <p:spPr>
          <a:xfrm>
            <a:off x="1219200" y="1376524"/>
            <a:ext cx="7794171" cy="3888244"/>
          </a:xfrm>
          <a:prstGeom prst="rect">
            <a:avLst/>
          </a:prstGeom>
        </p:spPr>
        <p:txBody>
          <a:bodyPr wrap="square">
            <a:spAutoFit/>
          </a:bodyPr>
          <a:lstStyle/>
          <a:p>
            <a:pPr algn="r" rtl="1">
              <a:lnSpc>
                <a:spcPct val="115000"/>
              </a:lnSpc>
              <a:spcAft>
                <a:spcPts val="1000"/>
              </a:spcAft>
            </a:pPr>
            <a:r>
              <a:rPr lang="ar-SA" sz="4000" b="1" dirty="0">
                <a:solidFill>
                  <a:srgbClr val="E123D3"/>
                </a:solidFill>
                <a:ea typeface="Calibri"/>
              </a:rPr>
              <a:t>5. التنفيذ والمتابعة</a:t>
            </a:r>
            <a:endParaRPr lang="en-US" sz="2800" dirty="0">
              <a:solidFill>
                <a:srgbClr val="E123D3"/>
              </a:solidFill>
              <a:ea typeface="Calibri"/>
              <a:cs typeface="Arial"/>
            </a:endParaRPr>
          </a:p>
          <a:p>
            <a:pPr marL="342900" marR="0" lvl="0" indent="-342900" algn="r" rtl="1">
              <a:lnSpc>
                <a:spcPct val="115000"/>
              </a:lnSpc>
              <a:spcBef>
                <a:spcPts val="0"/>
              </a:spcBef>
              <a:spcAft>
                <a:spcPts val="1000"/>
              </a:spcAft>
              <a:buFont typeface="Arial"/>
              <a:buChar char="-"/>
            </a:pPr>
            <a:r>
              <a:rPr lang="ar-SA" sz="4000" dirty="0">
                <a:solidFill>
                  <a:schemeClr val="bg1"/>
                </a:solidFill>
                <a:ea typeface="Calibri"/>
              </a:rPr>
              <a:t>تنفيذ البرامج والمشروعات المقررة بالتعاون بين المؤسسات الزراعية والقطاع الخاص والمزارعين.</a:t>
            </a:r>
            <a:endParaRPr lang="en-US" sz="2800" dirty="0">
              <a:solidFill>
                <a:schemeClr val="bg1"/>
              </a:solidFill>
              <a:ea typeface="Calibri"/>
              <a:cs typeface="Arial"/>
            </a:endParaRPr>
          </a:p>
          <a:p>
            <a:pPr marL="342900" marR="0" lvl="0" indent="-342900" algn="r" rtl="1">
              <a:lnSpc>
                <a:spcPct val="115000"/>
              </a:lnSpc>
              <a:spcBef>
                <a:spcPts val="0"/>
              </a:spcBef>
              <a:spcAft>
                <a:spcPts val="1000"/>
              </a:spcAft>
              <a:buFont typeface="Arial"/>
              <a:buChar char="-"/>
            </a:pPr>
            <a:r>
              <a:rPr lang="ar-SA" sz="4000" dirty="0">
                <a:solidFill>
                  <a:schemeClr val="bg1"/>
                </a:solidFill>
                <a:ea typeface="Calibri"/>
              </a:rPr>
              <a:t>توفير الموارد المالية والبشرية المطلوبة.</a:t>
            </a:r>
            <a:endParaRPr lang="en-US" sz="2800" dirty="0">
              <a:solidFill>
                <a:schemeClr val="bg1"/>
              </a:solidFill>
              <a:ea typeface="Calibri"/>
              <a:cs typeface="Arial"/>
            </a:endParaRPr>
          </a:p>
        </p:txBody>
      </p:sp>
    </p:spTree>
    <p:extLst>
      <p:ext uri="{BB962C8B-B14F-4D97-AF65-F5344CB8AC3E}">
        <p14:creationId xmlns:p14="http://schemas.microsoft.com/office/powerpoint/2010/main" val="222535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5" name="مستطيل 4"/>
          <p:cNvSpPr/>
          <p:nvPr/>
        </p:nvSpPr>
        <p:spPr>
          <a:xfrm>
            <a:off x="306434" y="1520815"/>
            <a:ext cx="9269082" cy="5317353"/>
          </a:xfrm>
          <a:prstGeom prst="rect">
            <a:avLst/>
          </a:prstGeom>
        </p:spPr>
        <p:txBody>
          <a:bodyPr wrap="square">
            <a:spAutoFit/>
          </a:bodyPr>
          <a:lstStyle/>
          <a:p>
            <a:pPr algn="ctr" rtl="1">
              <a:lnSpc>
                <a:spcPct val="115000"/>
              </a:lnSpc>
              <a:spcAft>
                <a:spcPts val="1000"/>
              </a:spcAft>
            </a:pPr>
            <a:r>
              <a:rPr lang="ar-SA" sz="3600" b="1" dirty="0">
                <a:highlight>
                  <a:srgbClr val="FFFF00"/>
                </a:highlight>
                <a:ea typeface="Calibri"/>
              </a:rPr>
              <a:t>تعريف البرنامج ومجالات استخدامه</a:t>
            </a:r>
            <a:endParaRPr lang="en-US" sz="2800" dirty="0">
              <a:ea typeface="Calibri"/>
              <a:cs typeface="Arial"/>
            </a:endParaRPr>
          </a:p>
          <a:p>
            <a:pPr algn="r" rtl="1">
              <a:lnSpc>
                <a:spcPct val="115000"/>
              </a:lnSpc>
              <a:spcAft>
                <a:spcPts val="1000"/>
              </a:spcAft>
            </a:pPr>
            <a:r>
              <a:rPr lang="ar-SA" sz="3600" b="1" dirty="0">
                <a:solidFill>
                  <a:schemeClr val="bg1"/>
                </a:solidFill>
                <a:ea typeface="Calibri"/>
              </a:rPr>
              <a:t>برنامج </a:t>
            </a:r>
            <a:r>
              <a:rPr lang="en-US" sz="3600" b="1" dirty="0">
                <a:solidFill>
                  <a:schemeClr val="bg1"/>
                </a:solidFill>
                <a:ea typeface="Calibri"/>
                <a:cs typeface="Arial"/>
              </a:rPr>
              <a:t>CAPPA</a:t>
            </a:r>
            <a:r>
              <a:rPr lang="ar-SA" sz="3600" b="1" dirty="0">
                <a:solidFill>
                  <a:schemeClr val="bg1"/>
                </a:solidFill>
                <a:ea typeface="Calibri"/>
              </a:rPr>
              <a:t> (اختصارًا لـ </a:t>
            </a:r>
            <a:r>
              <a:rPr lang="en-US" sz="3600" b="1" dirty="0">
                <a:solidFill>
                  <a:schemeClr val="bg1"/>
                </a:solidFill>
                <a:ea typeface="Calibri"/>
                <a:cs typeface="Arial"/>
              </a:rPr>
              <a:t>Capacity for Policy Analysis and Planning in Agriculture</a:t>
            </a:r>
            <a:r>
              <a:rPr lang="ar-SA" sz="3600" b="1" dirty="0">
                <a:solidFill>
                  <a:schemeClr val="bg1"/>
                </a:solidFill>
                <a:ea typeface="Calibri"/>
              </a:rPr>
              <a:t>) يُعد من البرامج المتخصصة في بناء القدرات وتحسين كفاءة تخطيط السياسات الزراعية في الدول النامية. يهدف هذا البرنامج إلى تمكين صانعي القرار والباحثين الزراعيين من استخدام أدوات تحليلية ومنهجيات علمية تساعد في صياغة سياسات زراعية </a:t>
            </a:r>
            <a:r>
              <a:rPr lang="ar-SA" sz="3600" b="1" dirty="0" smtClean="0">
                <a:solidFill>
                  <a:schemeClr val="bg1"/>
                </a:solidFill>
                <a:ea typeface="Calibri"/>
              </a:rPr>
              <a:t>فعالة </a:t>
            </a:r>
            <a:r>
              <a:rPr lang="ar-SA" sz="3600" b="1" dirty="0">
                <a:solidFill>
                  <a:schemeClr val="bg1"/>
                </a:solidFill>
                <a:ea typeface="Calibri"/>
              </a:rPr>
              <a:t>ومستندة إلى الأدلة.</a:t>
            </a:r>
            <a:endParaRPr lang="en-US" sz="2800" dirty="0">
              <a:solidFill>
                <a:schemeClr val="bg1"/>
              </a:solidFill>
              <a:ea typeface="Calibri"/>
              <a:cs typeface="Arial"/>
            </a:endParaRPr>
          </a:p>
        </p:txBody>
      </p:sp>
    </p:spTree>
    <p:extLst>
      <p:ext uri="{BB962C8B-B14F-4D97-AF65-F5344CB8AC3E}">
        <p14:creationId xmlns:p14="http://schemas.microsoft.com/office/powerpoint/2010/main" val="39967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3" name="مستطيل 2"/>
          <p:cNvSpPr/>
          <p:nvPr/>
        </p:nvSpPr>
        <p:spPr>
          <a:xfrm>
            <a:off x="256854" y="821933"/>
            <a:ext cx="9380306" cy="6591548"/>
          </a:xfrm>
          <a:prstGeom prst="rect">
            <a:avLst/>
          </a:prstGeom>
        </p:spPr>
        <p:txBody>
          <a:bodyPr wrap="square">
            <a:spAutoFit/>
          </a:bodyPr>
          <a:lstStyle/>
          <a:p>
            <a:pPr algn="r" rtl="1">
              <a:lnSpc>
                <a:spcPct val="115000"/>
              </a:lnSpc>
              <a:spcAft>
                <a:spcPts val="1000"/>
              </a:spcAft>
            </a:pPr>
            <a:r>
              <a:rPr lang="ar-SA" sz="3600" b="1" dirty="0">
                <a:solidFill>
                  <a:schemeClr val="bg1"/>
                </a:solidFill>
                <a:ea typeface="Calibri"/>
              </a:rPr>
              <a:t>ويركز البرنامج على تطوير مهارات المشاركين في مجالات مثل تحليل النظم الزراعية، التنبؤ بالآثار الاقتصادية للسياسات، إدارة الموارد الطبيعية، وتقييم البرامج الزراعية. كما يُعد أداة مهمة لتعزيز التنسيق بين المؤسسات الحكومية والقطاع الخاص والمنظمات الدولية في وضع وتنفيذ السياسات التي تحقق الأمن الغذائي والتنمية الريفية المستدامة.</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وباختصار، فإن برنامج </a:t>
            </a:r>
            <a:r>
              <a:rPr lang="en-US" sz="3600" b="1" dirty="0">
                <a:solidFill>
                  <a:schemeClr val="bg1"/>
                </a:solidFill>
                <a:ea typeface="Calibri"/>
                <a:cs typeface="Arial"/>
              </a:rPr>
              <a:t>CAPPA</a:t>
            </a:r>
            <a:r>
              <a:rPr lang="ar-SA" sz="3600" b="1" dirty="0">
                <a:solidFill>
                  <a:schemeClr val="bg1"/>
                </a:solidFill>
                <a:ea typeface="Calibri"/>
              </a:rPr>
              <a:t> يمثل خطوة استراتيجية نحو تحسين جودة التخطيط الزراعي من خلال دعم الكوادر الوطنية بالأدوات والمعارف اللازمة لصياغة سياسات زراعية أكثر كفاءة وعدالة واستدامة.</a:t>
            </a:r>
            <a:endParaRPr lang="en-US" sz="2800" dirty="0">
              <a:solidFill>
                <a:schemeClr val="bg1"/>
              </a:solidFill>
              <a:ea typeface="Calibri"/>
              <a:cs typeface="Arial"/>
            </a:endParaRPr>
          </a:p>
        </p:txBody>
      </p:sp>
    </p:spTree>
    <p:extLst>
      <p:ext uri="{BB962C8B-B14F-4D97-AF65-F5344CB8AC3E}">
        <p14:creationId xmlns:p14="http://schemas.microsoft.com/office/powerpoint/2010/main" val="256116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4558" y="1217381"/>
            <a:ext cx="13577192" cy="4411464"/>
          </a:xfrm>
          <a:prstGeom prst="rect">
            <a:avLst/>
          </a:prstGeom>
        </p:spPr>
        <p:txBody>
          <a:bodyPr wrap="square">
            <a:spAutoFit/>
          </a:bodyPr>
          <a:lstStyle/>
          <a:p>
            <a:pPr algn="ctr" rtl="1">
              <a:lnSpc>
                <a:spcPct val="115000"/>
              </a:lnSpc>
              <a:spcAft>
                <a:spcPts val="1000"/>
              </a:spcAft>
            </a:pPr>
            <a:r>
              <a:rPr lang="ar-SA" sz="2800" b="1" dirty="0">
                <a:highlight>
                  <a:srgbClr val="FFFF00"/>
                </a:highlight>
                <a:ea typeface="Calibri"/>
              </a:rPr>
              <a:t>مكونات واجهة البرنامج</a:t>
            </a:r>
            <a:endParaRPr lang="en-US" sz="1400" dirty="0">
              <a:ea typeface="Calibri"/>
              <a:cs typeface="Arial"/>
            </a:endParaRPr>
          </a:p>
          <a:p>
            <a:pPr algn="r" rtl="1">
              <a:lnSpc>
                <a:spcPct val="115000"/>
              </a:lnSpc>
              <a:spcAft>
                <a:spcPts val="1000"/>
              </a:spcAft>
            </a:pPr>
            <a:r>
              <a:rPr lang="en-US" b="1" spc="300" dirty="0">
                <a:ln w="5715" cap="flat" cmpd="sng" algn="ctr">
                  <a:solidFill>
                    <a:srgbClr val="F4F6F9"/>
                  </a:solidFill>
                  <a:prstDash val="solid"/>
                  <a:miter lim="0"/>
                </a:ln>
                <a:gradFill>
                  <a:gsLst>
                    <a:gs pos="10000">
                      <a:srgbClr val="6399ED"/>
                    </a:gs>
                    <a:gs pos="75000">
                      <a:srgbClr val="235B9F"/>
                    </a:gs>
                  </a:gsLst>
                  <a:lin ang="5400000" scaled="0"/>
                </a:gradFill>
                <a:effectLst>
                  <a:glow rad="45504">
                    <a:schemeClr val="accent1">
                      <a:satMod val="220000"/>
                      <a:alpha val="35000"/>
                    </a:schemeClr>
                  </a:glow>
                </a:effectLst>
                <a:ea typeface="Calibri"/>
                <a:cs typeface="Arial"/>
              </a:rPr>
              <a:t>1</a:t>
            </a:r>
            <a:r>
              <a:rPr lang="ar-SA" b="1" spc="300" dirty="0">
                <a:ln w="5715" cap="flat" cmpd="sng" algn="ctr">
                  <a:solidFill>
                    <a:srgbClr val="F4F6F9"/>
                  </a:solidFill>
                  <a:prstDash val="solid"/>
                  <a:miter lim="0"/>
                </a:ln>
                <a:gradFill>
                  <a:gsLst>
                    <a:gs pos="10000">
                      <a:srgbClr val="6399ED"/>
                    </a:gs>
                    <a:gs pos="75000">
                      <a:srgbClr val="235B9F"/>
                    </a:gs>
                  </a:gsLst>
                  <a:lin ang="5400000" scaled="0"/>
                </a:gradFill>
                <a:effectLst>
                  <a:glow rad="45504">
                    <a:schemeClr val="accent1">
                      <a:satMod val="220000"/>
                      <a:alpha val="35000"/>
                    </a:schemeClr>
                  </a:glow>
                </a:effectLst>
                <a:ea typeface="Calibri"/>
              </a:rPr>
              <a:t>. </a:t>
            </a:r>
            <a:r>
              <a:rPr lang="ar-SA" sz="3200" b="1" spc="300" dirty="0">
                <a:ln w="5715" cap="flat" cmpd="sng" algn="ctr">
                  <a:solidFill>
                    <a:srgbClr val="F4F6F9"/>
                  </a:solidFill>
                  <a:prstDash val="solid"/>
                  <a:miter lim="0"/>
                </a:ln>
                <a:gradFill>
                  <a:gsLst>
                    <a:gs pos="10000">
                      <a:srgbClr val="6399ED"/>
                    </a:gs>
                    <a:gs pos="75000">
                      <a:srgbClr val="235B9F"/>
                    </a:gs>
                  </a:gsLst>
                  <a:lin ang="5400000" scaled="0"/>
                </a:gradFill>
                <a:effectLst>
                  <a:glow rad="45504">
                    <a:schemeClr val="accent1">
                      <a:satMod val="220000"/>
                      <a:alpha val="35000"/>
                    </a:schemeClr>
                  </a:glow>
                </a:effectLst>
                <a:ea typeface="Calibri"/>
              </a:rPr>
              <a:t>لوحة التحكم (</a:t>
            </a:r>
            <a:r>
              <a:rPr lang="en-US" sz="3200" b="1" spc="300" dirty="0">
                <a:ln w="5715" cap="flat" cmpd="sng" algn="ctr">
                  <a:solidFill>
                    <a:srgbClr val="F4F6F9"/>
                  </a:solidFill>
                  <a:prstDash val="solid"/>
                  <a:miter lim="0"/>
                </a:ln>
                <a:gradFill>
                  <a:gsLst>
                    <a:gs pos="10000">
                      <a:srgbClr val="6399ED"/>
                    </a:gs>
                    <a:gs pos="75000">
                      <a:srgbClr val="235B9F"/>
                    </a:gs>
                  </a:gsLst>
                  <a:lin ang="5400000" scaled="0"/>
                </a:gradFill>
                <a:effectLst>
                  <a:glow rad="45504">
                    <a:schemeClr val="accent1">
                      <a:satMod val="220000"/>
                      <a:alpha val="35000"/>
                    </a:schemeClr>
                  </a:glow>
                </a:effectLst>
                <a:ea typeface="Calibri"/>
                <a:cs typeface="Arial"/>
              </a:rPr>
              <a:t>Dashboard</a:t>
            </a:r>
            <a:r>
              <a:rPr lang="ar-SA" sz="3200" b="1" spc="300" dirty="0">
                <a:ln w="5715" cap="flat" cmpd="sng" algn="ctr">
                  <a:solidFill>
                    <a:srgbClr val="F4F6F9"/>
                  </a:solidFill>
                  <a:prstDash val="solid"/>
                  <a:miter lim="0"/>
                </a:ln>
                <a:gradFill>
                  <a:gsLst>
                    <a:gs pos="10000">
                      <a:srgbClr val="6399ED"/>
                    </a:gs>
                    <a:gs pos="75000">
                      <a:srgbClr val="235B9F"/>
                    </a:gs>
                  </a:gsLst>
                  <a:lin ang="5400000" scaled="0"/>
                </a:gradFill>
                <a:effectLst>
                  <a:glow rad="45504">
                    <a:schemeClr val="accent1">
                      <a:satMod val="220000"/>
                      <a:alpha val="35000"/>
                    </a:schemeClr>
                  </a:glow>
                </a:effectLst>
                <a:ea typeface="Calibri"/>
              </a:rPr>
              <a:t>):</a:t>
            </a:r>
            <a:endParaRPr lang="en-US" sz="2400" dirty="0">
              <a:ea typeface="Calibri"/>
              <a:cs typeface="Arial"/>
            </a:endParaRPr>
          </a:p>
          <a:p>
            <a:pPr algn="r" rtl="1">
              <a:lnSpc>
                <a:spcPct val="115000"/>
              </a:lnSpc>
              <a:spcAft>
                <a:spcPts val="1000"/>
              </a:spcAft>
            </a:pPr>
            <a:r>
              <a:rPr lang="ar-SA" sz="3200" b="1" dirty="0">
                <a:solidFill>
                  <a:schemeClr val="bg1"/>
                </a:solidFill>
                <a:ea typeface="Calibri"/>
              </a:rPr>
              <a:t>هي الصفحة الرئيسية للبرنامج.</a:t>
            </a:r>
            <a:endParaRPr lang="en-US" sz="2400" dirty="0">
              <a:solidFill>
                <a:schemeClr val="bg1"/>
              </a:solidFill>
              <a:ea typeface="Calibri"/>
              <a:cs typeface="Arial"/>
            </a:endParaRPr>
          </a:p>
          <a:p>
            <a:pPr algn="r" rtl="1">
              <a:lnSpc>
                <a:spcPct val="115000"/>
              </a:lnSpc>
              <a:spcAft>
                <a:spcPts val="1000"/>
              </a:spcAft>
            </a:pPr>
            <a:endParaRPr lang="en-US" sz="2400" dirty="0">
              <a:solidFill>
                <a:schemeClr val="bg1"/>
              </a:solidFill>
              <a:ea typeface="Calibri"/>
              <a:cs typeface="Arial"/>
            </a:endParaRPr>
          </a:p>
          <a:p>
            <a:pPr algn="r" rtl="1">
              <a:lnSpc>
                <a:spcPct val="115000"/>
              </a:lnSpc>
              <a:spcAft>
                <a:spcPts val="1000"/>
              </a:spcAft>
            </a:pPr>
            <a:r>
              <a:rPr lang="ar-SA" sz="3200" b="1" dirty="0">
                <a:solidFill>
                  <a:schemeClr val="bg1"/>
                </a:solidFill>
                <a:ea typeface="Calibri"/>
              </a:rPr>
              <a:t>تحتوي على مؤشرات أداء رئيسية (</a:t>
            </a:r>
            <a:r>
              <a:rPr lang="en-US" sz="3200" b="1" dirty="0">
                <a:solidFill>
                  <a:schemeClr val="bg1"/>
                </a:solidFill>
                <a:ea typeface="Calibri"/>
                <a:cs typeface="Arial"/>
              </a:rPr>
              <a:t>KPIs</a:t>
            </a:r>
            <a:r>
              <a:rPr lang="ar-SA" sz="3200" b="1" dirty="0">
                <a:solidFill>
                  <a:schemeClr val="bg1"/>
                </a:solidFill>
                <a:ea typeface="Calibri"/>
              </a:rPr>
              <a:t>) مثل الإنتاج الزراعي، الدعم الحكومي، الفقر الريفي، وكفاءة الموارد.</a:t>
            </a:r>
            <a:endParaRPr lang="en-US" sz="2400" dirty="0">
              <a:solidFill>
                <a:schemeClr val="bg1"/>
              </a:solidFill>
              <a:ea typeface="Calibri"/>
              <a:cs typeface="Arial"/>
            </a:endParaRPr>
          </a:p>
          <a:p>
            <a:pPr algn="r"/>
            <a:r>
              <a:rPr lang="ar-SA" sz="3200" b="1" dirty="0">
                <a:solidFill>
                  <a:schemeClr val="bg1"/>
                </a:solidFill>
                <a:ea typeface="Calibri"/>
              </a:rPr>
              <a:t>تسمح بالتنقل بين أجزاء البرنامج بسهولة</a:t>
            </a:r>
            <a:r>
              <a:rPr lang="ar-SA" b="1" dirty="0">
                <a:ea typeface="Calibri"/>
              </a:rPr>
              <a:t>.</a:t>
            </a:r>
            <a:endParaRPr lang="ar-IQ" dirty="0"/>
          </a:p>
        </p:txBody>
      </p:sp>
    </p:spTree>
    <p:extLst>
      <p:ext uri="{BB962C8B-B14F-4D97-AF65-F5344CB8AC3E}">
        <p14:creationId xmlns:p14="http://schemas.microsoft.com/office/powerpoint/2010/main" val="78624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75407" y="585627"/>
            <a:ext cx="10623478" cy="4427879"/>
          </a:xfrm>
          <a:prstGeom prst="rect">
            <a:avLst/>
          </a:prstGeom>
        </p:spPr>
        <p:txBody>
          <a:bodyPr wrap="square">
            <a:spAutoFit/>
          </a:bodyPr>
          <a:lstStyle/>
          <a:p>
            <a:pPr algn="r" rtl="1">
              <a:lnSpc>
                <a:spcPct val="115000"/>
              </a:lnSpc>
              <a:spcAft>
                <a:spcPts val="1000"/>
              </a:spcAft>
            </a:pPr>
            <a:r>
              <a:rPr lang="ar-SA" sz="3600" b="1" dirty="0" smtClean="0">
                <a:ea typeface="Calibri"/>
              </a:rPr>
              <a:t>.</a:t>
            </a:r>
            <a:r>
              <a:rPr lang="en-US" sz="3600" b="1" dirty="0" smtClean="0">
                <a:solidFill>
                  <a:srgbClr val="E123D3"/>
                </a:solidFill>
                <a:ea typeface="Calibri"/>
              </a:rPr>
              <a:t>2</a:t>
            </a:r>
            <a:r>
              <a:rPr lang="en-US" sz="3600" b="1" dirty="0" smtClean="0">
                <a:ea typeface="Calibri"/>
              </a:rPr>
              <a:t>-</a:t>
            </a:r>
            <a:r>
              <a:rPr lang="ar-SA" sz="3600" b="1" dirty="0" smtClean="0">
                <a:ea typeface="Calibri"/>
              </a:rPr>
              <a:t> </a:t>
            </a:r>
            <a:r>
              <a:rPr lang="ar-SA" sz="3600" b="1" dirty="0">
                <a:solidFill>
                  <a:srgbClr val="E123D3"/>
                </a:solidFill>
                <a:ea typeface="Calibri"/>
              </a:rPr>
              <a:t>وحدة تحليل السياسات (</a:t>
            </a:r>
            <a:r>
              <a:rPr lang="en-US" sz="3600" b="1" dirty="0">
                <a:solidFill>
                  <a:srgbClr val="E123D3"/>
                </a:solidFill>
                <a:ea typeface="Calibri"/>
                <a:cs typeface="Arial"/>
              </a:rPr>
              <a:t>Policy Analysis Module</a:t>
            </a:r>
            <a:r>
              <a:rPr lang="ar-SA" sz="3600" b="1" dirty="0">
                <a:solidFill>
                  <a:srgbClr val="E123D3"/>
                </a:solidFill>
                <a:ea typeface="Calibri"/>
              </a:rPr>
              <a:t>):</a:t>
            </a:r>
            <a:endParaRPr lang="en-US" sz="2800" dirty="0">
              <a:solidFill>
                <a:srgbClr val="E123D3"/>
              </a:solidFill>
              <a:ea typeface="Calibri"/>
              <a:cs typeface="Arial"/>
            </a:endParaRPr>
          </a:p>
          <a:p>
            <a:pPr algn="r" rtl="1">
              <a:lnSpc>
                <a:spcPct val="115000"/>
              </a:lnSpc>
              <a:spcAft>
                <a:spcPts val="1000"/>
              </a:spcAft>
            </a:pPr>
            <a:r>
              <a:rPr lang="ar-SA" sz="3600" b="1" dirty="0">
                <a:solidFill>
                  <a:schemeClr val="bg1"/>
                </a:solidFill>
                <a:ea typeface="Calibri"/>
              </a:rPr>
              <a:t>تتيح إدخال وتحليل السياسات الزراعية.</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تقارن بين السياسات الحالية والبدائل المقترحة.</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تساعد على تقييم مدى فعالية وتأثير كل سياسة على الأمن الغذائي والدخل الريفي.</a:t>
            </a:r>
            <a:endParaRPr lang="en-US" sz="2800" dirty="0">
              <a:solidFill>
                <a:schemeClr val="bg1"/>
              </a:solidFill>
              <a:ea typeface="Calibri"/>
              <a:cs typeface="Arial"/>
            </a:endParaRPr>
          </a:p>
          <a:p>
            <a:pPr algn="r" rtl="1">
              <a:lnSpc>
                <a:spcPct val="115000"/>
              </a:lnSpc>
              <a:spcAft>
                <a:spcPts val="1000"/>
              </a:spcAft>
            </a:pPr>
            <a:r>
              <a:rPr lang="ar-IQ" sz="3600" b="1" dirty="0">
                <a:solidFill>
                  <a:schemeClr val="bg1"/>
                </a:solidFill>
                <a:ea typeface="Calibri"/>
              </a:rPr>
              <a:t> </a:t>
            </a:r>
            <a:endParaRPr lang="en-US" sz="2800" dirty="0">
              <a:solidFill>
                <a:schemeClr val="bg1"/>
              </a:solidFill>
              <a:ea typeface="Calibri"/>
              <a:cs typeface="Arial"/>
            </a:endParaRPr>
          </a:p>
        </p:txBody>
      </p:sp>
    </p:spTree>
    <p:extLst>
      <p:ext uri="{BB962C8B-B14F-4D97-AF65-F5344CB8AC3E}">
        <p14:creationId xmlns:p14="http://schemas.microsoft.com/office/powerpoint/2010/main" val="276524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928021" y="1062752"/>
            <a:ext cx="1687116" cy="210860"/>
          </a:xfrm>
          <a:prstGeom prst="rect">
            <a:avLst/>
          </a:prstGeom>
          <a:noFill/>
          <a:ln/>
        </p:spPr>
        <p:txBody>
          <a:bodyPr wrap="none" lIns="0" tIns="0" rIns="0" bIns="0" rtlCol="0" anchor="t"/>
          <a:lstStyle/>
          <a:p>
            <a:pPr marL="0" indent="0" algn="r" rtl="1">
              <a:lnSpc>
                <a:spcPts val="1650"/>
              </a:lnSpc>
              <a:buNone/>
            </a:pPr>
            <a:endParaRPr lang="en-US" sz="1300" dirty="0"/>
          </a:p>
        </p:txBody>
      </p:sp>
      <p:pic>
        <p:nvPicPr>
          <p:cNvPr id="9" name="Image 2" descr="preencoded.png"/>
          <p:cNvPicPr>
            <a:picLocks noChangeAspect="1"/>
          </p:cNvPicPr>
          <p:nvPr/>
        </p:nvPicPr>
        <p:blipFill>
          <a:blip r:embed="rId3"/>
          <a:stretch>
            <a:fillRect/>
          </a:stretch>
        </p:blipFill>
        <p:spPr>
          <a:xfrm>
            <a:off x="9935509" y="979714"/>
            <a:ext cx="4091941" cy="6879007"/>
          </a:xfrm>
          <a:prstGeom prst="rect">
            <a:avLst/>
          </a:prstGeom>
        </p:spPr>
      </p:pic>
      <p:sp>
        <p:nvSpPr>
          <p:cNvPr id="2" name="مستطيل 1"/>
          <p:cNvSpPr/>
          <p:nvPr/>
        </p:nvSpPr>
        <p:spPr>
          <a:xfrm>
            <a:off x="63417" y="2028153"/>
            <a:ext cx="9553865" cy="3790781"/>
          </a:xfrm>
          <a:prstGeom prst="rect">
            <a:avLst/>
          </a:prstGeom>
        </p:spPr>
        <p:txBody>
          <a:bodyPr wrap="square">
            <a:spAutoFit/>
          </a:bodyPr>
          <a:lstStyle/>
          <a:p>
            <a:pPr algn="r" rtl="1">
              <a:lnSpc>
                <a:spcPct val="115000"/>
              </a:lnSpc>
              <a:spcAft>
                <a:spcPts val="1000"/>
              </a:spcAft>
            </a:pPr>
            <a:r>
              <a:rPr lang="ar-SA" b="1" dirty="0">
                <a:ea typeface="Calibri"/>
              </a:rPr>
              <a:t>. </a:t>
            </a:r>
            <a:r>
              <a:rPr lang="ar-IQ" b="1" dirty="0" smtClean="0">
                <a:ea typeface="Calibri"/>
              </a:rPr>
              <a:t> </a:t>
            </a:r>
            <a:r>
              <a:rPr lang="ar-IQ" sz="3600" b="1" dirty="0" smtClean="0">
                <a:solidFill>
                  <a:srgbClr val="E123D3"/>
                </a:solidFill>
                <a:ea typeface="Calibri"/>
              </a:rPr>
              <a:t>3</a:t>
            </a:r>
            <a:r>
              <a:rPr lang="ar-IQ" sz="2400" b="1" dirty="0" smtClean="0">
                <a:ea typeface="Calibri"/>
              </a:rPr>
              <a:t>-</a:t>
            </a:r>
            <a:r>
              <a:rPr lang="ar-SA" sz="3600" b="1" dirty="0" smtClean="0">
                <a:solidFill>
                  <a:srgbClr val="E123D3"/>
                </a:solidFill>
                <a:ea typeface="Calibri"/>
              </a:rPr>
              <a:t>قاعدة </a:t>
            </a:r>
            <a:r>
              <a:rPr lang="ar-SA" sz="3600" b="1" dirty="0">
                <a:solidFill>
                  <a:srgbClr val="E123D3"/>
                </a:solidFill>
                <a:ea typeface="Calibri"/>
              </a:rPr>
              <a:t>البيانات (</a:t>
            </a:r>
            <a:r>
              <a:rPr lang="en-US" sz="3600" b="1" dirty="0">
                <a:solidFill>
                  <a:srgbClr val="E123D3"/>
                </a:solidFill>
                <a:ea typeface="Calibri"/>
                <a:cs typeface="Arial"/>
              </a:rPr>
              <a:t>Data Management Unit</a:t>
            </a:r>
            <a:r>
              <a:rPr lang="ar-SA" sz="2400" b="1" dirty="0">
                <a:ea typeface="Calibri"/>
              </a:rPr>
              <a:t>):</a:t>
            </a:r>
            <a:endParaRPr lang="en-US" dirty="0">
              <a:ea typeface="Calibri"/>
              <a:cs typeface="Arial"/>
            </a:endParaRPr>
          </a:p>
          <a:p>
            <a:pPr algn="r" rtl="1">
              <a:lnSpc>
                <a:spcPct val="115000"/>
              </a:lnSpc>
              <a:spcAft>
                <a:spcPts val="1000"/>
              </a:spcAft>
            </a:pPr>
            <a:r>
              <a:rPr lang="ar-SA" sz="3600" b="1" dirty="0">
                <a:solidFill>
                  <a:srgbClr val="FFFF00"/>
                </a:solidFill>
                <a:ea typeface="Calibri"/>
              </a:rPr>
              <a:t>تضم بيانات عن:</a:t>
            </a:r>
            <a:endParaRPr lang="en-US" sz="2800" dirty="0">
              <a:solidFill>
                <a:srgbClr val="FFFF00"/>
              </a:solidFill>
              <a:ea typeface="Calibri"/>
              <a:cs typeface="Arial"/>
            </a:endParaRPr>
          </a:p>
          <a:p>
            <a:pPr algn="r" rtl="1">
              <a:lnSpc>
                <a:spcPct val="115000"/>
              </a:lnSpc>
              <a:spcAft>
                <a:spcPts val="1000"/>
              </a:spcAft>
            </a:pPr>
            <a:r>
              <a:rPr lang="ar-SA" sz="3600" b="1" dirty="0">
                <a:solidFill>
                  <a:srgbClr val="FFFF00"/>
                </a:solidFill>
                <a:ea typeface="Calibri"/>
              </a:rPr>
              <a:t>الموارد الزراعية (الأراضي، المياه، العمالة).</a:t>
            </a:r>
            <a:endParaRPr lang="en-US" sz="2800" dirty="0">
              <a:solidFill>
                <a:srgbClr val="FFFF00"/>
              </a:solidFill>
              <a:ea typeface="Calibri"/>
              <a:cs typeface="Arial"/>
            </a:endParaRPr>
          </a:p>
          <a:p>
            <a:pPr algn="r" rtl="1">
              <a:lnSpc>
                <a:spcPct val="115000"/>
              </a:lnSpc>
              <a:spcAft>
                <a:spcPts val="1000"/>
              </a:spcAft>
            </a:pPr>
            <a:r>
              <a:rPr lang="ar-SA" sz="3600" b="1" dirty="0">
                <a:solidFill>
                  <a:srgbClr val="FFFF00"/>
                </a:solidFill>
                <a:ea typeface="Calibri"/>
              </a:rPr>
              <a:t>الإنتاج والأسعار والدعم الزراعي.</a:t>
            </a:r>
            <a:endParaRPr lang="en-US" sz="2800" dirty="0">
              <a:solidFill>
                <a:srgbClr val="FFFF00"/>
              </a:solidFill>
              <a:ea typeface="Calibri"/>
              <a:cs typeface="Arial"/>
            </a:endParaRPr>
          </a:p>
          <a:p>
            <a:pPr algn="r" rtl="1">
              <a:lnSpc>
                <a:spcPct val="115000"/>
              </a:lnSpc>
              <a:spcAft>
                <a:spcPts val="1000"/>
              </a:spcAft>
            </a:pPr>
            <a:r>
              <a:rPr lang="ar-SA" sz="3600" b="1" dirty="0">
                <a:solidFill>
                  <a:srgbClr val="FFFF00"/>
                </a:solidFill>
                <a:ea typeface="Calibri"/>
              </a:rPr>
              <a:t>البرامج الحكومية والتمويل.</a:t>
            </a:r>
            <a:endParaRPr lang="en-US" sz="2800" dirty="0">
              <a:solidFill>
                <a:srgbClr val="FFFF00"/>
              </a:solidFill>
              <a:ea typeface="Calibri"/>
              <a:cs typeface="Arial"/>
            </a:endParaRPr>
          </a:p>
        </p:txBody>
      </p:sp>
    </p:spTree>
    <p:extLst>
      <p:ext uri="{BB962C8B-B14F-4D97-AF65-F5344CB8AC3E}">
        <p14:creationId xmlns:p14="http://schemas.microsoft.com/office/powerpoint/2010/main" val="262989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024743" y="805543"/>
            <a:ext cx="11952514" cy="5321457"/>
          </a:xfrm>
          <a:prstGeom prst="rect">
            <a:avLst/>
          </a:prstGeom>
        </p:spPr>
        <p:txBody>
          <a:bodyPr wrap="square">
            <a:spAutoFit/>
          </a:bodyPr>
          <a:lstStyle/>
          <a:p>
            <a:pPr algn="r" rtl="1">
              <a:lnSpc>
                <a:spcPct val="115000"/>
              </a:lnSpc>
              <a:spcAft>
                <a:spcPts val="1000"/>
              </a:spcAft>
            </a:pPr>
            <a:r>
              <a:rPr lang="ar-SA" b="1" dirty="0">
                <a:ea typeface="Calibri"/>
              </a:rPr>
              <a:t>. </a:t>
            </a:r>
            <a:r>
              <a:rPr lang="ar-IQ" sz="2800" b="1" dirty="0" smtClean="0">
                <a:solidFill>
                  <a:srgbClr val="E123D3"/>
                </a:solidFill>
                <a:ea typeface="Calibri"/>
              </a:rPr>
              <a:t>4-</a:t>
            </a:r>
            <a:r>
              <a:rPr lang="ar-IQ" b="1" dirty="0" smtClean="0">
                <a:ea typeface="Calibri"/>
              </a:rPr>
              <a:t>-</a:t>
            </a:r>
            <a:r>
              <a:rPr lang="ar-SA" sz="3600" b="1" dirty="0" smtClean="0">
                <a:solidFill>
                  <a:srgbClr val="E123D3"/>
                </a:solidFill>
                <a:ea typeface="Calibri"/>
              </a:rPr>
              <a:t>وحدة </a:t>
            </a:r>
            <a:r>
              <a:rPr lang="ar-SA" sz="3600" b="1" dirty="0">
                <a:solidFill>
                  <a:srgbClr val="E123D3"/>
                </a:solidFill>
                <a:ea typeface="Calibri"/>
              </a:rPr>
              <a:t>التحليل الاقتصادي (</a:t>
            </a:r>
            <a:r>
              <a:rPr lang="en-US" sz="3600" b="1" dirty="0">
                <a:solidFill>
                  <a:srgbClr val="E123D3"/>
                </a:solidFill>
                <a:ea typeface="Calibri"/>
                <a:cs typeface="Arial"/>
              </a:rPr>
              <a:t>Economic Modeling Unit</a:t>
            </a:r>
            <a:r>
              <a:rPr lang="ar-SA" sz="3600" b="1" dirty="0">
                <a:solidFill>
                  <a:srgbClr val="E123D3"/>
                </a:solidFill>
                <a:ea typeface="Calibri"/>
              </a:rPr>
              <a:t>):</a:t>
            </a:r>
            <a:endParaRPr lang="en-US" sz="2800" dirty="0">
              <a:solidFill>
                <a:srgbClr val="E123D3"/>
              </a:solidFill>
              <a:ea typeface="Calibri"/>
              <a:cs typeface="Arial"/>
            </a:endParaRPr>
          </a:p>
          <a:p>
            <a:pPr algn="r" rtl="1">
              <a:lnSpc>
                <a:spcPct val="115000"/>
              </a:lnSpc>
              <a:spcAft>
                <a:spcPts val="1000"/>
              </a:spcAft>
            </a:pPr>
            <a:r>
              <a:rPr lang="ar-SA" sz="3600" b="1" dirty="0">
                <a:solidFill>
                  <a:srgbClr val="FFFF00"/>
                </a:solidFill>
                <a:ea typeface="Calibri"/>
              </a:rPr>
              <a:t>تُستخدم لتقدير أثر التغيرات في السياسات على الاقتصاد الزراعي.</a:t>
            </a:r>
            <a:endParaRPr lang="en-US" sz="2800" dirty="0">
              <a:solidFill>
                <a:srgbClr val="FFFF00"/>
              </a:solidFill>
              <a:ea typeface="Calibri"/>
              <a:cs typeface="Arial"/>
            </a:endParaRPr>
          </a:p>
          <a:p>
            <a:pPr algn="r" rtl="1">
              <a:lnSpc>
                <a:spcPct val="115000"/>
              </a:lnSpc>
              <a:spcAft>
                <a:spcPts val="1000"/>
              </a:spcAft>
            </a:pPr>
            <a:r>
              <a:rPr lang="ar-IQ" sz="3600" b="1" dirty="0">
                <a:solidFill>
                  <a:srgbClr val="FFFF00"/>
                </a:solidFill>
                <a:ea typeface="Calibri"/>
              </a:rPr>
              <a:t> </a:t>
            </a:r>
            <a:endParaRPr lang="en-US" sz="2800" dirty="0">
              <a:solidFill>
                <a:srgbClr val="FFFF00"/>
              </a:solidFill>
              <a:ea typeface="Calibri"/>
              <a:cs typeface="Arial"/>
            </a:endParaRPr>
          </a:p>
          <a:p>
            <a:pPr algn="r" rtl="1">
              <a:lnSpc>
                <a:spcPct val="115000"/>
              </a:lnSpc>
              <a:spcAft>
                <a:spcPts val="1000"/>
              </a:spcAft>
            </a:pPr>
            <a:r>
              <a:rPr lang="en-US" sz="3600" b="1" dirty="0">
                <a:solidFill>
                  <a:srgbClr val="E123D3"/>
                </a:solidFill>
                <a:ea typeface="Calibri"/>
                <a:cs typeface="Arial"/>
              </a:rPr>
              <a:t>5</a:t>
            </a:r>
            <a:r>
              <a:rPr lang="ar-SA" sz="3600" b="1" dirty="0">
                <a:ea typeface="Calibri"/>
              </a:rPr>
              <a:t>. </a:t>
            </a:r>
            <a:r>
              <a:rPr lang="ar-SA" sz="3600" b="1" dirty="0">
                <a:solidFill>
                  <a:srgbClr val="E123D3"/>
                </a:solidFill>
                <a:ea typeface="Calibri"/>
              </a:rPr>
              <a:t>وحدة إعداد التقارير (</a:t>
            </a:r>
            <a:r>
              <a:rPr lang="en-US" sz="3600" b="1" dirty="0">
                <a:solidFill>
                  <a:srgbClr val="E123D3"/>
                </a:solidFill>
                <a:ea typeface="Calibri"/>
                <a:cs typeface="Arial"/>
              </a:rPr>
              <a:t>Reporting &amp; Visualization Unit</a:t>
            </a:r>
            <a:r>
              <a:rPr lang="ar-SA" sz="3600" b="1" dirty="0">
                <a:ea typeface="Calibri"/>
              </a:rPr>
              <a:t>):</a:t>
            </a:r>
            <a:endParaRPr lang="en-US" sz="2800" dirty="0">
              <a:ea typeface="Calibri"/>
              <a:cs typeface="Arial"/>
            </a:endParaRPr>
          </a:p>
          <a:p>
            <a:pPr algn="r" rtl="1">
              <a:lnSpc>
                <a:spcPct val="115000"/>
              </a:lnSpc>
              <a:spcAft>
                <a:spcPts val="1000"/>
              </a:spcAft>
            </a:pPr>
            <a:r>
              <a:rPr lang="ar-SA" sz="3600" b="1" dirty="0">
                <a:solidFill>
                  <a:schemeClr val="bg1"/>
                </a:solidFill>
                <a:ea typeface="Calibri"/>
              </a:rPr>
              <a:t>تقوم بتوليد تقارير تلقائية ورسوم بيانية.</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تتيح تصدير النتائج بصيغ مثل </a:t>
            </a:r>
            <a:r>
              <a:rPr lang="en-US" sz="3600" b="1" dirty="0">
                <a:solidFill>
                  <a:schemeClr val="bg1"/>
                </a:solidFill>
                <a:ea typeface="Calibri"/>
                <a:cs typeface="Arial"/>
              </a:rPr>
              <a:t>PDF</a:t>
            </a:r>
            <a:r>
              <a:rPr lang="ar-SA" sz="3600" b="1" dirty="0">
                <a:solidFill>
                  <a:schemeClr val="bg1"/>
                </a:solidFill>
                <a:ea typeface="Calibri"/>
              </a:rPr>
              <a:t> أو </a:t>
            </a:r>
            <a:r>
              <a:rPr lang="en-US" sz="3600" b="1" dirty="0">
                <a:solidFill>
                  <a:schemeClr val="bg1"/>
                </a:solidFill>
                <a:ea typeface="Calibri"/>
                <a:cs typeface="Arial"/>
              </a:rPr>
              <a:t>Excel</a:t>
            </a:r>
            <a:r>
              <a:rPr lang="ar-SA" sz="3600" b="1" dirty="0">
                <a:solidFill>
                  <a:schemeClr val="bg1"/>
                </a:solidFill>
                <a:ea typeface="Calibri"/>
              </a:rPr>
              <a:t>.</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تُستخدم لتقديم النتائج إلى صنّاع القرار والباحثين بشكل مبسط وواضح.</a:t>
            </a:r>
            <a:endParaRPr lang="en-US" sz="2800" dirty="0">
              <a:solidFill>
                <a:schemeClr val="bg1"/>
              </a:solidFill>
              <a:ea typeface="Calibri"/>
              <a:cs typeface="Arial"/>
            </a:endParaRPr>
          </a:p>
        </p:txBody>
      </p:sp>
    </p:spTree>
    <p:extLst>
      <p:ext uri="{BB962C8B-B14F-4D97-AF65-F5344CB8AC3E}">
        <p14:creationId xmlns:p14="http://schemas.microsoft.com/office/powerpoint/2010/main" val="3344872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9714" y="1883228"/>
            <a:ext cx="13117286" cy="3025444"/>
          </a:xfrm>
          <a:prstGeom prst="rect">
            <a:avLst/>
          </a:prstGeom>
        </p:spPr>
        <p:txBody>
          <a:bodyPr wrap="square">
            <a:spAutoFit/>
          </a:bodyPr>
          <a:lstStyle/>
          <a:p>
            <a:pPr algn="r" rtl="1">
              <a:lnSpc>
                <a:spcPct val="115000"/>
              </a:lnSpc>
              <a:spcAft>
                <a:spcPts val="1000"/>
              </a:spcAft>
            </a:pPr>
            <a:r>
              <a:rPr lang="ar-SA" b="1" dirty="0" smtClean="0">
                <a:ea typeface="Calibri"/>
              </a:rPr>
              <a:t>.</a:t>
            </a:r>
            <a:r>
              <a:rPr lang="ar-IQ" sz="2800" b="1" dirty="0" smtClean="0">
                <a:solidFill>
                  <a:srgbClr val="FFFF00"/>
                </a:solidFill>
                <a:ea typeface="Calibri"/>
              </a:rPr>
              <a:t>6</a:t>
            </a:r>
            <a:r>
              <a:rPr lang="ar-IQ" b="1" dirty="0" smtClean="0">
                <a:solidFill>
                  <a:srgbClr val="FFFF00"/>
                </a:solidFill>
                <a:ea typeface="Calibri"/>
              </a:rPr>
              <a:t>-</a:t>
            </a:r>
            <a:r>
              <a:rPr lang="ar-SA" b="1" dirty="0" smtClean="0">
                <a:ea typeface="Calibri"/>
              </a:rPr>
              <a:t> </a:t>
            </a:r>
            <a:r>
              <a:rPr lang="ar-SA" sz="3600" b="1" dirty="0">
                <a:solidFill>
                  <a:srgbClr val="FFFF00"/>
                </a:solidFill>
                <a:ea typeface="Calibri"/>
              </a:rPr>
              <a:t>إعدادات النظام والمستخدم (</a:t>
            </a:r>
            <a:r>
              <a:rPr lang="en-US" sz="3600" b="1" dirty="0">
                <a:solidFill>
                  <a:srgbClr val="FFFF00"/>
                </a:solidFill>
                <a:ea typeface="Calibri"/>
                <a:cs typeface="Arial"/>
              </a:rPr>
              <a:t>System &amp; User Settings</a:t>
            </a:r>
            <a:r>
              <a:rPr lang="ar-SA" sz="3600" b="1" dirty="0">
                <a:solidFill>
                  <a:srgbClr val="FFFF00"/>
                </a:solidFill>
                <a:ea typeface="Calibri"/>
              </a:rPr>
              <a:t>):</a:t>
            </a:r>
            <a:endParaRPr lang="en-US" sz="2800" dirty="0">
              <a:solidFill>
                <a:srgbClr val="FFFF00"/>
              </a:solidFill>
              <a:ea typeface="Calibri"/>
              <a:cs typeface="Arial"/>
            </a:endParaRPr>
          </a:p>
          <a:p>
            <a:pPr algn="r" rtl="1">
              <a:lnSpc>
                <a:spcPct val="115000"/>
              </a:lnSpc>
              <a:spcAft>
                <a:spcPts val="1000"/>
              </a:spcAft>
            </a:pPr>
            <a:r>
              <a:rPr lang="ar-SA" sz="3600" b="1" dirty="0">
                <a:solidFill>
                  <a:schemeClr val="bg1"/>
                </a:solidFill>
                <a:ea typeface="Calibri"/>
              </a:rPr>
              <a:t>تتيح تخصيص واجهة المستخدم حسب اللغة والبلد</a:t>
            </a:r>
            <a:r>
              <a:rPr lang="ar-SA" sz="3600" b="1" dirty="0" smtClean="0">
                <a:solidFill>
                  <a:schemeClr val="bg1"/>
                </a:solidFill>
                <a:ea typeface="Calibri"/>
              </a:rPr>
              <a:t>.</a:t>
            </a:r>
            <a:endParaRPr lang="en-US" sz="2800" dirty="0">
              <a:ea typeface="Calibri"/>
              <a:cs typeface="Arial"/>
            </a:endParaRPr>
          </a:p>
          <a:p>
            <a:pPr algn="r" rtl="1">
              <a:lnSpc>
                <a:spcPct val="115000"/>
              </a:lnSpc>
              <a:spcAft>
                <a:spcPts val="1000"/>
              </a:spcAft>
            </a:pPr>
            <a:r>
              <a:rPr lang="ar-SA" sz="3600" b="1" dirty="0">
                <a:solidFill>
                  <a:schemeClr val="bg1"/>
                </a:solidFill>
                <a:ea typeface="Calibri"/>
              </a:rPr>
              <a:t>التحكم في صلاحيات المستخدمين.</a:t>
            </a:r>
            <a:endParaRPr lang="en-US" sz="2800" dirty="0">
              <a:solidFill>
                <a:schemeClr val="bg1"/>
              </a:solidFill>
              <a:ea typeface="Calibri"/>
              <a:cs typeface="Arial"/>
            </a:endParaRPr>
          </a:p>
          <a:p>
            <a:pPr algn="r" rtl="1">
              <a:lnSpc>
                <a:spcPct val="115000"/>
              </a:lnSpc>
              <a:spcAft>
                <a:spcPts val="1000"/>
              </a:spcAft>
            </a:pPr>
            <a:r>
              <a:rPr lang="ar-SA" sz="3600" b="1" dirty="0">
                <a:solidFill>
                  <a:schemeClr val="bg1"/>
                </a:solidFill>
                <a:ea typeface="Calibri"/>
              </a:rPr>
              <a:t>ربط البرنامج بقواعد بيانات خارجية أو شبكات تحليل وطنية.</a:t>
            </a:r>
            <a:endParaRPr lang="en-US" sz="2800" dirty="0">
              <a:solidFill>
                <a:schemeClr val="bg1"/>
              </a:solidFill>
              <a:ea typeface="Calibri"/>
              <a:cs typeface="Arial"/>
            </a:endParaRPr>
          </a:p>
        </p:txBody>
      </p:sp>
    </p:spTree>
    <p:extLst>
      <p:ext uri="{BB962C8B-B14F-4D97-AF65-F5344CB8AC3E}">
        <p14:creationId xmlns:p14="http://schemas.microsoft.com/office/powerpoint/2010/main" val="424663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4630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611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0"/>
            <a:ext cx="14630400" cy="8229600"/>
          </a:xfrm>
          <a:prstGeom prst="rect">
            <a:avLst/>
          </a:prstGeom>
          <a:ln>
            <a:solidFill>
              <a:schemeClr val="bg2">
                <a:lumMod val="75000"/>
              </a:schemeClr>
            </a:solidFill>
          </a:ln>
          <a:scene3d>
            <a:camera prst="perspectiveFront"/>
            <a:lightRig rig="threePt" dir="t"/>
          </a:scene3d>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4002827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562725" y="303660"/>
            <a:ext cx="7720173" cy="6730048"/>
          </a:xfrm>
          <a:prstGeom prst="rect">
            <a:avLst/>
          </a:prstGeom>
        </p:spPr>
        <p:txBody>
          <a:bodyPr wrap="square">
            <a:spAutoFit/>
          </a:bodyPr>
          <a:lstStyle/>
          <a:p>
            <a:pPr algn="r" rtl="1">
              <a:lnSpc>
                <a:spcPct val="115000"/>
              </a:lnSpc>
              <a:spcAft>
                <a:spcPts val="1000"/>
              </a:spcAft>
            </a:pPr>
            <a:r>
              <a:rPr lang="ar-SA" sz="3600" dirty="0">
                <a:solidFill>
                  <a:schemeClr val="bg1"/>
                </a:solidFill>
                <a:ea typeface="Calibri"/>
              </a:rPr>
              <a:t>وفي ظل التحديات المتزايدة التي تواجه الزراعة، مثل تغيّر المناخ، وتذبذب الإنتاج، وارتفاع تكاليف المدخلات، أصبح من الضروري اعتماد سياسات زراعية مدروسة ومبنية على أساليب التحليل العلمي والنماذج الاقتصادية الحديثة.</a:t>
            </a:r>
            <a:endParaRPr lang="en-US" sz="2400" dirty="0">
              <a:solidFill>
                <a:schemeClr val="bg1"/>
              </a:solidFill>
              <a:ea typeface="Calibri"/>
              <a:cs typeface="Arial"/>
            </a:endParaRPr>
          </a:p>
          <a:p>
            <a:pPr algn="r"/>
            <a:r>
              <a:rPr lang="ar-SA" sz="3600" dirty="0">
                <a:solidFill>
                  <a:schemeClr val="bg1"/>
                </a:solidFill>
                <a:ea typeface="Calibri"/>
              </a:rPr>
              <a:t>وتهدف هذه الدورة إلى تزويد المشاركين بالمعارف والأدوات اللازمة لتشخيص المشكلات الزراعية، وصياغة البدائل، واستخدام نماذج التخطيط—ومنها نموذج </a:t>
            </a:r>
            <a:r>
              <a:rPr lang="en-US" sz="3600" dirty="0">
                <a:solidFill>
                  <a:schemeClr val="bg1"/>
                </a:solidFill>
                <a:ea typeface="Calibri"/>
                <a:cs typeface="Arial"/>
              </a:rPr>
              <a:t>CAAPA</a:t>
            </a:r>
            <a:r>
              <a:rPr lang="ar-SA" sz="3600" dirty="0">
                <a:solidFill>
                  <a:schemeClr val="bg1"/>
                </a:solidFill>
                <a:ea typeface="Calibri"/>
              </a:rPr>
              <a:t>—لتحليل أثر السياسات ودعم اتخاذ القرار. كما تمنحهم القدرة على تقييم فعالية البرامج الزراعية واقتراح سياسات </a:t>
            </a:r>
            <a:r>
              <a:rPr lang="ar-SA" sz="2400" dirty="0">
                <a:ea typeface="Calibri"/>
              </a:rPr>
              <a:t>أكثر </a:t>
            </a:r>
            <a:r>
              <a:rPr lang="ar-SA" dirty="0">
                <a:ea typeface="Calibri"/>
              </a:rPr>
              <a:t>كفاءة واستدامة.  .</a:t>
            </a:r>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75450" cy="851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52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406366" y="1067157"/>
            <a:ext cx="6943844" cy="708779"/>
          </a:xfrm>
          <a:prstGeom prst="rect">
            <a:avLst/>
          </a:prstGeom>
          <a:noFill/>
          <a:ln/>
        </p:spPr>
        <p:txBody>
          <a:bodyPr wrap="none" lIns="0" tIns="0" rIns="0" bIns="0" rtlCol="0" anchor="t"/>
          <a:lstStyle/>
          <a:p>
            <a:pPr algn="r" rtl="1">
              <a:lnSpc>
                <a:spcPts val="5550"/>
              </a:lnSpc>
            </a:pPr>
            <a:endParaRPr lang="en-US" sz="2400" b="1" dirty="0">
              <a:solidFill>
                <a:srgbClr val="CCFF66"/>
              </a:solidFill>
              <a:latin typeface="Times New Roman" panose="02020603050405020304" pitchFamily="18" charset="0"/>
              <a:cs typeface="Times New Roman" panose="02020603050405020304" pitchFamily="18" charset="0"/>
            </a:endParaRPr>
          </a:p>
        </p:txBody>
      </p:sp>
      <p:sp>
        <p:nvSpPr>
          <p:cNvPr id="4" name="Shape 1"/>
          <p:cNvSpPr/>
          <p:nvPr/>
        </p:nvSpPr>
        <p:spPr>
          <a:xfrm>
            <a:off x="8670047" y="2116096"/>
            <a:ext cx="170021" cy="1216223"/>
          </a:xfrm>
          <a:prstGeom prst="roundRect">
            <a:avLst>
              <a:gd name="adj" fmla="val 56033"/>
            </a:avLst>
          </a:prstGeom>
          <a:solidFill>
            <a:srgbClr val="31136C"/>
          </a:solidFill>
          <a:ln w="7620">
            <a:solidFill>
              <a:srgbClr val="4A2C85"/>
            </a:solidFill>
            <a:prstDash val="solid"/>
          </a:ln>
        </p:spPr>
      </p:sp>
      <p:sp>
        <p:nvSpPr>
          <p:cNvPr id="6" name="Text 3"/>
          <p:cNvSpPr/>
          <p:nvPr/>
        </p:nvSpPr>
        <p:spPr>
          <a:xfrm>
            <a:off x="283249" y="2361306"/>
            <a:ext cx="7046238" cy="725805"/>
          </a:xfrm>
          <a:prstGeom prst="rect">
            <a:avLst/>
          </a:prstGeom>
          <a:noFill/>
          <a:ln/>
        </p:spPr>
        <p:txBody>
          <a:bodyPr wrap="square" lIns="0" tIns="0" rIns="0" bIns="0" rtlCol="0" anchor="t"/>
          <a:lstStyle/>
          <a:p>
            <a:pPr algn="r" rtl="1">
              <a:lnSpc>
                <a:spcPts val="2850"/>
              </a:lnSpc>
            </a:pPr>
            <a:endParaRPr lang="en-US" sz="2000" b="1" dirty="0">
              <a:solidFill>
                <a:srgbClr val="CCFF66"/>
              </a:solidFill>
              <a:latin typeface="Times New Roman" panose="02020603050405020304" pitchFamily="18" charset="0"/>
              <a:cs typeface="Times New Roman" panose="02020603050405020304" pitchFamily="18" charset="0"/>
            </a:endParaRPr>
          </a:p>
        </p:txBody>
      </p:sp>
      <p:sp>
        <p:nvSpPr>
          <p:cNvPr id="7" name="Shape 4"/>
          <p:cNvSpPr/>
          <p:nvPr/>
        </p:nvSpPr>
        <p:spPr>
          <a:xfrm>
            <a:off x="8585036" y="3785950"/>
            <a:ext cx="170021" cy="1216223"/>
          </a:xfrm>
          <a:prstGeom prst="roundRect">
            <a:avLst>
              <a:gd name="adj" fmla="val 56033"/>
            </a:avLst>
          </a:prstGeom>
          <a:solidFill>
            <a:srgbClr val="31136C"/>
          </a:solidFill>
          <a:ln w="7620">
            <a:solidFill>
              <a:srgbClr val="4A2C85"/>
            </a:solidFill>
            <a:prstDash val="solid"/>
          </a:ln>
        </p:spPr>
      </p:sp>
      <p:sp>
        <p:nvSpPr>
          <p:cNvPr id="10" name="Shape 7"/>
          <p:cNvSpPr/>
          <p:nvPr/>
        </p:nvSpPr>
        <p:spPr>
          <a:xfrm>
            <a:off x="8585036" y="5428833"/>
            <a:ext cx="170021" cy="853321"/>
          </a:xfrm>
          <a:prstGeom prst="roundRect">
            <a:avLst>
              <a:gd name="adj" fmla="val 56033"/>
            </a:avLst>
          </a:prstGeom>
          <a:solidFill>
            <a:srgbClr val="31136C"/>
          </a:solidFill>
          <a:ln w="7620">
            <a:solidFill>
              <a:srgbClr val="4A2C85"/>
            </a:solidFill>
            <a:prstDash val="solid"/>
          </a:ln>
        </p:spPr>
      </p:sp>
      <p:sp>
        <p:nvSpPr>
          <p:cNvPr id="13" name="Shape 10"/>
          <p:cNvSpPr/>
          <p:nvPr/>
        </p:nvSpPr>
        <p:spPr>
          <a:xfrm>
            <a:off x="8585036" y="6604822"/>
            <a:ext cx="170021" cy="853321"/>
          </a:xfrm>
          <a:prstGeom prst="roundRect">
            <a:avLst>
              <a:gd name="adj" fmla="val 56033"/>
            </a:avLst>
          </a:prstGeom>
          <a:solidFill>
            <a:srgbClr val="31136C"/>
          </a:solidFill>
          <a:ln w="7620">
            <a:solidFill>
              <a:srgbClr val="4A2C85"/>
            </a:solidFill>
            <a:prstDash val="solid"/>
          </a:ln>
        </p:spPr>
      </p:sp>
      <p:sp>
        <p:nvSpPr>
          <p:cNvPr id="2" name="مستطيل 1"/>
          <p:cNvSpPr/>
          <p:nvPr/>
        </p:nvSpPr>
        <p:spPr>
          <a:xfrm>
            <a:off x="6422409" y="210129"/>
            <a:ext cx="7826991" cy="2189317"/>
          </a:xfrm>
          <a:prstGeom prst="rect">
            <a:avLst/>
          </a:prstGeom>
        </p:spPr>
        <p:txBody>
          <a:bodyPr wrap="square">
            <a:spAutoFit/>
          </a:bodyPr>
          <a:lstStyle/>
          <a:p>
            <a:pPr algn="ctr" rtl="1">
              <a:lnSpc>
                <a:spcPct val="115000"/>
              </a:lnSpc>
              <a:spcAft>
                <a:spcPts val="1000"/>
              </a:spcAft>
            </a:pPr>
            <a:r>
              <a:rPr lang="ar-SA" sz="32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highlight>
                  <a:srgbClr val="8B0000"/>
                </a:highlight>
                <a:ea typeface="Calibri"/>
              </a:rPr>
              <a:t>المحور الثالث: التطبيق العملي على </a:t>
            </a:r>
            <a:r>
              <a:rPr lang="en-US" sz="32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highlight>
                  <a:srgbClr val="8B0000"/>
                </a:highlight>
                <a:ea typeface="Calibri"/>
                <a:cs typeface="Arial"/>
              </a:rPr>
              <a:t>CAPPA</a:t>
            </a:r>
            <a:endParaRPr lang="en-US" sz="2000" dirty="0">
              <a:ea typeface="Calibri"/>
              <a:cs typeface="Arial"/>
            </a:endParaRPr>
          </a:p>
          <a:p>
            <a:pPr algn="r" rtl="1">
              <a:lnSpc>
                <a:spcPct val="115000"/>
              </a:lnSpc>
              <a:spcAft>
                <a:spcPts val="1000"/>
              </a:spcAft>
            </a:pPr>
            <a:r>
              <a:rPr lang="ar-SA" sz="3600" dirty="0">
                <a:solidFill>
                  <a:schemeClr val="bg1"/>
                </a:solidFill>
                <a:ea typeface="Calibri"/>
              </a:rPr>
              <a:t>يتضمن عده نماذج منها :-</a:t>
            </a:r>
            <a:endParaRPr lang="en-US" sz="2800" dirty="0">
              <a:solidFill>
                <a:schemeClr val="bg1"/>
              </a:solidFill>
              <a:ea typeface="Calibri"/>
              <a:cs typeface="Arial"/>
            </a:endParaRPr>
          </a:p>
          <a:p>
            <a:pPr marL="342900" marR="0" lvl="0" indent="-342900" algn="r" rtl="1">
              <a:lnSpc>
                <a:spcPct val="115000"/>
              </a:lnSpc>
              <a:spcBef>
                <a:spcPts val="0"/>
              </a:spcBef>
              <a:spcAft>
                <a:spcPts val="0"/>
              </a:spcAft>
              <a:buFont typeface="+mj-lt"/>
              <a:buAutoNum type="arabicPeriod"/>
            </a:pPr>
            <a:r>
              <a:rPr lang="ar-IQ" sz="3600" b="1" dirty="0">
                <a:solidFill>
                  <a:srgbClr val="FFFFFF"/>
                </a:solidFill>
                <a:highlight>
                  <a:srgbClr val="8B0000"/>
                </a:highlight>
                <a:ea typeface="Calibri"/>
              </a:rPr>
              <a:t>نموذج السكان </a:t>
            </a:r>
            <a:endParaRPr lang="en-US" sz="2000" dirty="0">
              <a:ea typeface="Calibri"/>
              <a:cs typeface="Arial"/>
            </a:endParaRPr>
          </a:p>
        </p:txBody>
      </p:sp>
      <p:sp>
        <p:nvSpPr>
          <p:cNvPr id="16" name="مستطيل 15"/>
          <p:cNvSpPr/>
          <p:nvPr/>
        </p:nvSpPr>
        <p:spPr>
          <a:xfrm>
            <a:off x="128120" y="1935274"/>
            <a:ext cx="11479425" cy="1577868"/>
          </a:xfrm>
          <a:prstGeom prst="rect">
            <a:avLst/>
          </a:prstGeom>
        </p:spPr>
        <p:txBody>
          <a:bodyPr wrap="none">
            <a:spAutoFit/>
          </a:bodyPr>
          <a:lstStyle/>
          <a:p>
            <a:r>
              <a:rPr lang="ar-IQ" sz="2800" dirty="0">
                <a:solidFill>
                  <a:schemeClr val="accent2">
                    <a:lumMod val="75000"/>
                  </a:schemeClr>
                </a:solidFill>
                <a:ea typeface="Calibri"/>
              </a:rPr>
              <a:t>يقوم هذا النموذج بحساب تقديرات اجمالي السكان من الريف </a:t>
            </a:r>
            <a:r>
              <a:rPr lang="ar-IQ" sz="2800" dirty="0" smtClean="0">
                <a:solidFill>
                  <a:schemeClr val="accent2">
                    <a:lumMod val="75000"/>
                  </a:schemeClr>
                </a:solidFill>
                <a:ea typeface="Calibri"/>
              </a:rPr>
              <a:t>والحضر</a:t>
            </a:r>
          </a:p>
          <a:p>
            <a:pPr algn="ctr" rtl="1">
              <a:lnSpc>
                <a:spcPct val="115000"/>
              </a:lnSpc>
              <a:spcAft>
                <a:spcPts val="1000"/>
              </a:spcAft>
            </a:pPr>
            <a:r>
              <a:rPr lang="ar-IQ" sz="2800" dirty="0" smtClean="0">
                <a:solidFill>
                  <a:schemeClr val="accent2">
                    <a:lumMod val="75000"/>
                  </a:schemeClr>
                </a:solidFill>
                <a:ea typeface="Calibri"/>
              </a:rPr>
              <a:t>و </a:t>
            </a:r>
            <a:r>
              <a:rPr lang="ar-IQ" sz="2800" b="1" dirty="0">
                <a:solidFill>
                  <a:schemeClr val="accent2">
                    <a:lumMod val="75000"/>
                  </a:schemeClr>
                </a:solidFill>
                <a:ea typeface="Calibri"/>
              </a:rPr>
              <a:t>اجمالي السكان </a:t>
            </a:r>
            <a:r>
              <a:rPr lang="en-US" sz="2800" b="1" dirty="0">
                <a:solidFill>
                  <a:schemeClr val="accent2">
                    <a:lumMod val="75000"/>
                  </a:schemeClr>
                </a:solidFill>
                <a:ea typeface="Calibri"/>
                <a:cs typeface="Arial"/>
              </a:rPr>
              <a:t>T</a:t>
            </a:r>
            <a:r>
              <a:rPr lang="ar-IQ" sz="2800" b="1" dirty="0">
                <a:solidFill>
                  <a:schemeClr val="accent2">
                    <a:lumMod val="75000"/>
                  </a:schemeClr>
                </a:solidFill>
                <a:ea typeface="Calibri"/>
              </a:rPr>
              <a:t>: اي التوقعات الخاصة بالسكان من  حيث الهجرة والخصوبة والجنس والسن </a:t>
            </a:r>
            <a:r>
              <a:rPr lang="ar-IQ" sz="2800" b="1" dirty="0">
                <a:ea typeface="Calibri"/>
              </a:rPr>
              <a:t>.</a:t>
            </a:r>
            <a:endParaRPr lang="en-US" sz="2800" dirty="0">
              <a:ea typeface="Calibri"/>
              <a:cs typeface="Arial"/>
            </a:endParaRPr>
          </a:p>
          <a:p>
            <a:endParaRPr lang="ar-IQ" sz="2800" dirty="0"/>
          </a:p>
        </p:txBody>
      </p:sp>
      <p:sp>
        <p:nvSpPr>
          <p:cNvPr id="18" name="مستطيل 17"/>
          <p:cNvSpPr/>
          <p:nvPr/>
        </p:nvSpPr>
        <p:spPr>
          <a:xfrm>
            <a:off x="3385457" y="3930134"/>
            <a:ext cx="6151229" cy="523220"/>
          </a:xfrm>
          <a:prstGeom prst="rect">
            <a:avLst/>
          </a:prstGeom>
        </p:spPr>
        <p:txBody>
          <a:bodyPr wrap="square">
            <a:spAutoFit/>
          </a:bodyPr>
          <a:lstStyle/>
          <a:p>
            <a:pPr lvl="0" algn="ctr"/>
            <a:r>
              <a:rPr lang="ar-IQ" sz="2800" dirty="0">
                <a:solidFill>
                  <a:schemeClr val="accent2">
                    <a:lumMod val="75000"/>
                  </a:schemeClr>
                </a:solidFill>
                <a:ea typeface="Calibri"/>
              </a:rPr>
              <a:t>واجمالي القوة العمل الكلية </a:t>
            </a:r>
            <a:endParaRPr lang="ar-IQ" sz="2800" dirty="0">
              <a:solidFill>
                <a:schemeClr val="accent2">
                  <a:lumMod val="75000"/>
                </a:schemeClr>
              </a:solidFill>
            </a:endParaRPr>
          </a:p>
        </p:txBody>
      </p:sp>
      <p:sp>
        <p:nvSpPr>
          <p:cNvPr id="19" name="مستطيل 18"/>
          <p:cNvSpPr/>
          <p:nvPr/>
        </p:nvSpPr>
        <p:spPr>
          <a:xfrm>
            <a:off x="3385457" y="5670827"/>
            <a:ext cx="4964753" cy="523220"/>
          </a:xfrm>
          <a:prstGeom prst="rect">
            <a:avLst/>
          </a:prstGeom>
        </p:spPr>
        <p:txBody>
          <a:bodyPr wrap="square">
            <a:spAutoFit/>
          </a:bodyPr>
          <a:lstStyle/>
          <a:p>
            <a:pPr algn="ctr"/>
            <a:r>
              <a:rPr lang="ar-IQ" sz="2800" b="1" dirty="0">
                <a:solidFill>
                  <a:schemeClr val="accent2">
                    <a:lumMod val="75000"/>
                  </a:schemeClr>
                </a:solidFill>
                <a:ea typeface="Calibri"/>
              </a:rPr>
              <a:t>وقوة العمل الزراعية</a:t>
            </a:r>
            <a:r>
              <a:rPr lang="ar-IQ" dirty="0">
                <a:ea typeface="Calibri"/>
              </a:rPr>
              <a:t> </a:t>
            </a:r>
            <a:endParaRPr lang="ar-IQ" dirty="0"/>
          </a:p>
        </p:txBody>
      </p:sp>
      <p:sp>
        <p:nvSpPr>
          <p:cNvPr id="21" name="مستطيل 20"/>
          <p:cNvSpPr/>
          <p:nvPr/>
        </p:nvSpPr>
        <p:spPr>
          <a:xfrm>
            <a:off x="1170039" y="6846816"/>
            <a:ext cx="7284366" cy="523220"/>
          </a:xfrm>
          <a:prstGeom prst="rect">
            <a:avLst/>
          </a:prstGeom>
        </p:spPr>
        <p:txBody>
          <a:bodyPr wrap="none">
            <a:spAutoFit/>
          </a:bodyPr>
          <a:lstStyle/>
          <a:p>
            <a:r>
              <a:rPr lang="ar-IQ" b="1" dirty="0" smtClean="0">
                <a:ea typeface="Calibri"/>
              </a:rPr>
              <a:t>ا</a:t>
            </a:r>
            <a:r>
              <a:rPr lang="ar-IQ" sz="2800" b="1" dirty="0" smtClean="0">
                <a:solidFill>
                  <a:schemeClr val="accent2">
                    <a:lumMod val="75000"/>
                  </a:schemeClr>
                </a:solidFill>
                <a:ea typeface="Calibri"/>
              </a:rPr>
              <a:t>لتنبؤ </a:t>
            </a:r>
            <a:r>
              <a:rPr lang="ar-IQ" sz="2800" b="1" dirty="0" err="1">
                <a:solidFill>
                  <a:schemeClr val="accent2">
                    <a:lumMod val="75000"/>
                  </a:schemeClr>
                </a:solidFill>
                <a:ea typeface="Calibri"/>
              </a:rPr>
              <a:t>باجمالي</a:t>
            </a:r>
            <a:r>
              <a:rPr lang="ar-IQ" sz="2800" b="1" dirty="0">
                <a:solidFill>
                  <a:schemeClr val="accent2">
                    <a:lumMod val="75000"/>
                  </a:schemeClr>
                </a:solidFill>
                <a:ea typeface="Calibri"/>
              </a:rPr>
              <a:t> قوة العمل الزراعية وغير الزراعية وفقا للسن</a:t>
            </a:r>
            <a:r>
              <a:rPr lang="ar-IQ" b="1" dirty="0">
                <a:ea typeface="Calibri"/>
              </a:rPr>
              <a:t> </a:t>
            </a:r>
            <a:endParaRPr lang="ar-IQ" dirty="0"/>
          </a:p>
        </p:txBody>
      </p:sp>
    </p:spTree>
    <p:extLst>
      <p:ext uri="{BB962C8B-B14F-4D97-AF65-F5344CB8AC3E}">
        <p14:creationId xmlns:p14="http://schemas.microsoft.com/office/powerpoint/2010/main" val="259776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114300" y="1"/>
            <a:ext cx="14744700" cy="8229600"/>
          </a:xfrm>
          <a:prstGeom prst="rect">
            <a:avLst/>
          </a:prstGeom>
        </p:spPr>
      </p:pic>
    </p:spTree>
    <p:extLst>
      <p:ext uri="{BB962C8B-B14F-4D97-AF65-F5344CB8AC3E}">
        <p14:creationId xmlns:p14="http://schemas.microsoft.com/office/powerpoint/2010/main" val="2969124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406366" y="1067157"/>
            <a:ext cx="6943844" cy="708779"/>
          </a:xfrm>
          <a:prstGeom prst="rect">
            <a:avLst/>
          </a:prstGeom>
          <a:noFill/>
          <a:ln/>
        </p:spPr>
        <p:txBody>
          <a:bodyPr wrap="none" lIns="0" tIns="0" rIns="0" bIns="0" rtlCol="0" anchor="t"/>
          <a:lstStyle/>
          <a:p>
            <a:pPr algn="r" rtl="1">
              <a:lnSpc>
                <a:spcPts val="5550"/>
              </a:lnSpc>
            </a:pPr>
            <a:endParaRPr lang="en-US" sz="2400" b="1" dirty="0">
              <a:solidFill>
                <a:srgbClr val="CCFF66"/>
              </a:solidFill>
              <a:latin typeface="Times New Roman" panose="02020603050405020304" pitchFamily="18" charset="0"/>
              <a:cs typeface="Times New Roman" panose="02020603050405020304" pitchFamily="18" charset="0"/>
            </a:endParaRPr>
          </a:p>
        </p:txBody>
      </p:sp>
      <p:sp>
        <p:nvSpPr>
          <p:cNvPr id="4" name="Shape 1"/>
          <p:cNvSpPr/>
          <p:nvPr/>
        </p:nvSpPr>
        <p:spPr>
          <a:xfrm>
            <a:off x="8670047" y="2116096"/>
            <a:ext cx="170021" cy="1216223"/>
          </a:xfrm>
          <a:prstGeom prst="roundRect">
            <a:avLst>
              <a:gd name="adj" fmla="val 56033"/>
            </a:avLst>
          </a:prstGeom>
          <a:solidFill>
            <a:srgbClr val="31136C"/>
          </a:solidFill>
          <a:ln w="7620">
            <a:solidFill>
              <a:srgbClr val="4A2C85"/>
            </a:solidFill>
            <a:prstDash val="solid"/>
          </a:ln>
        </p:spPr>
      </p:sp>
      <p:sp>
        <p:nvSpPr>
          <p:cNvPr id="6" name="Text 3"/>
          <p:cNvSpPr/>
          <p:nvPr/>
        </p:nvSpPr>
        <p:spPr>
          <a:xfrm>
            <a:off x="283249" y="2361306"/>
            <a:ext cx="7046238" cy="725805"/>
          </a:xfrm>
          <a:prstGeom prst="rect">
            <a:avLst/>
          </a:prstGeom>
          <a:noFill/>
          <a:ln/>
        </p:spPr>
        <p:txBody>
          <a:bodyPr wrap="square" lIns="0" tIns="0" rIns="0" bIns="0" rtlCol="0" anchor="t"/>
          <a:lstStyle/>
          <a:p>
            <a:pPr algn="r" rtl="1">
              <a:lnSpc>
                <a:spcPts val="2850"/>
              </a:lnSpc>
            </a:pPr>
            <a:endParaRPr lang="en-US" sz="2000" b="1" dirty="0">
              <a:solidFill>
                <a:srgbClr val="CCFF66"/>
              </a:solidFill>
              <a:latin typeface="Times New Roman" panose="02020603050405020304" pitchFamily="18" charset="0"/>
              <a:cs typeface="Times New Roman" panose="02020603050405020304" pitchFamily="18" charset="0"/>
            </a:endParaRPr>
          </a:p>
        </p:txBody>
      </p:sp>
      <p:sp>
        <p:nvSpPr>
          <p:cNvPr id="7" name="Shape 4"/>
          <p:cNvSpPr/>
          <p:nvPr/>
        </p:nvSpPr>
        <p:spPr>
          <a:xfrm>
            <a:off x="8585036" y="3785950"/>
            <a:ext cx="170021" cy="1216223"/>
          </a:xfrm>
          <a:prstGeom prst="roundRect">
            <a:avLst>
              <a:gd name="adj" fmla="val 56033"/>
            </a:avLst>
          </a:prstGeom>
          <a:solidFill>
            <a:srgbClr val="31136C"/>
          </a:solidFill>
          <a:ln w="7620">
            <a:solidFill>
              <a:srgbClr val="4A2C85"/>
            </a:solidFill>
            <a:prstDash val="solid"/>
          </a:ln>
        </p:spPr>
      </p:sp>
      <p:sp>
        <p:nvSpPr>
          <p:cNvPr id="10" name="Shape 7"/>
          <p:cNvSpPr/>
          <p:nvPr/>
        </p:nvSpPr>
        <p:spPr>
          <a:xfrm>
            <a:off x="8585036" y="5428833"/>
            <a:ext cx="170021" cy="853321"/>
          </a:xfrm>
          <a:prstGeom prst="roundRect">
            <a:avLst>
              <a:gd name="adj" fmla="val 56033"/>
            </a:avLst>
          </a:prstGeom>
          <a:solidFill>
            <a:srgbClr val="31136C"/>
          </a:solidFill>
          <a:ln w="7620">
            <a:solidFill>
              <a:srgbClr val="4A2C85"/>
            </a:solidFill>
            <a:prstDash val="solid"/>
          </a:ln>
        </p:spPr>
      </p:sp>
      <p:sp>
        <p:nvSpPr>
          <p:cNvPr id="13" name="Shape 10"/>
          <p:cNvSpPr/>
          <p:nvPr/>
        </p:nvSpPr>
        <p:spPr>
          <a:xfrm>
            <a:off x="8585036" y="6604822"/>
            <a:ext cx="170021" cy="853321"/>
          </a:xfrm>
          <a:prstGeom prst="roundRect">
            <a:avLst>
              <a:gd name="adj" fmla="val 56033"/>
            </a:avLst>
          </a:prstGeom>
          <a:solidFill>
            <a:srgbClr val="31136C"/>
          </a:solidFill>
          <a:ln w="7620">
            <a:solidFill>
              <a:srgbClr val="4A2C85"/>
            </a:solidFill>
            <a:prstDash val="solid"/>
          </a:ln>
        </p:spPr>
      </p:sp>
      <p:sp>
        <p:nvSpPr>
          <p:cNvPr id="2" name="مستطيل 1"/>
          <p:cNvSpPr/>
          <p:nvPr/>
        </p:nvSpPr>
        <p:spPr>
          <a:xfrm>
            <a:off x="7151914" y="210129"/>
            <a:ext cx="7097486" cy="3308598"/>
          </a:xfrm>
          <a:prstGeom prst="rect">
            <a:avLst/>
          </a:prstGeom>
        </p:spPr>
        <p:txBody>
          <a:bodyPr wrap="square">
            <a:spAutoFit/>
          </a:bodyPr>
          <a:lstStyle/>
          <a:p>
            <a:pPr algn="ctr" rtl="1">
              <a:lnSpc>
                <a:spcPct val="115000"/>
              </a:lnSpc>
              <a:spcAft>
                <a:spcPts val="1000"/>
              </a:spcAft>
            </a:pPr>
            <a:r>
              <a:rPr lang="ar-SA" sz="32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highlight>
                  <a:srgbClr val="8B0000"/>
                </a:highlight>
                <a:ea typeface="Calibri"/>
              </a:rPr>
              <a:t>المحور الثالث: التطبيق العملي على </a:t>
            </a:r>
            <a:r>
              <a:rPr lang="en-US" sz="32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highlight>
                  <a:srgbClr val="8B0000"/>
                </a:highlight>
                <a:ea typeface="Calibri"/>
                <a:cs typeface="Arial"/>
              </a:rPr>
              <a:t>CAPPA</a:t>
            </a:r>
            <a:endParaRPr lang="en-US" sz="2000" dirty="0">
              <a:ea typeface="Calibri"/>
              <a:cs typeface="Arial"/>
            </a:endParaRPr>
          </a:p>
          <a:p>
            <a:pPr algn="r" rtl="1">
              <a:lnSpc>
                <a:spcPct val="115000"/>
              </a:lnSpc>
              <a:spcAft>
                <a:spcPts val="1000"/>
              </a:spcAft>
            </a:pPr>
            <a:r>
              <a:rPr lang="ar-SA" sz="3600" dirty="0">
                <a:solidFill>
                  <a:schemeClr val="bg1"/>
                </a:solidFill>
                <a:ea typeface="Calibri"/>
              </a:rPr>
              <a:t>يتضمن عده نماذج منها </a:t>
            </a:r>
            <a:r>
              <a:rPr lang="ar-SA" sz="3600" dirty="0" smtClean="0">
                <a:solidFill>
                  <a:schemeClr val="bg1"/>
                </a:solidFill>
                <a:ea typeface="Calibri"/>
              </a:rPr>
              <a:t>:-</a:t>
            </a:r>
            <a:endParaRPr lang="ar-IQ" sz="3600" dirty="0" smtClean="0">
              <a:solidFill>
                <a:schemeClr val="bg1"/>
              </a:solidFill>
              <a:ea typeface="Calibri"/>
            </a:endParaRPr>
          </a:p>
          <a:p>
            <a:pPr marL="342900" marR="0" lvl="0" indent="-342900" algn="r" rtl="1">
              <a:lnSpc>
                <a:spcPct val="115000"/>
              </a:lnSpc>
              <a:spcBef>
                <a:spcPts val="0"/>
              </a:spcBef>
              <a:spcAft>
                <a:spcPts val="1000"/>
              </a:spcAft>
              <a:buFont typeface="+mj-lt"/>
              <a:buAutoNum type="arabicPeriod"/>
            </a:pPr>
            <a:r>
              <a:rPr lang="ar-IQ" sz="3600" dirty="0" smtClean="0">
                <a:solidFill>
                  <a:schemeClr val="bg1"/>
                </a:solidFill>
                <a:ea typeface="Calibri"/>
                <a:cs typeface="Arial"/>
              </a:rPr>
              <a:t>2- </a:t>
            </a:r>
            <a:r>
              <a:rPr lang="ar-SA" sz="3200" b="1" dirty="0">
                <a:solidFill>
                  <a:srgbClr val="FFFFFF"/>
                </a:solidFill>
                <a:highlight>
                  <a:srgbClr val="8B0000"/>
                </a:highlight>
                <a:ea typeface="Calibri"/>
              </a:rPr>
              <a:t>النموذج الاقتصادي</a:t>
            </a:r>
            <a:r>
              <a:rPr lang="ar-SA" sz="3200" b="1" dirty="0">
                <a:solidFill>
                  <a:srgbClr val="FFFFFF"/>
                </a:solidFill>
                <a:ea typeface="Calibri"/>
              </a:rPr>
              <a:t> </a:t>
            </a:r>
            <a:r>
              <a:rPr lang="ar-SA" sz="3200" b="1" dirty="0">
                <a:ea typeface="Calibri"/>
              </a:rPr>
              <a:t>:-</a:t>
            </a:r>
            <a:r>
              <a:rPr lang="ar-SA" sz="3200" dirty="0">
                <a:ea typeface="Calibri"/>
              </a:rPr>
              <a:t> </a:t>
            </a:r>
            <a:r>
              <a:rPr lang="ar-SA" sz="2800" dirty="0">
                <a:ea typeface="Calibri"/>
              </a:rPr>
              <a:t>يتضمن الاختبارات الرئيسية كما يلي </a:t>
            </a:r>
            <a:endParaRPr lang="en-US" sz="2000" dirty="0">
              <a:ea typeface="Calibri"/>
              <a:cs typeface="Arial"/>
            </a:endParaRPr>
          </a:p>
          <a:p>
            <a:pPr algn="r" rtl="1">
              <a:lnSpc>
                <a:spcPct val="115000"/>
              </a:lnSpc>
              <a:spcAft>
                <a:spcPts val="1000"/>
              </a:spcAft>
            </a:pPr>
            <a:endParaRPr lang="en-US" sz="2800" dirty="0">
              <a:solidFill>
                <a:schemeClr val="bg1"/>
              </a:solidFill>
              <a:ea typeface="Calibri"/>
              <a:cs typeface="Arial"/>
            </a:endParaRPr>
          </a:p>
        </p:txBody>
      </p:sp>
      <p:sp>
        <p:nvSpPr>
          <p:cNvPr id="5" name="مستطيل 4"/>
          <p:cNvSpPr/>
          <p:nvPr/>
        </p:nvSpPr>
        <p:spPr>
          <a:xfrm>
            <a:off x="816429" y="1067157"/>
            <a:ext cx="7010400" cy="2074414"/>
          </a:xfrm>
          <a:prstGeom prst="rect">
            <a:avLst/>
          </a:prstGeom>
        </p:spPr>
        <p:txBody>
          <a:bodyPr wrap="square">
            <a:spAutoFit/>
          </a:bodyPr>
          <a:lstStyle/>
          <a:p>
            <a:pPr algn="r" rtl="1">
              <a:lnSpc>
                <a:spcPct val="115000"/>
              </a:lnSpc>
              <a:spcAft>
                <a:spcPts val="1000"/>
              </a:spcAft>
            </a:pPr>
            <a:r>
              <a:rPr lang="ar-SA" sz="2800" dirty="0">
                <a:solidFill>
                  <a:schemeClr val="bg1"/>
                </a:solidFill>
                <a:ea typeface="Calibri"/>
              </a:rPr>
              <a:t>ويتناول نماذج فرعية تتناول </a:t>
            </a:r>
            <a:br>
              <a:rPr lang="ar-SA" sz="2800" dirty="0">
                <a:solidFill>
                  <a:schemeClr val="bg1"/>
                </a:solidFill>
                <a:ea typeface="Calibri"/>
              </a:rPr>
            </a:br>
            <a:r>
              <a:rPr lang="ar-SA" sz="2800" dirty="0">
                <a:solidFill>
                  <a:schemeClr val="bg1"/>
                </a:solidFill>
                <a:ea typeface="Calibri"/>
              </a:rPr>
              <a:t>1</a:t>
            </a:r>
            <a:r>
              <a:rPr lang="ar-SA" sz="2800" b="1" dirty="0">
                <a:solidFill>
                  <a:schemeClr val="bg1"/>
                </a:solidFill>
                <a:ea typeface="Calibri"/>
              </a:rPr>
              <a:t>- الاستثمار</a:t>
            </a:r>
            <a:r>
              <a:rPr lang="ar-SA" sz="2800" dirty="0">
                <a:solidFill>
                  <a:schemeClr val="bg1"/>
                </a:solidFill>
                <a:ea typeface="Calibri"/>
              </a:rPr>
              <a:t> </a:t>
            </a:r>
            <a:r>
              <a:rPr lang="en-US" sz="2800" dirty="0">
                <a:solidFill>
                  <a:schemeClr val="bg1"/>
                </a:solidFill>
                <a:ea typeface="Calibri"/>
                <a:cs typeface="Arial"/>
              </a:rPr>
              <a:t>I</a:t>
            </a:r>
            <a:r>
              <a:rPr lang="ar-SA" sz="2800" dirty="0">
                <a:solidFill>
                  <a:schemeClr val="bg1"/>
                </a:solidFill>
                <a:ea typeface="Calibri"/>
              </a:rPr>
              <a:t> : ويقوم بحساب متطلبات الاستثمار المرتبطة بالسيناريو منها الارض ( </a:t>
            </a:r>
            <a:r>
              <a:rPr lang="en-US" sz="2800" dirty="0">
                <a:solidFill>
                  <a:schemeClr val="bg1"/>
                </a:solidFill>
                <a:ea typeface="Calibri"/>
                <a:cs typeface="Arial"/>
              </a:rPr>
              <a:t>L</a:t>
            </a:r>
            <a:r>
              <a:rPr lang="ar-SA" sz="2800" dirty="0">
                <a:solidFill>
                  <a:schemeClr val="bg1"/>
                </a:solidFill>
                <a:ea typeface="Calibri"/>
              </a:rPr>
              <a:t> )والمياه (</a:t>
            </a:r>
            <a:r>
              <a:rPr lang="en-US" sz="2800" dirty="0">
                <a:solidFill>
                  <a:schemeClr val="bg1"/>
                </a:solidFill>
                <a:ea typeface="Calibri"/>
                <a:cs typeface="Arial"/>
              </a:rPr>
              <a:t>M</a:t>
            </a:r>
            <a:r>
              <a:rPr lang="ar-IQ" sz="2800" dirty="0">
                <a:solidFill>
                  <a:schemeClr val="bg1"/>
                </a:solidFill>
                <a:ea typeface="Calibri"/>
              </a:rPr>
              <a:t>)</a:t>
            </a:r>
            <a:r>
              <a:rPr lang="ar-SA" sz="2800" dirty="0">
                <a:solidFill>
                  <a:schemeClr val="bg1"/>
                </a:solidFill>
                <a:ea typeface="Calibri"/>
              </a:rPr>
              <a:t>والمكننة (</a:t>
            </a:r>
            <a:r>
              <a:rPr lang="en-US" sz="2800" dirty="0">
                <a:solidFill>
                  <a:schemeClr val="bg1"/>
                </a:solidFill>
                <a:ea typeface="Calibri"/>
                <a:cs typeface="Arial"/>
              </a:rPr>
              <a:t>(S</a:t>
            </a:r>
            <a:r>
              <a:rPr lang="ar-SA" sz="2800" dirty="0">
                <a:solidFill>
                  <a:schemeClr val="bg1"/>
                </a:solidFill>
                <a:ea typeface="Calibri"/>
              </a:rPr>
              <a:t> والثروة الحيوانية</a:t>
            </a:r>
            <a:r>
              <a:rPr lang="ar-IQ" sz="2800" dirty="0">
                <a:solidFill>
                  <a:schemeClr val="bg1"/>
                </a:solidFill>
                <a:ea typeface="Calibri"/>
              </a:rPr>
              <a:t>(</a:t>
            </a:r>
            <a:r>
              <a:rPr lang="en-US" sz="2800" dirty="0">
                <a:solidFill>
                  <a:schemeClr val="bg1"/>
                </a:solidFill>
                <a:ea typeface="Calibri"/>
                <a:cs typeface="Arial"/>
              </a:rPr>
              <a:t>U</a:t>
            </a:r>
            <a:r>
              <a:rPr lang="ar-SA" sz="2800" dirty="0">
                <a:solidFill>
                  <a:schemeClr val="bg1"/>
                </a:solidFill>
                <a:ea typeface="Calibri"/>
              </a:rPr>
              <a:t> )</a:t>
            </a:r>
            <a:endParaRPr lang="en-US" sz="2000" dirty="0">
              <a:solidFill>
                <a:schemeClr val="bg1"/>
              </a:solidFill>
              <a:ea typeface="Calibri"/>
              <a:cs typeface="Arial"/>
            </a:endParaRPr>
          </a:p>
        </p:txBody>
      </p:sp>
      <p:sp>
        <p:nvSpPr>
          <p:cNvPr id="8" name="مستطيل 7"/>
          <p:cNvSpPr/>
          <p:nvPr/>
        </p:nvSpPr>
        <p:spPr>
          <a:xfrm>
            <a:off x="642256" y="3222172"/>
            <a:ext cx="7707953" cy="2569934"/>
          </a:xfrm>
          <a:prstGeom prst="rect">
            <a:avLst/>
          </a:prstGeom>
        </p:spPr>
        <p:txBody>
          <a:bodyPr wrap="square">
            <a:spAutoFit/>
          </a:bodyPr>
          <a:lstStyle/>
          <a:p>
            <a:pPr marL="342900" marR="0" lvl="0" indent="-342900" algn="r" rtl="1">
              <a:lnSpc>
                <a:spcPct val="115000"/>
              </a:lnSpc>
              <a:spcBef>
                <a:spcPts val="0"/>
              </a:spcBef>
              <a:spcAft>
                <a:spcPts val="1000"/>
              </a:spcAft>
              <a:buClr>
                <a:srgbClr val="FFFFFF"/>
              </a:buClr>
              <a:buSzPts val="1600"/>
              <a:buFont typeface="+mj-lt"/>
              <a:buAutoNum type="arabicPeriod" startAt="2"/>
            </a:pPr>
            <a:r>
              <a:rPr lang="ar-SA" sz="2800" b="1" dirty="0">
                <a:solidFill>
                  <a:schemeClr val="bg1"/>
                </a:solidFill>
                <a:ea typeface="Calibri"/>
              </a:rPr>
              <a:t>ميزان التجارة الخارجية </a:t>
            </a:r>
            <a:r>
              <a:rPr lang="en-US" sz="2800" b="1" dirty="0">
                <a:solidFill>
                  <a:schemeClr val="bg1"/>
                </a:solidFill>
                <a:ea typeface="Calibri"/>
                <a:cs typeface="Arial"/>
              </a:rPr>
              <a:t>T</a:t>
            </a:r>
            <a:r>
              <a:rPr lang="ar-IQ" sz="2800" b="1" dirty="0">
                <a:solidFill>
                  <a:schemeClr val="bg1"/>
                </a:solidFill>
                <a:ea typeface="Calibri"/>
              </a:rPr>
              <a:t> : </a:t>
            </a:r>
            <a:r>
              <a:rPr lang="ar-IQ" sz="2800" dirty="0">
                <a:solidFill>
                  <a:schemeClr val="bg1"/>
                </a:solidFill>
                <a:ea typeface="Calibri"/>
              </a:rPr>
              <a:t>ويقوم بحساب متطلبات التجارة الخارجية  وتقييم التجارة الخارجية </a:t>
            </a:r>
            <a:r>
              <a:rPr lang="ar-IQ" sz="2800" dirty="0" err="1">
                <a:solidFill>
                  <a:schemeClr val="bg1"/>
                </a:solidFill>
                <a:ea typeface="Calibri"/>
              </a:rPr>
              <a:t>باسعار</a:t>
            </a:r>
            <a:r>
              <a:rPr lang="ar-IQ" sz="2800" dirty="0">
                <a:solidFill>
                  <a:schemeClr val="bg1"/>
                </a:solidFill>
                <a:ea typeface="Calibri"/>
              </a:rPr>
              <a:t> ( </a:t>
            </a:r>
            <a:r>
              <a:rPr lang="en-US" sz="2800" dirty="0">
                <a:solidFill>
                  <a:schemeClr val="bg1"/>
                </a:solidFill>
                <a:ea typeface="Calibri"/>
                <a:cs typeface="Arial"/>
              </a:rPr>
              <a:t>CIF </a:t>
            </a:r>
            <a:r>
              <a:rPr lang="ar-IQ" sz="2800" dirty="0">
                <a:solidFill>
                  <a:schemeClr val="bg1"/>
                </a:solidFill>
                <a:ea typeface="Calibri"/>
              </a:rPr>
              <a:t>) اسعار الاستيرادات (اجور الشحن + اجور التامين  +كلفة السلعة)  و (</a:t>
            </a:r>
            <a:r>
              <a:rPr lang="en-US" sz="2800" dirty="0">
                <a:solidFill>
                  <a:schemeClr val="bg1"/>
                </a:solidFill>
                <a:ea typeface="Calibri"/>
                <a:cs typeface="Arial"/>
              </a:rPr>
              <a:t>FOB</a:t>
            </a:r>
            <a:r>
              <a:rPr lang="ar-IQ" sz="2800" dirty="0">
                <a:solidFill>
                  <a:schemeClr val="bg1"/>
                </a:solidFill>
                <a:ea typeface="Calibri"/>
              </a:rPr>
              <a:t>) اسعار الصادرات  وتقدير تجارة الاستيرادات من مدخلات الانتاج .</a:t>
            </a:r>
            <a:endParaRPr lang="en-US" sz="2000" dirty="0">
              <a:solidFill>
                <a:schemeClr val="bg1"/>
              </a:solidFill>
              <a:ea typeface="Calibri"/>
              <a:cs typeface="Arial"/>
            </a:endParaRPr>
          </a:p>
        </p:txBody>
      </p:sp>
      <p:sp>
        <p:nvSpPr>
          <p:cNvPr id="9" name="مستطيل 8"/>
          <p:cNvSpPr/>
          <p:nvPr/>
        </p:nvSpPr>
        <p:spPr>
          <a:xfrm>
            <a:off x="816430" y="5792106"/>
            <a:ext cx="7685314" cy="1862048"/>
          </a:xfrm>
          <a:prstGeom prst="rect">
            <a:avLst/>
          </a:prstGeom>
        </p:spPr>
        <p:txBody>
          <a:bodyPr wrap="square">
            <a:spAutoFit/>
          </a:bodyPr>
          <a:lstStyle/>
          <a:p>
            <a:pPr marL="342900" marR="0" lvl="0" indent="-342900" algn="r" rtl="1">
              <a:lnSpc>
                <a:spcPct val="115000"/>
              </a:lnSpc>
              <a:spcBef>
                <a:spcPts val="0"/>
              </a:spcBef>
              <a:spcAft>
                <a:spcPts val="0"/>
              </a:spcAft>
              <a:buClr>
                <a:srgbClr val="FFFFFF"/>
              </a:buClr>
              <a:buSzPts val="1600"/>
              <a:buFont typeface="+mj-lt"/>
              <a:buAutoNum type="arabicPeriod" startAt="2"/>
            </a:pPr>
            <a:r>
              <a:rPr lang="ar-SA" sz="2800" b="1" dirty="0">
                <a:solidFill>
                  <a:schemeClr val="bg1"/>
                </a:solidFill>
                <a:ea typeface="Calibri"/>
              </a:rPr>
              <a:t>القيمة المضافة :</a:t>
            </a:r>
            <a:r>
              <a:rPr lang="ar-SA" sz="2800" dirty="0">
                <a:solidFill>
                  <a:schemeClr val="bg1"/>
                </a:solidFill>
                <a:ea typeface="Calibri"/>
              </a:rPr>
              <a:t> تحتسب القيمة المضافة على اساس :</a:t>
            </a:r>
            <a:endParaRPr lang="en-US" sz="2000" dirty="0">
              <a:solidFill>
                <a:schemeClr val="bg1"/>
              </a:solidFill>
              <a:ea typeface="Calibri"/>
              <a:cs typeface="Arial"/>
            </a:endParaRPr>
          </a:p>
          <a:p>
            <a:pPr marL="342900" marR="0" lvl="0" indent="-342900" algn="r" rtl="1">
              <a:lnSpc>
                <a:spcPct val="115000"/>
              </a:lnSpc>
              <a:spcBef>
                <a:spcPts val="0"/>
              </a:spcBef>
              <a:spcAft>
                <a:spcPts val="0"/>
              </a:spcAft>
              <a:buFont typeface="Arial"/>
              <a:buChar char="-"/>
            </a:pPr>
            <a:r>
              <a:rPr lang="ar-SA" sz="2400" b="1" dirty="0">
                <a:solidFill>
                  <a:schemeClr val="bg1"/>
                </a:solidFill>
                <a:ea typeface="Calibri"/>
              </a:rPr>
              <a:t>تنبؤات الانتاجية </a:t>
            </a:r>
            <a:endParaRPr lang="en-US" dirty="0">
              <a:solidFill>
                <a:schemeClr val="bg1"/>
              </a:solidFill>
              <a:ea typeface="Calibri"/>
              <a:cs typeface="Arial"/>
            </a:endParaRPr>
          </a:p>
          <a:p>
            <a:pPr marL="342900" marR="0" lvl="0" indent="-342900" algn="r" rtl="1">
              <a:lnSpc>
                <a:spcPct val="115000"/>
              </a:lnSpc>
              <a:spcBef>
                <a:spcPts val="0"/>
              </a:spcBef>
              <a:spcAft>
                <a:spcPts val="0"/>
              </a:spcAft>
              <a:buFont typeface="Arial"/>
              <a:buChar char="-"/>
            </a:pPr>
            <a:r>
              <a:rPr lang="ar-SA" sz="2400" b="1" dirty="0">
                <a:solidFill>
                  <a:schemeClr val="bg1"/>
                </a:solidFill>
                <a:ea typeface="Calibri"/>
              </a:rPr>
              <a:t>استهلاك مدخلات الانتاج </a:t>
            </a:r>
            <a:endParaRPr lang="en-US" dirty="0">
              <a:solidFill>
                <a:schemeClr val="bg1"/>
              </a:solidFill>
              <a:ea typeface="Calibri"/>
              <a:cs typeface="Arial"/>
            </a:endParaRPr>
          </a:p>
          <a:p>
            <a:pPr marL="342900" marR="0" lvl="0" indent="-342900" algn="r" rtl="1">
              <a:lnSpc>
                <a:spcPct val="115000"/>
              </a:lnSpc>
              <a:spcBef>
                <a:spcPts val="0"/>
              </a:spcBef>
              <a:spcAft>
                <a:spcPts val="1000"/>
              </a:spcAft>
              <a:buFont typeface="Arial"/>
              <a:buChar char="-"/>
            </a:pPr>
            <a:r>
              <a:rPr lang="ar-SA" sz="2400" b="1" dirty="0">
                <a:solidFill>
                  <a:schemeClr val="bg1"/>
                </a:solidFill>
                <a:ea typeface="Calibri"/>
              </a:rPr>
              <a:t>وعلى مستوى القطاع </a:t>
            </a:r>
            <a:endParaRPr lang="en-US" dirty="0">
              <a:solidFill>
                <a:schemeClr val="bg1"/>
              </a:solidFill>
              <a:ea typeface="Calibri"/>
              <a:cs typeface="Arial"/>
            </a:endParaRPr>
          </a:p>
        </p:txBody>
      </p:sp>
    </p:spTree>
    <p:extLst>
      <p:ext uri="{BB962C8B-B14F-4D97-AF65-F5344CB8AC3E}">
        <p14:creationId xmlns:p14="http://schemas.microsoft.com/office/powerpoint/2010/main" val="4060974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4630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279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66021" y="1251109"/>
            <a:ext cx="5670590" cy="708779"/>
          </a:xfrm>
          <a:prstGeom prst="rect">
            <a:avLst/>
          </a:prstGeom>
          <a:noFill/>
          <a:ln/>
        </p:spPr>
        <p:txBody>
          <a:bodyPr wrap="none" lIns="0" tIns="0" rIns="0" bIns="0" rtlCol="0" anchor="t"/>
          <a:lstStyle/>
          <a:p>
            <a:pPr algn="ctr" rtl="1">
              <a:lnSpc>
                <a:spcPts val="5550"/>
              </a:lnSpc>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4" name="Text 2"/>
          <p:cNvSpPr/>
          <p:nvPr/>
        </p:nvSpPr>
        <p:spPr>
          <a:xfrm>
            <a:off x="9968609" y="3572163"/>
            <a:ext cx="3785354" cy="2096284"/>
          </a:xfrm>
          <a:prstGeom prst="rect">
            <a:avLst/>
          </a:prstGeom>
          <a:noFill/>
          <a:ln/>
        </p:spPr>
        <p:txBody>
          <a:bodyPr wrap="square" lIns="0" tIns="0" rIns="0" bIns="0" rtlCol="0" anchor="t"/>
          <a:lstStyle/>
          <a:p>
            <a:pPr algn="just"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4974450" y="2413516"/>
            <a:ext cx="4564975" cy="4564975"/>
          </a:xfrm>
          <a:prstGeom prst="rect">
            <a:avLst/>
          </a:prstGeom>
        </p:spPr>
      </p:pic>
      <p:sp>
        <p:nvSpPr>
          <p:cNvPr id="6" name="Text 3"/>
          <p:cNvSpPr/>
          <p:nvPr/>
        </p:nvSpPr>
        <p:spPr>
          <a:xfrm>
            <a:off x="8331041" y="4496633"/>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1</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8" name="Text 5"/>
          <p:cNvSpPr/>
          <p:nvPr/>
        </p:nvSpPr>
        <p:spPr>
          <a:xfrm>
            <a:off x="793790" y="335196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6567845" y="3478649"/>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2</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2" name="Text 8"/>
          <p:cNvSpPr/>
          <p:nvPr/>
        </p:nvSpPr>
        <p:spPr>
          <a:xfrm>
            <a:off x="699478" y="566844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3" name="Image 2" descr="preencoded.png"/>
          <p:cNvPicPr>
            <a:picLocks noChangeAspect="1"/>
          </p:cNvPicPr>
          <p:nvPr/>
        </p:nvPicPr>
        <p:blipFill>
          <a:blip r:embed="rId5"/>
          <a:stretch>
            <a:fillRect/>
          </a:stretch>
        </p:blipFill>
        <p:spPr>
          <a:xfrm>
            <a:off x="5054364" y="2337817"/>
            <a:ext cx="4564975" cy="4564975"/>
          </a:xfrm>
          <a:prstGeom prst="rect">
            <a:avLst/>
          </a:prstGeom>
        </p:spPr>
      </p:pic>
      <p:sp>
        <p:nvSpPr>
          <p:cNvPr id="14" name="Text 9"/>
          <p:cNvSpPr/>
          <p:nvPr/>
        </p:nvSpPr>
        <p:spPr>
          <a:xfrm>
            <a:off x="6567845" y="5514618"/>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3</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3" name="مستطيل 2"/>
          <p:cNvSpPr/>
          <p:nvPr/>
        </p:nvSpPr>
        <p:spPr>
          <a:xfrm>
            <a:off x="4725548" y="947057"/>
            <a:ext cx="7346709" cy="545727"/>
          </a:xfrm>
          <a:prstGeom prst="rect">
            <a:avLst/>
          </a:prstGeom>
        </p:spPr>
        <p:txBody>
          <a:bodyPr wrap="square">
            <a:spAutoFit/>
          </a:bodyPr>
          <a:lstStyle/>
          <a:p>
            <a:pPr marL="274320" marR="0" algn="r" rtl="1">
              <a:lnSpc>
                <a:spcPct val="115000"/>
              </a:lnSpc>
              <a:spcBef>
                <a:spcPts val="0"/>
              </a:spcBef>
              <a:spcAft>
                <a:spcPts val="1000"/>
              </a:spcAft>
            </a:pPr>
            <a:r>
              <a:rPr lang="ar-SA" sz="2800" b="1" dirty="0">
                <a:solidFill>
                  <a:schemeClr val="bg1"/>
                </a:solidFill>
                <a:ea typeface="Calibri"/>
              </a:rPr>
              <a:t>3</a:t>
            </a:r>
            <a:r>
              <a:rPr lang="ar-SA" sz="2800" b="1" dirty="0">
                <a:solidFill>
                  <a:schemeClr val="bg1"/>
                </a:solidFill>
                <a:highlight>
                  <a:srgbClr val="8B0000"/>
                </a:highlight>
                <a:ea typeface="Calibri"/>
              </a:rPr>
              <a:t>- نموذج العمل</a:t>
            </a:r>
            <a:r>
              <a:rPr lang="ar-SA" sz="2800" b="1" dirty="0">
                <a:solidFill>
                  <a:schemeClr val="bg1"/>
                </a:solidFill>
                <a:ea typeface="Calibri"/>
              </a:rPr>
              <a:t> : </a:t>
            </a:r>
            <a:r>
              <a:rPr lang="ar-SA" sz="2400" dirty="0">
                <a:solidFill>
                  <a:schemeClr val="bg1"/>
                </a:solidFill>
                <a:ea typeface="Calibri"/>
              </a:rPr>
              <a:t>تتضمن قائمة الاختبارات الرئيسية كما يلي :</a:t>
            </a:r>
            <a:endParaRPr lang="en-US" dirty="0">
              <a:solidFill>
                <a:schemeClr val="bg1"/>
              </a:solidFill>
              <a:ea typeface="Calibri"/>
              <a:cs typeface="Arial"/>
            </a:endParaRPr>
          </a:p>
        </p:txBody>
      </p:sp>
      <p:sp>
        <p:nvSpPr>
          <p:cNvPr id="7" name="مستطيل 6"/>
          <p:cNvSpPr/>
          <p:nvPr/>
        </p:nvSpPr>
        <p:spPr>
          <a:xfrm>
            <a:off x="9056914" y="3478650"/>
            <a:ext cx="5105400" cy="1224951"/>
          </a:xfrm>
          <a:prstGeom prst="rect">
            <a:avLst/>
          </a:prstGeom>
        </p:spPr>
        <p:txBody>
          <a:bodyPr wrap="square">
            <a:spAutoFit/>
          </a:bodyPr>
          <a:lstStyle/>
          <a:p>
            <a:pPr marL="342900" marR="0" lvl="0" indent="-342900" algn="r" rtl="1">
              <a:lnSpc>
                <a:spcPct val="115000"/>
              </a:lnSpc>
              <a:spcBef>
                <a:spcPts val="0"/>
              </a:spcBef>
              <a:spcAft>
                <a:spcPts val="1000"/>
              </a:spcAft>
              <a:buClr>
                <a:srgbClr val="FFFFFF"/>
              </a:buClr>
              <a:buFont typeface="+mj-lt"/>
              <a:buAutoNum type="arabicPeriod"/>
            </a:pPr>
            <a:r>
              <a:rPr lang="ar-SA" sz="3200" dirty="0">
                <a:solidFill>
                  <a:srgbClr val="FFFF00"/>
                </a:solidFill>
                <a:ea typeface="Calibri"/>
              </a:rPr>
              <a:t>يقارن بين طلب وعرض القوى العاملة الزراعية </a:t>
            </a:r>
            <a:endParaRPr lang="en-US" sz="2400" dirty="0">
              <a:solidFill>
                <a:srgbClr val="FFFF00"/>
              </a:solidFill>
              <a:ea typeface="Calibri"/>
              <a:cs typeface="Arial"/>
            </a:endParaRPr>
          </a:p>
        </p:txBody>
      </p:sp>
      <p:sp>
        <p:nvSpPr>
          <p:cNvPr id="11" name="مستطيل 10"/>
          <p:cNvSpPr/>
          <p:nvPr/>
        </p:nvSpPr>
        <p:spPr>
          <a:xfrm>
            <a:off x="659878" y="3124200"/>
            <a:ext cx="4902722" cy="954107"/>
          </a:xfrm>
          <a:prstGeom prst="rect">
            <a:avLst/>
          </a:prstGeom>
        </p:spPr>
        <p:txBody>
          <a:bodyPr wrap="square">
            <a:spAutoFit/>
          </a:bodyPr>
          <a:lstStyle/>
          <a:p>
            <a:r>
              <a:rPr lang="ar-SA" sz="2800" dirty="0">
                <a:solidFill>
                  <a:srgbClr val="FFFF00"/>
                </a:solidFill>
                <a:ea typeface="Calibri"/>
              </a:rPr>
              <a:t>يقيس اثار التغيرات في المساحة المزروعة والتكنولوجيا في قوة العمل الزراعية</a:t>
            </a:r>
            <a:r>
              <a:rPr lang="ar-SA" dirty="0">
                <a:ea typeface="Calibri"/>
              </a:rPr>
              <a:t> </a:t>
            </a:r>
            <a:endParaRPr lang="ar-IQ" dirty="0"/>
          </a:p>
        </p:txBody>
      </p:sp>
      <p:sp>
        <p:nvSpPr>
          <p:cNvPr id="16" name="مستطيل 15"/>
          <p:cNvSpPr/>
          <p:nvPr/>
        </p:nvSpPr>
        <p:spPr>
          <a:xfrm>
            <a:off x="0" y="5191393"/>
            <a:ext cx="6019800" cy="954107"/>
          </a:xfrm>
          <a:prstGeom prst="rect">
            <a:avLst/>
          </a:prstGeom>
        </p:spPr>
        <p:txBody>
          <a:bodyPr wrap="square">
            <a:spAutoFit/>
          </a:bodyPr>
          <a:lstStyle/>
          <a:p>
            <a:pPr algn="ctr"/>
            <a:r>
              <a:rPr lang="ar-SA" sz="2800" dirty="0">
                <a:solidFill>
                  <a:srgbClr val="FFFF00"/>
                </a:solidFill>
                <a:ea typeface="Calibri"/>
              </a:rPr>
              <a:t>يقارن بين احتياجات الطلب على العمل والعرض للقوة العاملة الزراعية </a:t>
            </a:r>
            <a:endParaRPr lang="ar-IQ" sz="2800" dirty="0">
              <a:solidFill>
                <a:srgbClr val="FFFF00"/>
              </a:solidFill>
            </a:endParaRPr>
          </a:p>
        </p:txBody>
      </p:sp>
    </p:spTree>
    <p:extLst>
      <p:ext uri="{BB962C8B-B14F-4D97-AF65-F5344CB8AC3E}">
        <p14:creationId xmlns:p14="http://schemas.microsoft.com/office/powerpoint/2010/main" val="209604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409575"/>
            <a:ext cx="14630400" cy="8153400"/>
          </a:xfrm>
          <a:prstGeom prst="rect">
            <a:avLst/>
          </a:prstGeom>
        </p:spPr>
      </p:pic>
    </p:spTree>
    <p:extLst>
      <p:ext uri="{BB962C8B-B14F-4D97-AF65-F5344CB8AC3E}">
        <p14:creationId xmlns:p14="http://schemas.microsoft.com/office/powerpoint/2010/main" val="1601942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66021" y="1251109"/>
            <a:ext cx="5670590" cy="708779"/>
          </a:xfrm>
          <a:prstGeom prst="rect">
            <a:avLst/>
          </a:prstGeom>
          <a:noFill/>
          <a:ln/>
        </p:spPr>
        <p:txBody>
          <a:bodyPr wrap="none" lIns="0" tIns="0" rIns="0" bIns="0" rtlCol="0" anchor="t"/>
          <a:lstStyle/>
          <a:p>
            <a:pPr algn="ctr" rtl="1">
              <a:lnSpc>
                <a:spcPts val="5550"/>
              </a:lnSpc>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4" name="Text 2"/>
          <p:cNvSpPr/>
          <p:nvPr/>
        </p:nvSpPr>
        <p:spPr>
          <a:xfrm>
            <a:off x="9968609" y="3572163"/>
            <a:ext cx="3785354" cy="2096284"/>
          </a:xfrm>
          <a:prstGeom prst="rect">
            <a:avLst/>
          </a:prstGeom>
          <a:noFill/>
          <a:ln/>
        </p:spPr>
        <p:txBody>
          <a:bodyPr wrap="square" lIns="0" tIns="0" rIns="0" bIns="0" rtlCol="0" anchor="t"/>
          <a:lstStyle/>
          <a:p>
            <a:pPr algn="just"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8" name="Text 5"/>
          <p:cNvSpPr/>
          <p:nvPr/>
        </p:nvSpPr>
        <p:spPr>
          <a:xfrm>
            <a:off x="793790" y="335196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2" name="Text 8"/>
          <p:cNvSpPr/>
          <p:nvPr/>
        </p:nvSpPr>
        <p:spPr>
          <a:xfrm>
            <a:off x="699478" y="566844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6" name="مستطيل 15"/>
          <p:cNvSpPr/>
          <p:nvPr/>
        </p:nvSpPr>
        <p:spPr>
          <a:xfrm>
            <a:off x="0" y="5191393"/>
            <a:ext cx="6019800" cy="523220"/>
          </a:xfrm>
          <a:prstGeom prst="rect">
            <a:avLst/>
          </a:prstGeom>
        </p:spPr>
        <p:txBody>
          <a:bodyPr wrap="square">
            <a:spAutoFit/>
          </a:bodyPr>
          <a:lstStyle/>
          <a:p>
            <a:pPr algn="ctr"/>
            <a:r>
              <a:rPr lang="ar-SA" sz="2800" dirty="0" smtClean="0">
                <a:solidFill>
                  <a:srgbClr val="FFFF00"/>
                </a:solidFill>
                <a:ea typeface="Calibri"/>
              </a:rPr>
              <a:t> </a:t>
            </a:r>
            <a:endParaRPr lang="ar-IQ" sz="2800" dirty="0">
              <a:solidFill>
                <a:srgbClr val="FFFF00"/>
              </a:solidFill>
            </a:endParaRPr>
          </a:p>
        </p:txBody>
      </p:sp>
      <p:sp>
        <p:nvSpPr>
          <p:cNvPr id="15" name="مستطيل 14"/>
          <p:cNvSpPr/>
          <p:nvPr/>
        </p:nvSpPr>
        <p:spPr>
          <a:xfrm>
            <a:off x="7837715" y="304799"/>
            <a:ext cx="5562600" cy="707886"/>
          </a:xfrm>
          <a:prstGeom prst="rect">
            <a:avLst/>
          </a:prstGeom>
        </p:spPr>
        <p:txBody>
          <a:bodyPr wrap="square">
            <a:spAutoFit/>
          </a:bodyPr>
          <a:lstStyle/>
          <a:p>
            <a:r>
              <a:rPr lang="ar-IQ" sz="2800" b="1" dirty="0" smtClean="0">
                <a:solidFill>
                  <a:srgbClr val="FFFFFF"/>
                </a:solidFill>
                <a:highlight>
                  <a:srgbClr val="8B0000"/>
                </a:highlight>
                <a:ea typeface="Calibri"/>
              </a:rPr>
              <a:t>4</a:t>
            </a:r>
            <a:r>
              <a:rPr lang="ar-SA" b="1" dirty="0" smtClean="0">
                <a:solidFill>
                  <a:srgbClr val="FFFFFF"/>
                </a:solidFill>
                <a:highlight>
                  <a:srgbClr val="8B0000"/>
                </a:highlight>
                <a:ea typeface="Calibri"/>
              </a:rPr>
              <a:t>-</a:t>
            </a:r>
            <a:r>
              <a:rPr lang="ar-SA" sz="2800" b="1" dirty="0" smtClean="0">
                <a:solidFill>
                  <a:srgbClr val="FFFFFF"/>
                </a:solidFill>
                <a:highlight>
                  <a:srgbClr val="8B0000"/>
                </a:highlight>
                <a:ea typeface="Calibri"/>
              </a:rPr>
              <a:t>نموذج </a:t>
            </a:r>
            <a:r>
              <a:rPr lang="ar-SA" sz="2800" b="1" dirty="0">
                <a:solidFill>
                  <a:srgbClr val="FFFFFF"/>
                </a:solidFill>
                <a:highlight>
                  <a:srgbClr val="8B0000"/>
                </a:highlight>
                <a:ea typeface="Calibri"/>
              </a:rPr>
              <a:t>التنبؤات الاقتصادية الكلية</a:t>
            </a:r>
            <a:r>
              <a:rPr lang="ar-SA" sz="4000" b="1" dirty="0">
                <a:solidFill>
                  <a:srgbClr val="FFFFFF"/>
                </a:solidFill>
                <a:highlight>
                  <a:srgbClr val="8B0000"/>
                </a:highlight>
                <a:ea typeface="Calibri"/>
              </a:rPr>
              <a:t> </a:t>
            </a:r>
            <a:r>
              <a:rPr lang="ar-SA" sz="2800" b="1" dirty="0">
                <a:solidFill>
                  <a:srgbClr val="FFFFFF"/>
                </a:solidFill>
                <a:highlight>
                  <a:srgbClr val="8B0000"/>
                </a:highlight>
                <a:ea typeface="Calibri"/>
              </a:rPr>
              <a:t>:-</a:t>
            </a:r>
            <a:r>
              <a:rPr lang="ar-SA" sz="2800" b="1" dirty="0">
                <a:solidFill>
                  <a:srgbClr val="FFFFFF"/>
                </a:solidFill>
                <a:ea typeface="Calibri"/>
              </a:rPr>
              <a:t> </a:t>
            </a:r>
            <a:endParaRPr lang="ar-IQ" dirty="0"/>
          </a:p>
        </p:txBody>
      </p:sp>
      <p:sp>
        <p:nvSpPr>
          <p:cNvPr id="20" name="مستطيل 19"/>
          <p:cNvSpPr/>
          <p:nvPr/>
        </p:nvSpPr>
        <p:spPr>
          <a:xfrm>
            <a:off x="97970" y="1711768"/>
            <a:ext cx="14532429" cy="23442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274320" marR="0" algn="r" rtl="1">
              <a:lnSpc>
                <a:spcPct val="115000"/>
              </a:lnSpc>
              <a:spcBef>
                <a:spcPts val="0"/>
              </a:spcBef>
              <a:spcAft>
                <a:spcPts val="1000"/>
              </a:spcAft>
            </a:pPr>
            <a:r>
              <a:rPr lang="ar-SA" sz="4000" dirty="0">
                <a:solidFill>
                  <a:srgbClr val="FFFF00"/>
                </a:solidFill>
                <a:ea typeface="Calibri"/>
              </a:rPr>
              <a:t>يستخدم هذا النموذج لقياس التنبؤ للمتغيرات الاقتصادية الكلية منها </a:t>
            </a:r>
            <a:endParaRPr lang="en-US" sz="4000" dirty="0" smtClean="0">
              <a:solidFill>
                <a:srgbClr val="FFFF00"/>
              </a:solidFill>
              <a:ea typeface="Calibri"/>
            </a:endParaRPr>
          </a:p>
          <a:p>
            <a:pPr marL="274320" marR="0" algn="r" rtl="1">
              <a:lnSpc>
                <a:spcPct val="115000"/>
              </a:lnSpc>
              <a:spcBef>
                <a:spcPts val="0"/>
              </a:spcBef>
              <a:spcAft>
                <a:spcPts val="1000"/>
              </a:spcAft>
            </a:pPr>
            <a:r>
              <a:rPr lang="ar-SA" sz="4000" dirty="0" smtClean="0">
                <a:solidFill>
                  <a:srgbClr val="FFFF00"/>
                </a:solidFill>
                <a:ea typeface="Calibri"/>
              </a:rPr>
              <a:t>الناتج </a:t>
            </a:r>
            <a:r>
              <a:rPr lang="ar-SA" sz="4000" dirty="0">
                <a:solidFill>
                  <a:srgbClr val="FFFF00"/>
                </a:solidFill>
                <a:ea typeface="Calibri"/>
              </a:rPr>
              <a:t>المحلي الاجمالي </a:t>
            </a:r>
            <a:r>
              <a:rPr lang="ar-SA" sz="4000" dirty="0" smtClean="0">
                <a:solidFill>
                  <a:srgbClr val="FFFF00"/>
                </a:solidFill>
                <a:ea typeface="Calibri"/>
              </a:rPr>
              <a:t>والناتج</a:t>
            </a:r>
            <a:r>
              <a:rPr lang="ar-IQ" sz="4000" dirty="0" smtClean="0">
                <a:solidFill>
                  <a:srgbClr val="FFFF00"/>
                </a:solidFill>
                <a:ea typeface="Calibri"/>
              </a:rPr>
              <a:t> المحلي </a:t>
            </a:r>
            <a:r>
              <a:rPr lang="ar-SA" sz="4000" dirty="0" smtClean="0">
                <a:solidFill>
                  <a:srgbClr val="FFFF00"/>
                </a:solidFill>
                <a:ea typeface="Calibri"/>
              </a:rPr>
              <a:t> </a:t>
            </a:r>
            <a:r>
              <a:rPr lang="ar-SA" sz="4000" dirty="0">
                <a:solidFill>
                  <a:srgbClr val="FFFF00"/>
                </a:solidFill>
                <a:ea typeface="Calibri"/>
              </a:rPr>
              <a:t>الزراعي  ونمو الاستهلاك المحلي </a:t>
            </a:r>
            <a:r>
              <a:rPr lang="ar-SA" sz="4000" dirty="0" smtClean="0">
                <a:solidFill>
                  <a:srgbClr val="FFFF00"/>
                </a:solidFill>
                <a:ea typeface="Calibri"/>
              </a:rPr>
              <a:t>و </a:t>
            </a:r>
            <a:r>
              <a:rPr lang="ar-SA" sz="4000" dirty="0">
                <a:solidFill>
                  <a:srgbClr val="FFFF00"/>
                </a:solidFill>
                <a:ea typeface="Calibri"/>
              </a:rPr>
              <a:t>الاستثمار والتجارة الخارجية .</a:t>
            </a:r>
            <a:endParaRPr lang="en-US" sz="3200" dirty="0">
              <a:solidFill>
                <a:srgbClr val="FFFF00"/>
              </a:solidFill>
              <a:ea typeface="Calibri"/>
              <a:cs typeface="Arial"/>
            </a:endParaRPr>
          </a:p>
        </p:txBody>
      </p:sp>
    </p:spTree>
    <p:extLst>
      <p:ext uri="{BB962C8B-B14F-4D97-AF65-F5344CB8AC3E}">
        <p14:creationId xmlns:p14="http://schemas.microsoft.com/office/powerpoint/2010/main" val="417880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0"/>
            <a:ext cx="14554200" cy="8229599"/>
          </a:xfrm>
          <a:prstGeom prst="rect">
            <a:avLst/>
          </a:prstGeom>
        </p:spPr>
      </p:pic>
    </p:spTree>
    <p:extLst>
      <p:ext uri="{BB962C8B-B14F-4D97-AF65-F5344CB8AC3E}">
        <p14:creationId xmlns:p14="http://schemas.microsoft.com/office/powerpoint/2010/main" val="187097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66021" y="1251109"/>
            <a:ext cx="5670590" cy="708779"/>
          </a:xfrm>
          <a:prstGeom prst="rect">
            <a:avLst/>
          </a:prstGeom>
          <a:noFill/>
          <a:ln/>
        </p:spPr>
        <p:txBody>
          <a:bodyPr wrap="none" lIns="0" tIns="0" rIns="0" bIns="0" rtlCol="0" anchor="t"/>
          <a:lstStyle/>
          <a:p>
            <a:pPr algn="ctr" rtl="1">
              <a:lnSpc>
                <a:spcPts val="5550"/>
              </a:lnSpc>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4" name="Text 2"/>
          <p:cNvSpPr/>
          <p:nvPr/>
        </p:nvSpPr>
        <p:spPr>
          <a:xfrm>
            <a:off x="9968609" y="3572163"/>
            <a:ext cx="3785354" cy="2096284"/>
          </a:xfrm>
          <a:prstGeom prst="rect">
            <a:avLst/>
          </a:prstGeom>
          <a:noFill/>
          <a:ln/>
        </p:spPr>
        <p:txBody>
          <a:bodyPr wrap="square" lIns="0" tIns="0" rIns="0" bIns="0" rtlCol="0" anchor="t"/>
          <a:lstStyle/>
          <a:p>
            <a:pPr algn="just"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4974450" y="2413516"/>
            <a:ext cx="4564975" cy="4564975"/>
          </a:xfrm>
          <a:prstGeom prst="rect">
            <a:avLst/>
          </a:prstGeom>
        </p:spPr>
      </p:pic>
      <p:sp>
        <p:nvSpPr>
          <p:cNvPr id="6" name="Text 3"/>
          <p:cNvSpPr/>
          <p:nvPr/>
        </p:nvSpPr>
        <p:spPr>
          <a:xfrm>
            <a:off x="8331041" y="4496633"/>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1</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8" name="Text 5"/>
          <p:cNvSpPr/>
          <p:nvPr/>
        </p:nvSpPr>
        <p:spPr>
          <a:xfrm>
            <a:off x="793790" y="335196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6567845" y="3478649"/>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2</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2" name="Text 8"/>
          <p:cNvSpPr/>
          <p:nvPr/>
        </p:nvSpPr>
        <p:spPr>
          <a:xfrm>
            <a:off x="699478" y="5668447"/>
            <a:ext cx="4238863" cy="725805"/>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3" name="Image 2" descr="preencoded.png"/>
          <p:cNvPicPr>
            <a:picLocks noChangeAspect="1"/>
          </p:cNvPicPr>
          <p:nvPr/>
        </p:nvPicPr>
        <p:blipFill>
          <a:blip r:embed="rId5"/>
          <a:stretch>
            <a:fillRect/>
          </a:stretch>
        </p:blipFill>
        <p:spPr>
          <a:xfrm>
            <a:off x="4980466" y="2337817"/>
            <a:ext cx="4564975" cy="4564975"/>
          </a:xfrm>
          <a:prstGeom prst="rect">
            <a:avLst/>
          </a:prstGeom>
        </p:spPr>
      </p:pic>
      <p:sp>
        <p:nvSpPr>
          <p:cNvPr id="14" name="Text 9"/>
          <p:cNvSpPr/>
          <p:nvPr/>
        </p:nvSpPr>
        <p:spPr>
          <a:xfrm>
            <a:off x="6567845" y="5514618"/>
            <a:ext cx="318968" cy="398621"/>
          </a:xfrm>
          <a:prstGeom prst="rect">
            <a:avLst/>
          </a:prstGeom>
          <a:noFill/>
          <a:ln/>
        </p:spPr>
        <p:txBody>
          <a:bodyPr wrap="none" lIns="0" tIns="0" rIns="0" bIns="0" rtlCol="0" anchor="t"/>
          <a:lstStyle/>
          <a:p>
            <a:pPr>
              <a:lnSpc>
                <a:spcPts val="4000"/>
              </a:lnSpc>
            </a:pPr>
            <a:r>
              <a:rPr lang="en-US" sz="2000" b="1" dirty="0">
                <a:solidFill>
                  <a:srgbClr val="DCD7E5"/>
                </a:solidFill>
                <a:latin typeface="Times New Roman" panose="02020603050405020304" pitchFamily="18" charset="0"/>
                <a:ea typeface="Montserrat" pitchFamily="34" charset="-122"/>
                <a:cs typeface="Times New Roman" panose="02020603050405020304" pitchFamily="18" charset="0"/>
              </a:rPr>
              <a:t>3</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3" name="مستطيل 2"/>
          <p:cNvSpPr/>
          <p:nvPr/>
        </p:nvSpPr>
        <p:spPr>
          <a:xfrm>
            <a:off x="4725548" y="947057"/>
            <a:ext cx="7346709" cy="545727"/>
          </a:xfrm>
          <a:prstGeom prst="rect">
            <a:avLst/>
          </a:prstGeom>
        </p:spPr>
        <p:txBody>
          <a:bodyPr wrap="square">
            <a:spAutoFit/>
          </a:bodyPr>
          <a:lstStyle/>
          <a:p>
            <a:pPr marL="274320" algn="r" rtl="1">
              <a:lnSpc>
                <a:spcPct val="115000"/>
              </a:lnSpc>
              <a:spcAft>
                <a:spcPts val="1000"/>
              </a:spcAft>
            </a:pPr>
            <a:r>
              <a:rPr lang="ar-SA" sz="2800" b="1" dirty="0" smtClean="0">
                <a:solidFill>
                  <a:prstClr val="white"/>
                </a:solidFill>
                <a:ea typeface="Calibri"/>
              </a:rPr>
              <a:t>3</a:t>
            </a:r>
            <a:r>
              <a:rPr lang="ar-IQ" sz="2800" b="1" dirty="0" smtClean="0">
                <a:solidFill>
                  <a:prstClr val="white"/>
                </a:solidFill>
                <a:highlight>
                  <a:srgbClr val="8B0000"/>
                </a:highlight>
                <a:ea typeface="Calibri"/>
              </a:rPr>
              <a:t>استخدامات النموذج </a:t>
            </a:r>
            <a:r>
              <a:rPr lang="ar-SA" sz="2400" dirty="0" smtClean="0">
                <a:solidFill>
                  <a:prstClr val="white"/>
                </a:solidFill>
                <a:ea typeface="Calibri"/>
              </a:rPr>
              <a:t>:</a:t>
            </a:r>
            <a:endParaRPr lang="en-US" dirty="0">
              <a:solidFill>
                <a:prstClr val="white"/>
              </a:solidFill>
              <a:ea typeface="Calibri"/>
              <a:cs typeface="Arial"/>
            </a:endParaRPr>
          </a:p>
        </p:txBody>
      </p:sp>
      <p:sp>
        <p:nvSpPr>
          <p:cNvPr id="7" name="مستطيل 6"/>
          <p:cNvSpPr/>
          <p:nvPr/>
        </p:nvSpPr>
        <p:spPr>
          <a:xfrm>
            <a:off x="9056914" y="2333038"/>
            <a:ext cx="5105400" cy="885884"/>
          </a:xfrm>
          <a:prstGeom prst="rect">
            <a:avLst/>
          </a:prstGeom>
        </p:spPr>
        <p:txBody>
          <a:bodyPr wrap="square">
            <a:spAutoFit/>
          </a:bodyPr>
          <a:lstStyle/>
          <a:p>
            <a:pPr marL="274320" marR="0" algn="r" rtl="1">
              <a:lnSpc>
                <a:spcPct val="115000"/>
              </a:lnSpc>
              <a:spcBef>
                <a:spcPts val="0"/>
              </a:spcBef>
              <a:spcAft>
                <a:spcPts val="0"/>
              </a:spcAft>
            </a:pPr>
            <a:r>
              <a:rPr lang="ar-SA" sz="2800" dirty="0">
                <a:solidFill>
                  <a:srgbClr val="FFFF00"/>
                </a:solidFill>
                <a:ea typeface="Calibri"/>
              </a:rPr>
              <a:t>. التخطيط الاقتصادي والسياسات العامة</a:t>
            </a:r>
            <a:endParaRPr lang="en-US" sz="1400" dirty="0">
              <a:solidFill>
                <a:srgbClr val="FFFF00"/>
              </a:solidFill>
              <a:ea typeface="Calibri"/>
              <a:cs typeface="Arial"/>
            </a:endParaRPr>
          </a:p>
          <a:p>
            <a:pPr marL="274320" marR="0" algn="r" rtl="1">
              <a:lnSpc>
                <a:spcPct val="115000"/>
              </a:lnSpc>
              <a:spcBef>
                <a:spcPts val="0"/>
              </a:spcBef>
              <a:spcAft>
                <a:spcPts val="1000"/>
              </a:spcAft>
            </a:pPr>
            <a:r>
              <a:rPr lang="ar-SA" dirty="0">
                <a:ea typeface="Calibri"/>
              </a:rPr>
              <a:t> </a:t>
            </a:r>
            <a:endParaRPr lang="en-US" sz="1400" dirty="0">
              <a:ea typeface="Calibri"/>
              <a:cs typeface="Arial"/>
            </a:endParaRPr>
          </a:p>
        </p:txBody>
      </p:sp>
      <p:sp>
        <p:nvSpPr>
          <p:cNvPr id="16" name="مستطيل 15"/>
          <p:cNvSpPr/>
          <p:nvPr/>
        </p:nvSpPr>
        <p:spPr>
          <a:xfrm>
            <a:off x="0" y="5191393"/>
            <a:ext cx="6019800" cy="523220"/>
          </a:xfrm>
          <a:prstGeom prst="rect">
            <a:avLst/>
          </a:prstGeom>
        </p:spPr>
        <p:txBody>
          <a:bodyPr wrap="square">
            <a:spAutoFit/>
          </a:bodyPr>
          <a:lstStyle/>
          <a:p>
            <a:pPr algn="ctr"/>
            <a:r>
              <a:rPr lang="ar-SA" sz="2800" dirty="0" smtClean="0">
                <a:solidFill>
                  <a:srgbClr val="FFFF00"/>
                </a:solidFill>
                <a:ea typeface="Calibri"/>
              </a:rPr>
              <a:t> </a:t>
            </a:r>
            <a:endParaRPr lang="ar-IQ" sz="2800" dirty="0">
              <a:solidFill>
                <a:srgbClr val="FFFF00"/>
              </a:solidFill>
            </a:endParaRPr>
          </a:p>
        </p:txBody>
      </p:sp>
      <p:sp>
        <p:nvSpPr>
          <p:cNvPr id="15" name="مستطيل 14"/>
          <p:cNvSpPr/>
          <p:nvPr/>
        </p:nvSpPr>
        <p:spPr>
          <a:xfrm flipH="1">
            <a:off x="1013090" y="3783845"/>
            <a:ext cx="3800261" cy="587853"/>
          </a:xfrm>
          <a:prstGeom prst="rect">
            <a:avLst/>
          </a:prstGeom>
        </p:spPr>
        <p:txBody>
          <a:bodyPr wrap="square">
            <a:spAutoFit/>
          </a:bodyPr>
          <a:lstStyle/>
          <a:p>
            <a:pPr marL="274320" marR="0" algn="r" rtl="1">
              <a:lnSpc>
                <a:spcPct val="115000"/>
              </a:lnSpc>
              <a:spcBef>
                <a:spcPts val="0"/>
              </a:spcBef>
              <a:spcAft>
                <a:spcPts val="1000"/>
              </a:spcAft>
            </a:pPr>
            <a:r>
              <a:rPr lang="ar-SA" sz="2800" dirty="0">
                <a:solidFill>
                  <a:srgbClr val="FFFF00"/>
                </a:solidFill>
                <a:ea typeface="Calibri"/>
              </a:rPr>
              <a:t>التنبؤ بالنمو الاقتصادي</a:t>
            </a:r>
            <a:endParaRPr lang="en-US" sz="2000" dirty="0">
              <a:solidFill>
                <a:srgbClr val="FFFF00"/>
              </a:solidFill>
              <a:ea typeface="Calibri"/>
              <a:cs typeface="Arial"/>
            </a:endParaRPr>
          </a:p>
        </p:txBody>
      </p:sp>
      <p:sp>
        <p:nvSpPr>
          <p:cNvPr id="18" name="مستطيل 17"/>
          <p:cNvSpPr/>
          <p:nvPr/>
        </p:nvSpPr>
        <p:spPr>
          <a:xfrm>
            <a:off x="2202517" y="5268337"/>
            <a:ext cx="2678938" cy="523220"/>
          </a:xfrm>
          <a:prstGeom prst="rect">
            <a:avLst/>
          </a:prstGeom>
        </p:spPr>
        <p:txBody>
          <a:bodyPr wrap="none">
            <a:spAutoFit/>
          </a:bodyPr>
          <a:lstStyle/>
          <a:p>
            <a:r>
              <a:rPr lang="ar-SA" dirty="0" smtClean="0">
                <a:ea typeface="Calibri"/>
              </a:rPr>
              <a:t>ا</a:t>
            </a:r>
            <a:r>
              <a:rPr lang="ar-IQ" sz="2800" dirty="0" smtClean="0">
                <a:solidFill>
                  <a:srgbClr val="FFFF00"/>
                </a:solidFill>
                <a:ea typeface="Calibri"/>
              </a:rPr>
              <a:t>ا</a:t>
            </a:r>
            <a:r>
              <a:rPr lang="ar-SA" sz="2800" dirty="0" smtClean="0">
                <a:solidFill>
                  <a:srgbClr val="FFFF00"/>
                </a:solidFill>
                <a:ea typeface="Calibri"/>
              </a:rPr>
              <a:t>لتنبؤ </a:t>
            </a:r>
            <a:r>
              <a:rPr lang="ar-SA" sz="2800" dirty="0">
                <a:solidFill>
                  <a:srgbClr val="FFFF00"/>
                </a:solidFill>
                <a:ea typeface="Calibri"/>
              </a:rPr>
              <a:t>بالعمالة والبطالة</a:t>
            </a:r>
            <a:endParaRPr lang="ar-IQ" sz="2800" dirty="0">
              <a:solidFill>
                <a:srgbClr val="FFFF00"/>
              </a:solidFill>
            </a:endParaRPr>
          </a:p>
        </p:txBody>
      </p:sp>
      <p:sp>
        <p:nvSpPr>
          <p:cNvPr id="19" name="مستطيل 18"/>
          <p:cNvSpPr/>
          <p:nvPr/>
        </p:nvSpPr>
        <p:spPr>
          <a:xfrm>
            <a:off x="10370386" y="4288971"/>
            <a:ext cx="3262432" cy="523220"/>
          </a:xfrm>
          <a:prstGeom prst="rect">
            <a:avLst/>
          </a:prstGeom>
        </p:spPr>
        <p:txBody>
          <a:bodyPr wrap="none">
            <a:spAutoFit/>
          </a:bodyPr>
          <a:lstStyle/>
          <a:p>
            <a:r>
              <a:rPr lang="ar-SA" sz="2800" dirty="0">
                <a:solidFill>
                  <a:srgbClr val="FFFF00"/>
                </a:solidFill>
                <a:ea typeface="Calibri"/>
              </a:rPr>
              <a:t>تحليل الاستقرار الاقتصادي</a:t>
            </a:r>
            <a:endParaRPr lang="ar-IQ" sz="2800" dirty="0">
              <a:solidFill>
                <a:srgbClr val="FFFF00"/>
              </a:solidFill>
            </a:endParaRPr>
          </a:p>
        </p:txBody>
      </p:sp>
      <p:sp>
        <p:nvSpPr>
          <p:cNvPr id="20" name="مستطيل 19"/>
          <p:cNvSpPr/>
          <p:nvPr/>
        </p:nvSpPr>
        <p:spPr>
          <a:xfrm>
            <a:off x="1545771" y="2337817"/>
            <a:ext cx="7106494" cy="523220"/>
          </a:xfrm>
          <a:prstGeom prst="rect">
            <a:avLst/>
          </a:prstGeom>
        </p:spPr>
        <p:txBody>
          <a:bodyPr wrap="square">
            <a:spAutoFit/>
          </a:bodyPr>
          <a:lstStyle/>
          <a:p>
            <a:r>
              <a:rPr lang="ar-SA" sz="2800" dirty="0">
                <a:solidFill>
                  <a:srgbClr val="FFFF00"/>
                </a:solidFill>
                <a:ea typeface="Calibri"/>
              </a:rPr>
              <a:t>تقييم السياسات الاقتصادية المختلفة</a:t>
            </a:r>
            <a:endParaRPr lang="ar-IQ" sz="2800" dirty="0">
              <a:solidFill>
                <a:srgbClr val="FFFF00"/>
              </a:solidFill>
            </a:endParaRPr>
          </a:p>
        </p:txBody>
      </p:sp>
    </p:spTree>
    <p:extLst>
      <p:ext uri="{BB962C8B-B14F-4D97-AF65-F5344CB8AC3E}">
        <p14:creationId xmlns:p14="http://schemas.microsoft.com/office/powerpoint/2010/main" val="1668452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208967" y="359229"/>
            <a:ext cx="7300203" cy="555986"/>
          </a:xfrm>
          <a:prstGeom prst="rect">
            <a:avLst/>
          </a:prstGeom>
          <a:solidFill>
            <a:schemeClr val="bg1"/>
          </a:solidFill>
        </p:spPr>
        <p:txBody>
          <a:bodyPr wrap="square">
            <a:spAutoFit/>
          </a:bodyPr>
          <a:lstStyle/>
          <a:p>
            <a:pPr marR="0" lvl="0" algn="r" rtl="1">
              <a:lnSpc>
                <a:spcPct val="115000"/>
              </a:lnSpc>
              <a:spcBef>
                <a:spcPts val="0"/>
              </a:spcBef>
              <a:spcAft>
                <a:spcPts val="1000"/>
              </a:spcAft>
              <a:buClr>
                <a:srgbClr val="FFFFFF"/>
              </a:buClr>
            </a:pPr>
            <a:r>
              <a:rPr lang="ar-IQ" sz="2800" dirty="0" smtClean="0">
                <a:solidFill>
                  <a:srgbClr val="C00000"/>
                </a:solidFill>
                <a:ea typeface="Calibri"/>
                <a:cs typeface="Arial"/>
              </a:rPr>
              <a:t> 5- نموذج الطلب المحلي :-</a:t>
            </a:r>
            <a:endParaRPr lang="en-US" sz="2800" dirty="0">
              <a:solidFill>
                <a:srgbClr val="C00000"/>
              </a:solidFill>
              <a:ea typeface="Calibri"/>
              <a:cs typeface="Arial"/>
            </a:endParaRPr>
          </a:p>
        </p:txBody>
      </p:sp>
      <p:sp>
        <p:nvSpPr>
          <p:cNvPr id="3" name="مستطيل 2"/>
          <p:cNvSpPr/>
          <p:nvPr/>
        </p:nvSpPr>
        <p:spPr>
          <a:xfrm>
            <a:off x="4215634" y="1208314"/>
            <a:ext cx="9652766" cy="555986"/>
          </a:xfrm>
          <a:prstGeom prst="rect">
            <a:avLst/>
          </a:prstGeom>
        </p:spPr>
        <p:txBody>
          <a:bodyPr wrap="square">
            <a:spAutoFit/>
          </a:bodyPr>
          <a:lstStyle/>
          <a:p>
            <a:pPr algn="r" rtl="1">
              <a:lnSpc>
                <a:spcPct val="115000"/>
              </a:lnSpc>
              <a:spcAft>
                <a:spcPts val="1000"/>
              </a:spcAft>
            </a:pPr>
            <a:r>
              <a:rPr lang="ar-SA" sz="2800" dirty="0">
                <a:solidFill>
                  <a:srgbClr val="FFFF00"/>
                </a:solidFill>
                <a:ea typeface="Calibri"/>
              </a:rPr>
              <a:t>يستخدم النموذج في اعداد التنبؤات للطلب المحلي على السلع الغذائية وغير الغذائية </a:t>
            </a:r>
            <a:endParaRPr lang="en-US" sz="2000" dirty="0">
              <a:solidFill>
                <a:srgbClr val="FFFF00"/>
              </a:solidFill>
              <a:ea typeface="Calibri"/>
              <a:cs typeface="Arial"/>
            </a:endParaRPr>
          </a:p>
        </p:txBody>
      </p:sp>
      <p:sp>
        <p:nvSpPr>
          <p:cNvPr id="4" name="مخطط انسيابي: معالجة 3"/>
          <p:cNvSpPr/>
          <p:nvPr/>
        </p:nvSpPr>
        <p:spPr>
          <a:xfrm>
            <a:off x="0" y="1764300"/>
            <a:ext cx="14630399" cy="2415814"/>
          </a:xfrm>
          <a:prstGeom prst="flowChartProcess">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1400" b="1" i="0" u="none" strike="noStrike" kern="0" cap="none" spc="0" normalizeH="0" baseline="0" noProof="0" dirty="0">
                <a:ln>
                  <a:noFill/>
                </a:ln>
                <a:solidFill>
                  <a:sysClr val="windowText" lastClr="000000"/>
                </a:solidFill>
                <a:effectLst/>
                <a:uLnTx/>
                <a:uFillTx/>
                <a:latin typeface="Calibri"/>
                <a:ea typeface="Calibri"/>
                <a:cs typeface="Arial"/>
              </a:rPr>
              <a:t> </a:t>
            </a:r>
            <a:r>
              <a:rPr kumimoji="0" lang="ar-SA" sz="3600" b="1" i="0" u="none" strike="noStrike" kern="0" cap="none" spc="0" normalizeH="0" baseline="0" noProof="0" dirty="0">
                <a:ln>
                  <a:noFill/>
                </a:ln>
                <a:solidFill>
                  <a:sysClr val="windowText" lastClr="000000"/>
                </a:solidFill>
                <a:effectLst/>
                <a:uLnTx/>
                <a:uFillTx/>
                <a:latin typeface="Calibri"/>
                <a:ea typeface="Calibri"/>
                <a:cs typeface="Arial"/>
              </a:rPr>
              <a:t>للسلع الغذائية : الطلب الغذائي</a:t>
            </a:r>
            <a:r>
              <a:rPr kumimoji="0" lang="ar-SA" sz="3600" b="0" i="0" u="none" strike="noStrike" kern="0" cap="none" spc="0" normalizeH="0" baseline="0" noProof="0" dirty="0">
                <a:ln>
                  <a:noFill/>
                </a:ln>
                <a:solidFill>
                  <a:sysClr val="windowText" lastClr="000000"/>
                </a:solidFill>
                <a:effectLst/>
                <a:uLnTx/>
                <a:uFillTx/>
                <a:latin typeface="Calibri"/>
                <a:ea typeface="Calibri"/>
                <a:cs typeface="Arial"/>
              </a:rPr>
              <a:t> </a:t>
            </a:r>
            <a:r>
              <a:rPr kumimoji="0" lang="ar-SA" sz="3600" b="1" i="0" u="none" strike="noStrike" kern="0" cap="none" spc="0" normalizeH="0" baseline="0" noProof="0" dirty="0">
                <a:ln>
                  <a:noFill/>
                </a:ln>
                <a:solidFill>
                  <a:sysClr val="windowText" lastClr="000000"/>
                </a:solidFill>
                <a:effectLst/>
                <a:uLnTx/>
                <a:uFillTx/>
                <a:latin typeface="Calibri"/>
                <a:ea typeface="Calibri"/>
                <a:cs typeface="Arial"/>
              </a:rPr>
              <a:t>= متوسط الطلب الفردي × اجمالي السكان</a:t>
            </a:r>
            <a:r>
              <a:rPr kumimoji="0" lang="ar-SA" sz="2800" b="0" i="0" u="none" strike="noStrike" kern="0" cap="none" spc="0" normalizeH="0" baseline="0" noProof="0" dirty="0">
                <a:ln>
                  <a:noFill/>
                </a:ln>
                <a:solidFill>
                  <a:sysClr val="windowText" lastClr="000000"/>
                </a:solidFill>
                <a:effectLst/>
                <a:uLnTx/>
                <a:uFillTx/>
                <a:latin typeface="Calibri"/>
                <a:ea typeface="Calibri"/>
                <a:cs typeface="Arial"/>
              </a:rPr>
              <a:t> .</a:t>
            </a:r>
            <a:endParaRPr kumimoji="0" lang="en-US" sz="2800" b="0" i="0" u="none" strike="noStrike" kern="0" cap="none" spc="0" normalizeH="0" baseline="0" noProof="0" dirty="0">
              <a:ln>
                <a:noFill/>
              </a:ln>
              <a:solidFill>
                <a:sysClr val="windowText" lastClr="000000"/>
              </a:solidFill>
              <a:effectLst/>
              <a:uLnTx/>
              <a:uFillTx/>
              <a:latin typeface="Calibri"/>
              <a:ea typeface="Calibri"/>
              <a:cs typeface="Arial"/>
            </a:endParaRPr>
          </a:p>
        </p:txBody>
      </p:sp>
      <p:sp>
        <p:nvSpPr>
          <p:cNvPr id="5" name="مخطط انسيابي: معالجة 4"/>
          <p:cNvSpPr/>
          <p:nvPr/>
        </p:nvSpPr>
        <p:spPr>
          <a:xfrm>
            <a:off x="1" y="4180114"/>
            <a:ext cx="14630398" cy="2296886"/>
          </a:xfrm>
          <a:prstGeom prst="flowChartProcess">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ar-IQ" sz="1400" b="1" i="0" u="none" strike="noStrike" kern="0" cap="none" spc="0" normalizeH="0" baseline="0" noProof="0" dirty="0">
                <a:ln>
                  <a:noFill/>
                </a:ln>
                <a:solidFill>
                  <a:sysClr val="windowText" lastClr="000000"/>
                </a:solidFill>
                <a:effectLst/>
                <a:uLnTx/>
                <a:uFillTx/>
                <a:latin typeface="Calibri"/>
                <a:ea typeface="Calibri"/>
                <a:cs typeface="Arial"/>
              </a:rPr>
              <a:t> </a:t>
            </a:r>
            <a:r>
              <a:rPr kumimoji="0" lang="ar-IQ" sz="3600" b="1" i="0" u="none" strike="noStrike" kern="0" cap="none" spc="0" normalizeH="0" baseline="0" noProof="0" dirty="0">
                <a:ln>
                  <a:noFill/>
                </a:ln>
                <a:effectLst/>
                <a:uLnTx/>
                <a:uFillTx/>
                <a:latin typeface="Calibri"/>
                <a:ea typeface="Calibri"/>
                <a:cs typeface="Arial"/>
              </a:rPr>
              <a:t>للسلع غير الغذائية :الطلب غير الغذائي للسلع التي لا تستخدم في غذاء الانسان او </a:t>
            </a:r>
            <a:r>
              <a:rPr kumimoji="0" lang="ar-IQ" sz="3600" b="1" i="0" u="none" strike="noStrike" kern="0" cap="none" spc="0" normalizeH="0" baseline="0" noProof="0" dirty="0" smtClean="0">
                <a:ln>
                  <a:noFill/>
                </a:ln>
                <a:effectLst/>
                <a:uLnTx/>
                <a:uFillTx/>
                <a:latin typeface="Calibri"/>
                <a:ea typeface="Calibri"/>
                <a:cs typeface="Arial"/>
              </a:rPr>
              <a:t>الحيوان( </a:t>
            </a:r>
            <a:r>
              <a:rPr kumimoji="0" lang="ar-IQ" sz="3600" b="1" i="0" u="none" strike="noStrike" kern="0" cap="none" spc="0" normalizeH="0" baseline="0" noProof="0" dirty="0">
                <a:ln>
                  <a:noFill/>
                </a:ln>
                <a:effectLst/>
                <a:uLnTx/>
                <a:uFillTx/>
                <a:latin typeface="Calibri"/>
                <a:ea typeface="Calibri"/>
                <a:cs typeface="Arial"/>
              </a:rPr>
              <a:t>المنسوجات – الادوية- المواد الكيمياوية </a:t>
            </a:r>
            <a:endParaRPr kumimoji="0" lang="en-US" sz="2800" b="0" i="0" u="none" strike="noStrike" kern="0" cap="none" spc="0" normalizeH="0" baseline="0" noProof="0" dirty="0">
              <a:ln>
                <a:noFill/>
              </a:ln>
              <a:effectLst/>
              <a:uLnTx/>
              <a:uFillTx/>
              <a:latin typeface="Calibri"/>
              <a:ea typeface="Calibri"/>
              <a:cs typeface="Arial"/>
            </a:endParaRPr>
          </a:p>
        </p:txBody>
      </p:sp>
    </p:spTree>
    <p:extLst>
      <p:ext uri="{BB962C8B-B14F-4D97-AF65-F5344CB8AC3E}">
        <p14:creationId xmlns:p14="http://schemas.microsoft.com/office/powerpoint/2010/main" val="2582142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2679621" y="1065967"/>
            <a:ext cx="5670590" cy="708779"/>
          </a:xfrm>
          <a:prstGeom prst="rect">
            <a:avLst/>
          </a:prstGeom>
          <a:noFill/>
          <a:ln/>
        </p:spPr>
        <p:txBody>
          <a:bodyPr wrap="none" lIns="0" tIns="0" rIns="0" bIns="0" rtlCol="0" anchor="t"/>
          <a:lstStyle/>
          <a:p>
            <a:pPr marL="0" indent="0" algn="r" rtl="1">
              <a:lnSpc>
                <a:spcPts val="5550"/>
              </a:lnSpc>
              <a:buNone/>
            </a:pP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Shape 1"/>
          <p:cNvSpPr/>
          <p:nvPr/>
        </p:nvSpPr>
        <p:spPr>
          <a:xfrm>
            <a:off x="130629" y="1065965"/>
            <a:ext cx="13030200" cy="6292777"/>
          </a:xfrm>
          <a:prstGeom prst="roundRect">
            <a:avLst>
              <a:gd name="adj" fmla="val 3037"/>
            </a:avLst>
          </a:prstGeom>
          <a:solidFill>
            <a:srgbClr val="31136C"/>
          </a:solidFill>
          <a:ln w="7620">
            <a:solidFill>
              <a:srgbClr val="4A2C85"/>
            </a:solidFill>
            <a:prstDash val="solid"/>
          </a:ln>
        </p:spPr>
        <p:txBody>
          <a:bodyPr/>
          <a:lstStyle/>
          <a:p>
            <a:pPr marL="742950" lvl="0" indent="-742950" algn="ctr" rtl="1" fontAlgn="base">
              <a:spcBef>
                <a:spcPct val="0"/>
              </a:spcBef>
              <a:spcAft>
                <a:spcPct val="0"/>
              </a:spcAft>
              <a:buAutoNum type="arabicPeriod"/>
            </a:pPr>
            <a:r>
              <a:rPr lang="ar-SA" sz="4000" dirty="0" smtClean="0">
                <a:solidFill>
                  <a:schemeClr val="bg1"/>
                </a:solidFill>
                <a:latin typeface="Calibri" pitchFamily="34" charset="0"/>
                <a:ea typeface="Calibri" pitchFamily="34" charset="0"/>
                <a:cs typeface="Arial" pitchFamily="34" charset="0"/>
              </a:rPr>
              <a:t>تعريف </a:t>
            </a:r>
            <a:r>
              <a:rPr lang="ar-SA" sz="4000" dirty="0">
                <a:solidFill>
                  <a:schemeClr val="bg1"/>
                </a:solidFill>
                <a:latin typeface="Calibri" pitchFamily="34" charset="0"/>
                <a:ea typeface="Calibri" pitchFamily="34" charset="0"/>
                <a:cs typeface="Arial" pitchFamily="34" charset="0"/>
              </a:rPr>
              <a:t>المشاركين بمفهوم وأهداف تخطيط السياسات الزراعية</a:t>
            </a:r>
            <a:r>
              <a:rPr lang="ar-SA" sz="4000" dirty="0" smtClean="0">
                <a:solidFill>
                  <a:schemeClr val="bg1"/>
                </a:solidFill>
                <a:latin typeface="Calibri" pitchFamily="34" charset="0"/>
                <a:ea typeface="Calibri" pitchFamily="34" charset="0"/>
                <a:cs typeface="Arial" pitchFamily="34" charset="0"/>
              </a:rPr>
              <a:t>.</a:t>
            </a:r>
            <a:endParaRPr lang="en-US" sz="4000" dirty="0" smtClean="0">
              <a:solidFill>
                <a:schemeClr val="bg1"/>
              </a:solidFill>
              <a:latin typeface="Calibri" pitchFamily="34" charset="0"/>
              <a:ea typeface="Calibri" pitchFamily="34" charset="0"/>
              <a:cs typeface="Arial" pitchFamily="34" charset="0"/>
            </a:endParaRPr>
          </a:p>
          <a:p>
            <a:pPr marL="342900" lvl="0" indent="-342900" algn="ctr" rtl="1" fontAlgn="base">
              <a:spcBef>
                <a:spcPct val="0"/>
              </a:spcBef>
              <a:spcAft>
                <a:spcPct val="0"/>
              </a:spcAft>
              <a:buAutoNum type="arabicPeriod"/>
            </a:pPr>
            <a:endParaRPr lang="ar-IQ" sz="4000" dirty="0">
              <a:solidFill>
                <a:schemeClr val="bg1"/>
              </a:solidFill>
              <a:latin typeface="Calibri" pitchFamily="34" charset="0"/>
              <a:cs typeface="Arial" pitchFamily="34" charset="0"/>
            </a:endParaRPr>
          </a:p>
          <a:p>
            <a:pPr marL="342900" lvl="0" indent="-342900" algn="ctr" rtl="1" fontAlgn="base">
              <a:spcBef>
                <a:spcPct val="0"/>
              </a:spcBef>
              <a:spcAft>
                <a:spcPct val="0"/>
              </a:spcAft>
              <a:buAutoNum type="arabicPeriod"/>
            </a:pPr>
            <a:endParaRPr lang="en-US" dirty="0">
              <a:solidFill>
                <a:schemeClr val="bg1"/>
              </a:solidFill>
              <a:latin typeface="Arial" pitchFamily="34" charset="0"/>
              <a:cs typeface="Arial" pitchFamily="34" charset="0"/>
            </a:endParaRPr>
          </a:p>
          <a:p>
            <a:pPr lvl="0" algn="ctr" rtl="1" eaLnBrk="0" fontAlgn="base" hangingPunct="0">
              <a:spcBef>
                <a:spcPct val="0"/>
              </a:spcBef>
              <a:spcAft>
                <a:spcPct val="0"/>
              </a:spcAft>
            </a:pPr>
            <a:r>
              <a:rPr lang="ar-SA" sz="4000" dirty="0">
                <a:solidFill>
                  <a:schemeClr val="bg1"/>
                </a:solidFill>
                <a:latin typeface="Calibri" pitchFamily="34" charset="0"/>
                <a:ea typeface="Calibri" pitchFamily="34" charset="0"/>
                <a:cs typeface="Arial" pitchFamily="34" charset="0"/>
              </a:rPr>
              <a:t>2. إكساب المتدربين مهارات تحليل السياسات الزراعية باستخدام برنامج </a:t>
            </a:r>
            <a:r>
              <a:rPr lang="en-US" sz="4000" dirty="0">
                <a:solidFill>
                  <a:schemeClr val="bg1"/>
                </a:solidFill>
                <a:latin typeface="Calibri" pitchFamily="34" charset="0"/>
                <a:ea typeface="Calibri" pitchFamily="34" charset="0"/>
                <a:cs typeface="Arial" pitchFamily="34" charset="0"/>
              </a:rPr>
              <a:t>CAPPA</a:t>
            </a:r>
            <a:r>
              <a:rPr lang="ar-IQ" sz="4000" dirty="0" smtClean="0">
                <a:solidFill>
                  <a:schemeClr val="bg1"/>
                </a:solidFill>
                <a:latin typeface="Calibri" pitchFamily="34" charset="0"/>
                <a:ea typeface="Calibri" pitchFamily="34" charset="0"/>
                <a:cs typeface="Arial" pitchFamily="34" charset="0"/>
              </a:rPr>
              <a:t>.</a:t>
            </a:r>
          </a:p>
          <a:p>
            <a:pPr lvl="0" algn="ctr" rtl="1" eaLnBrk="0" fontAlgn="base" hangingPunct="0">
              <a:spcBef>
                <a:spcPct val="0"/>
              </a:spcBef>
              <a:spcAft>
                <a:spcPct val="0"/>
              </a:spcAft>
            </a:pPr>
            <a:endParaRPr lang="en-US" dirty="0">
              <a:solidFill>
                <a:schemeClr val="bg1"/>
              </a:solidFill>
              <a:latin typeface="Arial" pitchFamily="34" charset="0"/>
              <a:cs typeface="Arial" pitchFamily="34" charset="0"/>
            </a:endParaRPr>
          </a:p>
          <a:p>
            <a:pPr lvl="0" algn="ctr" rtl="1" eaLnBrk="0" fontAlgn="base" hangingPunct="0">
              <a:spcBef>
                <a:spcPct val="0"/>
              </a:spcBef>
              <a:spcAft>
                <a:spcPct val="0"/>
              </a:spcAft>
            </a:pPr>
            <a:r>
              <a:rPr lang="ar-SA" sz="4000" dirty="0">
                <a:solidFill>
                  <a:schemeClr val="bg1"/>
                </a:solidFill>
                <a:latin typeface="Calibri" pitchFamily="34" charset="0"/>
                <a:ea typeface="Calibri" pitchFamily="34" charset="0"/>
                <a:cs typeface="Arial" pitchFamily="34" charset="0"/>
              </a:rPr>
              <a:t>3. التعرف على طرق جمع البيانات الزراعية وإدخالها في البرنامج</a:t>
            </a:r>
            <a:r>
              <a:rPr lang="ar-SA" sz="4000" dirty="0" smtClean="0">
                <a:solidFill>
                  <a:schemeClr val="bg1"/>
                </a:solidFill>
                <a:latin typeface="Calibri" pitchFamily="34" charset="0"/>
                <a:ea typeface="Calibri" pitchFamily="34" charset="0"/>
                <a:cs typeface="Arial" pitchFamily="34" charset="0"/>
              </a:rPr>
              <a:t>.</a:t>
            </a:r>
            <a:endParaRPr lang="ar-IQ" sz="4000" dirty="0" smtClean="0">
              <a:solidFill>
                <a:schemeClr val="bg1"/>
              </a:solidFill>
              <a:latin typeface="Calibri" pitchFamily="34" charset="0"/>
              <a:ea typeface="Calibri" pitchFamily="34" charset="0"/>
              <a:cs typeface="Arial" pitchFamily="34" charset="0"/>
            </a:endParaRPr>
          </a:p>
          <a:p>
            <a:pPr lvl="0" algn="ctr" rtl="1" eaLnBrk="0" fontAlgn="base" hangingPunct="0">
              <a:spcBef>
                <a:spcPct val="0"/>
              </a:spcBef>
              <a:spcAft>
                <a:spcPct val="0"/>
              </a:spcAft>
            </a:pPr>
            <a:endParaRPr lang="en-US" dirty="0">
              <a:solidFill>
                <a:schemeClr val="bg1"/>
              </a:solidFill>
              <a:latin typeface="Arial" pitchFamily="34" charset="0"/>
              <a:cs typeface="Arial" pitchFamily="34" charset="0"/>
            </a:endParaRPr>
          </a:p>
          <a:p>
            <a:pPr lvl="0" algn="ctr" rtl="1" eaLnBrk="0" fontAlgn="base" hangingPunct="0">
              <a:spcBef>
                <a:spcPct val="0"/>
              </a:spcBef>
              <a:spcAft>
                <a:spcPct val="0"/>
              </a:spcAft>
            </a:pPr>
            <a:r>
              <a:rPr lang="ar-SA" sz="4000" dirty="0">
                <a:solidFill>
                  <a:schemeClr val="bg1"/>
                </a:solidFill>
                <a:latin typeface="Calibri" pitchFamily="34" charset="0"/>
                <a:ea typeface="Calibri" pitchFamily="34" charset="0"/>
                <a:cs typeface="Arial" pitchFamily="34" charset="0"/>
              </a:rPr>
              <a:t>4. كيفية تقييم أثر السياسات الزراعية على الإنتاج والدخل والبيئة</a:t>
            </a:r>
            <a:r>
              <a:rPr lang="ar-SA" sz="4000" dirty="0" smtClean="0">
                <a:solidFill>
                  <a:schemeClr val="bg1"/>
                </a:solidFill>
                <a:latin typeface="Calibri" pitchFamily="34" charset="0"/>
                <a:ea typeface="Calibri" pitchFamily="34" charset="0"/>
                <a:cs typeface="Arial" pitchFamily="34" charset="0"/>
              </a:rPr>
              <a:t>.</a:t>
            </a:r>
            <a:endParaRPr lang="ar-IQ" sz="4000" dirty="0">
              <a:solidFill>
                <a:schemeClr val="bg1"/>
              </a:solidFill>
              <a:latin typeface="Calibri" pitchFamily="34" charset="0"/>
              <a:ea typeface="Calibri" pitchFamily="34" charset="0"/>
              <a:cs typeface="Arial" pitchFamily="34" charset="0"/>
            </a:endParaRPr>
          </a:p>
          <a:p>
            <a:pPr lvl="0" algn="ctr" rtl="1" eaLnBrk="0" fontAlgn="base" hangingPunct="0">
              <a:spcBef>
                <a:spcPct val="0"/>
              </a:spcBef>
              <a:spcAft>
                <a:spcPct val="0"/>
              </a:spcAft>
            </a:pPr>
            <a:endParaRPr lang="ar-SA" sz="4000" dirty="0">
              <a:solidFill>
                <a:schemeClr val="bg1"/>
              </a:solidFill>
              <a:latin typeface="Calibri" pitchFamily="34" charset="0"/>
              <a:ea typeface="Calibri" pitchFamily="34" charset="0"/>
              <a:cs typeface="Arial" pitchFamily="34" charset="0"/>
            </a:endParaRPr>
          </a:p>
          <a:p>
            <a:pPr lvl="0" algn="ctr" eaLnBrk="0" fontAlgn="base" hangingPunct="0">
              <a:spcBef>
                <a:spcPct val="0"/>
              </a:spcBef>
              <a:spcAft>
                <a:spcPct val="0"/>
              </a:spcAft>
            </a:pPr>
            <a:r>
              <a:rPr lang="ar-SA" sz="3200" dirty="0">
                <a:solidFill>
                  <a:schemeClr val="bg1"/>
                </a:solidFill>
                <a:latin typeface="Calibri" pitchFamily="34" charset="0"/>
                <a:ea typeface="Calibri" pitchFamily="34" charset="0"/>
                <a:cs typeface="Arial" pitchFamily="34" charset="0"/>
              </a:rPr>
              <a:t>5. </a:t>
            </a:r>
            <a:r>
              <a:rPr lang="ar-SA" sz="4000" dirty="0">
                <a:solidFill>
                  <a:schemeClr val="bg1"/>
                </a:solidFill>
                <a:latin typeface="Calibri" pitchFamily="34" charset="0"/>
                <a:ea typeface="Calibri" pitchFamily="34" charset="0"/>
                <a:cs typeface="Arial" pitchFamily="34" charset="0"/>
              </a:rPr>
              <a:t>كيفية صياغة مقترحات سياسية مدروسة تستند </a:t>
            </a:r>
            <a:r>
              <a:rPr lang="ar-IQ" sz="4000" dirty="0" smtClean="0">
                <a:solidFill>
                  <a:schemeClr val="bg1"/>
                </a:solidFill>
                <a:latin typeface="Calibri" pitchFamily="34" charset="0"/>
                <a:ea typeface="Calibri" pitchFamily="34" charset="0"/>
                <a:cs typeface="Arial" pitchFamily="34" charset="0"/>
              </a:rPr>
              <a:t> الى تحليل الكمي </a:t>
            </a:r>
            <a:endParaRPr lang="ar-IQ" sz="3200" dirty="0">
              <a:solidFill>
                <a:schemeClr val="bg1"/>
              </a:solidFill>
            </a:endParaRPr>
          </a:p>
        </p:txBody>
      </p:sp>
      <p:sp>
        <p:nvSpPr>
          <p:cNvPr id="5" name="Text 2"/>
          <p:cNvSpPr/>
          <p:nvPr/>
        </p:nvSpPr>
        <p:spPr>
          <a:xfrm>
            <a:off x="5280541" y="2349341"/>
            <a:ext cx="2835235" cy="354330"/>
          </a:xfrm>
          <a:prstGeom prst="rect">
            <a:avLst/>
          </a:prstGeom>
          <a:noFill/>
          <a:ln/>
        </p:spPr>
        <p:txBody>
          <a:bodyPr wrap="none" lIns="0" tIns="0" rIns="0" bIns="0" rtlCol="0" anchor="t"/>
          <a:lstStyle/>
          <a:p>
            <a:pPr marL="0" indent="0" algn="r" rtl="1">
              <a:lnSpc>
                <a:spcPts val="2750"/>
              </a:lnSpc>
              <a:buNone/>
            </a:pP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6" name="Text 3"/>
          <p:cNvSpPr/>
          <p:nvPr/>
        </p:nvSpPr>
        <p:spPr>
          <a:xfrm>
            <a:off x="4919782" y="2839760"/>
            <a:ext cx="3195995" cy="2177415"/>
          </a:xfrm>
          <a:prstGeom prst="rect">
            <a:avLst/>
          </a:prstGeom>
          <a:noFill/>
          <a:ln/>
        </p:spPr>
        <p:txBody>
          <a:bodyPr wrap="square" lIns="0" tIns="0" rIns="0" bIns="0" rtlCol="0" anchor="t"/>
          <a:lstStyle/>
          <a:p>
            <a:pPr marL="0" indent="0" algn="just" rtl="1">
              <a:lnSpc>
                <a:spcPts val="2850"/>
              </a:lnSpc>
              <a:buNone/>
            </a:pP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9" name="Text 6"/>
          <p:cNvSpPr/>
          <p:nvPr/>
        </p:nvSpPr>
        <p:spPr>
          <a:xfrm>
            <a:off x="1028105" y="2839760"/>
            <a:ext cx="3195995" cy="1451610"/>
          </a:xfrm>
          <a:prstGeom prst="rect">
            <a:avLst/>
          </a:prstGeom>
          <a:noFill/>
          <a:ln/>
        </p:spPr>
        <p:txBody>
          <a:bodyPr wrap="square" lIns="0" tIns="0" rIns="0" bIns="0" rtlCol="0" anchor="t"/>
          <a:lstStyle/>
          <a:p>
            <a:pPr marL="0" indent="0" algn="r" rtl="1">
              <a:lnSpc>
                <a:spcPts val="2850"/>
              </a:lnSpc>
              <a:buNone/>
            </a:pP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12" name="Text 9"/>
          <p:cNvSpPr/>
          <p:nvPr/>
        </p:nvSpPr>
        <p:spPr>
          <a:xfrm>
            <a:off x="1028224" y="6203275"/>
            <a:ext cx="7087553" cy="725805"/>
          </a:xfrm>
          <a:prstGeom prst="rect">
            <a:avLst/>
          </a:prstGeom>
          <a:noFill/>
          <a:ln/>
        </p:spPr>
        <p:txBody>
          <a:bodyPr wrap="square" lIns="0" tIns="0" rIns="0" bIns="0" rtlCol="0" anchor="t"/>
          <a:lstStyle/>
          <a:p>
            <a:pPr marL="0" indent="0" algn="r" rtl="1">
              <a:lnSpc>
                <a:spcPts val="2850"/>
              </a:lnSpc>
              <a:buNone/>
            </a:pP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15" name="مستطيل 14"/>
          <p:cNvSpPr/>
          <p:nvPr/>
        </p:nvSpPr>
        <p:spPr>
          <a:xfrm>
            <a:off x="6370243" y="228600"/>
            <a:ext cx="6278795" cy="622222"/>
          </a:xfrm>
          <a:prstGeom prst="rect">
            <a:avLst/>
          </a:prstGeom>
          <a:solidFill>
            <a:schemeClr val="accent1"/>
          </a:solidFill>
        </p:spPr>
        <p:txBody>
          <a:bodyPr wrap="square">
            <a:spAutoFit/>
          </a:bodyPr>
          <a:lstStyle/>
          <a:p>
            <a:pPr lvl="0" algn="r" rtl="1">
              <a:lnSpc>
                <a:spcPct val="115000"/>
              </a:lnSpc>
              <a:spcAft>
                <a:spcPts val="1000"/>
              </a:spcAft>
            </a:pPr>
            <a:r>
              <a:rPr lang="ar-SA" sz="3200" b="1"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أهداف </a:t>
            </a:r>
            <a:r>
              <a:rPr lang="ar-SA" sz="3200" b="1"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الدورة</a:t>
            </a:r>
            <a:r>
              <a:rPr lang="ar-IQ" sz="3200" b="1"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 </a:t>
            </a:r>
            <a:endParaRPr lang="en-US" sz="2000" dirty="0">
              <a:solidFill>
                <a:prstClr val="black"/>
              </a:solidFill>
              <a:ea typeface="Calibri"/>
              <a:cs typeface="Arial"/>
            </a:endParaRPr>
          </a:p>
        </p:txBody>
      </p:sp>
      <p:sp>
        <p:nvSpPr>
          <p:cNvPr id="16" name="Rectangle 1"/>
          <p:cNvSpPr>
            <a:spLocks noChangeArrowheads="1"/>
          </p:cNvSpPr>
          <p:nvPr/>
        </p:nvSpPr>
        <p:spPr bwMode="auto">
          <a:xfrm>
            <a:off x="0" y="59323"/>
            <a:ext cx="12570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التحليل الكمي.</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
          <p:cNvSpPr>
            <a:spLocks noChangeArrowheads="1"/>
          </p:cNvSpPr>
          <p:nvPr/>
        </p:nvSpPr>
        <p:spPr bwMode="auto">
          <a:xfrm>
            <a:off x="0" y="59323"/>
            <a:ext cx="17668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إلى نتائج التحليل الكمي.</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114300"/>
            <a:ext cx="11821886" cy="8262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656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328057" y="816429"/>
            <a:ext cx="12094029" cy="1707134"/>
          </a:xfrm>
          <a:prstGeom prst="rect">
            <a:avLst/>
          </a:prstGeom>
        </p:spPr>
        <p:txBody>
          <a:bodyPr wrap="square">
            <a:spAutoFit/>
          </a:bodyPr>
          <a:lstStyle/>
          <a:p>
            <a:pPr marR="0" lvl="0" algn="r" rtl="1">
              <a:lnSpc>
                <a:spcPct val="115000"/>
              </a:lnSpc>
              <a:spcBef>
                <a:spcPts val="0"/>
              </a:spcBef>
              <a:spcAft>
                <a:spcPts val="1000"/>
              </a:spcAft>
              <a:buClr>
                <a:srgbClr val="FFFFFF"/>
              </a:buClr>
            </a:pPr>
            <a:r>
              <a:rPr lang="ar-IQ" sz="2800" b="1" dirty="0" smtClean="0">
                <a:solidFill>
                  <a:srgbClr val="C00000"/>
                </a:solidFill>
                <a:ea typeface="Calibri"/>
              </a:rPr>
              <a:t>6- نموذج عناصر الانتاج :-</a:t>
            </a:r>
          </a:p>
          <a:p>
            <a:pPr marR="0" lvl="0" algn="r" rtl="1">
              <a:lnSpc>
                <a:spcPct val="115000"/>
              </a:lnSpc>
              <a:spcBef>
                <a:spcPts val="0"/>
              </a:spcBef>
              <a:spcAft>
                <a:spcPts val="1000"/>
              </a:spcAft>
              <a:buClr>
                <a:srgbClr val="FFFFFF"/>
              </a:buClr>
            </a:pPr>
            <a:r>
              <a:rPr lang="ar-SA" sz="2800" b="1" dirty="0" smtClean="0">
                <a:solidFill>
                  <a:schemeClr val="bg1"/>
                </a:solidFill>
                <a:ea typeface="Calibri"/>
              </a:rPr>
              <a:t>يقيس </a:t>
            </a:r>
            <a:r>
              <a:rPr lang="ar-SA" sz="2800" b="1" dirty="0">
                <a:solidFill>
                  <a:schemeClr val="bg1"/>
                </a:solidFill>
                <a:ea typeface="Calibri"/>
              </a:rPr>
              <a:t>كميات عناصر الانتاج </a:t>
            </a:r>
            <a:r>
              <a:rPr lang="ar-SA" sz="2800" b="1" dirty="0" err="1">
                <a:solidFill>
                  <a:schemeClr val="bg1"/>
                </a:solidFill>
                <a:ea typeface="Calibri"/>
              </a:rPr>
              <a:t>للانتاج</a:t>
            </a:r>
            <a:r>
              <a:rPr lang="ar-SA" sz="2800" b="1" dirty="0">
                <a:solidFill>
                  <a:schemeClr val="bg1"/>
                </a:solidFill>
                <a:ea typeface="Calibri"/>
              </a:rPr>
              <a:t> النباتي ( البذور – الاسمدة – المبيدات الحشرية )  حسب التركيب المحصول وانتاجيته في كل نوع من انواع الاراضي  التي يتم التنبؤ به </a:t>
            </a:r>
            <a:endParaRPr lang="en-US" sz="2000" dirty="0">
              <a:solidFill>
                <a:schemeClr val="bg1"/>
              </a:solidFill>
              <a:ea typeface="Calibri"/>
              <a:cs typeface="Arial"/>
            </a:endParaRPr>
          </a:p>
        </p:txBody>
      </p:sp>
      <p:sp>
        <p:nvSpPr>
          <p:cNvPr id="3" name="مستطيل 2"/>
          <p:cNvSpPr/>
          <p:nvPr/>
        </p:nvSpPr>
        <p:spPr>
          <a:xfrm>
            <a:off x="1709057" y="4114799"/>
            <a:ext cx="10624457" cy="1415143"/>
          </a:xfrm>
          <a:prstGeom prst="rect">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IQ" sz="2800" b="1" i="0" u="none" strike="noStrike" kern="0" cap="none" spc="0" normalizeH="0" baseline="0" noProof="0">
                <a:ln w="8890" cap="flat" cmpd="sng" algn="ctr">
                  <a:solidFill>
                    <a:srgbClr val="FFFFFF"/>
                  </a:solidFill>
                  <a:prstDash val="solid"/>
                  <a:miter lim="0"/>
                </a:ln>
                <a:gradFill>
                  <a:gsLst>
                    <a:gs pos="0">
                      <a:srgbClr val="505050"/>
                    </a:gs>
                    <a:gs pos="49000">
                      <a:srgbClr val="595959"/>
                    </a:gs>
                    <a:gs pos="50000">
                      <a:srgbClr val="000000"/>
                    </a:gs>
                    <a:gs pos="95000">
                      <a:srgbClr val="000000"/>
                    </a:gs>
                    <a:gs pos="100000">
                      <a:srgbClr val="000000"/>
                    </a:gs>
                  </a:gsLst>
                  <a:lin ang="5400000" scaled="0"/>
                </a:gradFill>
                <a:effectLst>
                  <a:outerShdw blurRad="50800" algn="tl">
                    <a:srgbClr val="000000"/>
                  </a:outerShdw>
                </a:effectLst>
                <a:uLnTx/>
                <a:uFillTx/>
                <a:latin typeface="Calibri"/>
                <a:ea typeface="Calibri"/>
                <a:cs typeface="Arial"/>
              </a:rPr>
              <a:t>يستخدم النموذج دالة انتاج خاصة بكل محصول ونوع الارض </a:t>
            </a:r>
            <a:endParaRPr kumimoji="0" lang="en-US" b="0" i="0" u="none" strike="noStrike" kern="0" cap="none" spc="0" normalizeH="0" baseline="0" noProof="0">
              <a:ln>
                <a:noFill/>
              </a:ln>
              <a:solidFill>
                <a:sysClr val="windowText" lastClr="000000"/>
              </a:solidFill>
              <a:effectLst/>
              <a:uLnTx/>
              <a:uFillTx/>
              <a:latin typeface="Calibri"/>
              <a:ea typeface="Calibri"/>
              <a:cs typeface="Arial"/>
            </a:endParaRPr>
          </a:p>
        </p:txBody>
      </p:sp>
    </p:spTree>
    <p:extLst>
      <p:ext uri="{BB962C8B-B14F-4D97-AF65-F5344CB8AC3E}">
        <p14:creationId xmlns:p14="http://schemas.microsoft.com/office/powerpoint/2010/main" val="252857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97971" y="0"/>
            <a:ext cx="14728371" cy="8229600"/>
          </a:xfrm>
          <a:prstGeom prst="rect">
            <a:avLst/>
          </a:prstGeom>
        </p:spPr>
      </p:pic>
    </p:spTree>
    <p:extLst>
      <p:ext uri="{BB962C8B-B14F-4D97-AF65-F5344CB8AC3E}">
        <p14:creationId xmlns:p14="http://schemas.microsoft.com/office/powerpoint/2010/main" val="3641112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9993086" y="469800"/>
            <a:ext cx="4278086" cy="587853"/>
          </a:xfrm>
          <a:prstGeom prst="rect">
            <a:avLst/>
          </a:prstGeom>
          <a:solidFill>
            <a:srgbClr val="C00000"/>
          </a:solidFill>
        </p:spPr>
        <p:txBody>
          <a:bodyPr wrap="square">
            <a:spAutoFit/>
          </a:bodyPr>
          <a:lstStyle/>
          <a:p>
            <a:pPr algn="r" rtl="1">
              <a:lnSpc>
                <a:spcPct val="115000"/>
              </a:lnSpc>
              <a:spcAft>
                <a:spcPts val="1000"/>
              </a:spcAft>
            </a:pPr>
            <a:r>
              <a:rPr lang="ar-IQ" sz="2800" dirty="0">
                <a:solidFill>
                  <a:schemeClr val="bg1"/>
                </a:solidFill>
              </a:rPr>
              <a:t>7- نموذج الانتاج الحيواني </a:t>
            </a:r>
            <a:r>
              <a:rPr lang="ar-IQ" sz="2800" dirty="0" smtClean="0">
                <a:solidFill>
                  <a:srgbClr val="FF0000"/>
                </a:solidFill>
                <a:ea typeface="Calibri"/>
              </a:rPr>
              <a:t>:- </a:t>
            </a:r>
            <a:endParaRPr lang="en-US" sz="1400" dirty="0">
              <a:ea typeface="Calibri"/>
              <a:cs typeface="Arial"/>
            </a:endParaRPr>
          </a:p>
        </p:txBody>
      </p:sp>
      <p:sp>
        <p:nvSpPr>
          <p:cNvPr id="7" name="مستطيل 6"/>
          <p:cNvSpPr/>
          <p:nvPr/>
        </p:nvSpPr>
        <p:spPr>
          <a:xfrm>
            <a:off x="5301342" y="1208315"/>
            <a:ext cx="9329058" cy="3264483"/>
          </a:xfrm>
          <a:prstGeom prst="rect">
            <a:avLst/>
          </a:prstGeom>
        </p:spPr>
        <p:txBody>
          <a:bodyPr wrap="square">
            <a:spAutoFit/>
          </a:bodyPr>
          <a:lstStyle/>
          <a:p>
            <a:pPr lvl="0" algn="r" rtl="1">
              <a:lnSpc>
                <a:spcPct val="115000"/>
              </a:lnSpc>
              <a:spcAft>
                <a:spcPts val="1000"/>
              </a:spcAft>
            </a:pPr>
            <a:r>
              <a:rPr lang="ar-SA" sz="3600" b="1" dirty="0">
                <a:solidFill>
                  <a:srgbClr val="FFC000"/>
                </a:solidFill>
                <a:ea typeface="Calibri"/>
              </a:rPr>
              <a:t>يستخدم هذا النموذج للتنبؤ في انشطة الثروة الحيوانية في سنة التنبؤ وقياس العلف والاحتياج من العمالة وابرز خصائص هذا النموذج حساب عدد الوحدات في الانشطة الحيوانية ونسبة الحيوانات المنتجة </a:t>
            </a:r>
            <a:endParaRPr lang="en-US" sz="2800" b="1" dirty="0">
              <a:solidFill>
                <a:srgbClr val="FFC000"/>
              </a:solidFill>
              <a:ea typeface="Calibri"/>
              <a:cs typeface="Arial"/>
            </a:endParaRPr>
          </a:p>
          <a:p>
            <a:pPr lvl="0" algn="ctr" rtl="1">
              <a:lnSpc>
                <a:spcPct val="115000"/>
              </a:lnSpc>
              <a:spcAft>
                <a:spcPts val="1000"/>
              </a:spcAft>
            </a:pPr>
            <a:endParaRPr lang="en-US" sz="2800" b="1" dirty="0">
              <a:solidFill>
                <a:srgbClr val="FF0000"/>
              </a:solidFill>
              <a:ea typeface="Calibri"/>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4687"/>
            <a:ext cx="14630400" cy="448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285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0"/>
            <a:ext cx="14630400" cy="8229600"/>
          </a:xfrm>
          <a:prstGeom prst="rect">
            <a:avLst/>
          </a:prstGeom>
          <a:solidFill>
            <a:srgbClr val="E123D3"/>
          </a:solidFill>
        </p:spPr>
      </p:pic>
    </p:spTree>
    <p:extLst>
      <p:ext uri="{BB962C8B-B14F-4D97-AF65-F5344CB8AC3E}">
        <p14:creationId xmlns:p14="http://schemas.microsoft.com/office/powerpoint/2010/main" val="1797972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657600" y="511629"/>
            <a:ext cx="9677400" cy="1990288"/>
          </a:xfrm>
          <a:prstGeom prst="rect">
            <a:avLst/>
          </a:prstGeom>
        </p:spPr>
        <p:txBody>
          <a:bodyPr wrap="square">
            <a:spAutoFit/>
          </a:bodyPr>
          <a:lstStyle/>
          <a:p>
            <a:pPr algn="r" rtl="1">
              <a:lnSpc>
                <a:spcPct val="115000"/>
              </a:lnSpc>
              <a:spcAft>
                <a:spcPts val="1000"/>
              </a:spcAft>
            </a:pPr>
            <a:r>
              <a:rPr lang="ar-IQ" sz="2800" dirty="0" smtClean="0">
                <a:solidFill>
                  <a:srgbClr val="C00000"/>
                </a:solidFill>
                <a:ea typeface="Calibri"/>
              </a:rPr>
              <a:t>8- نموذج الانتاج النباتي :-  </a:t>
            </a:r>
            <a:r>
              <a:rPr lang="ar-IQ" dirty="0" smtClean="0">
                <a:ea typeface="Calibri"/>
              </a:rPr>
              <a:t>:- </a:t>
            </a:r>
          </a:p>
          <a:p>
            <a:pPr algn="r" rtl="1">
              <a:lnSpc>
                <a:spcPct val="115000"/>
              </a:lnSpc>
              <a:spcAft>
                <a:spcPts val="1000"/>
              </a:spcAft>
            </a:pPr>
            <a:r>
              <a:rPr lang="ar-SA" sz="3600" dirty="0" smtClean="0">
                <a:solidFill>
                  <a:srgbClr val="FFC000"/>
                </a:solidFill>
                <a:ea typeface="Calibri"/>
              </a:rPr>
              <a:t>يستخدم </a:t>
            </a:r>
            <a:r>
              <a:rPr lang="ar-SA" sz="3600" dirty="0">
                <a:solidFill>
                  <a:srgbClr val="FFC000"/>
                </a:solidFill>
                <a:ea typeface="Calibri"/>
              </a:rPr>
              <a:t>هذا النموذج لقياس التنبؤ في المساحة والانتاجية  </a:t>
            </a:r>
            <a:r>
              <a:rPr lang="ar-SA" sz="3600" dirty="0" err="1">
                <a:solidFill>
                  <a:srgbClr val="FFC000"/>
                </a:solidFill>
                <a:ea typeface="Calibri"/>
              </a:rPr>
              <a:t>للانتاج</a:t>
            </a:r>
            <a:r>
              <a:rPr lang="ar-SA" sz="3600" dirty="0">
                <a:solidFill>
                  <a:srgbClr val="FFC000"/>
                </a:solidFill>
                <a:ea typeface="Calibri"/>
              </a:rPr>
              <a:t> النباتي في سنة التنبؤ لكل محصول </a:t>
            </a:r>
            <a:r>
              <a:rPr lang="ar-SA" sz="3600" dirty="0" smtClean="0">
                <a:solidFill>
                  <a:srgbClr val="FFC000"/>
                </a:solidFill>
                <a:ea typeface="Calibri"/>
              </a:rPr>
              <a:t>في </a:t>
            </a:r>
            <a:r>
              <a:rPr lang="ar-SA" sz="3600" dirty="0">
                <a:solidFill>
                  <a:srgbClr val="FFC000"/>
                </a:solidFill>
                <a:ea typeface="Calibri"/>
              </a:rPr>
              <a:t>كل نوع من الارض </a:t>
            </a:r>
            <a:endParaRPr lang="en-US" sz="2800" dirty="0">
              <a:solidFill>
                <a:srgbClr val="FFC000"/>
              </a:solidFill>
              <a:ea typeface="Calibri"/>
              <a:cs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274"/>
            <a:ext cx="4071257" cy="800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354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tretch>
            <a:fillRect/>
          </a:stretch>
        </p:blipFill>
        <p:spPr>
          <a:xfrm>
            <a:off x="0" y="0"/>
            <a:ext cx="14630399" cy="8229600"/>
          </a:xfrm>
          <a:prstGeom prst="rect">
            <a:avLst/>
          </a:prstGeom>
        </p:spPr>
      </p:pic>
    </p:spTree>
    <p:extLst>
      <p:ext uri="{BB962C8B-B14F-4D97-AF65-F5344CB8AC3E}">
        <p14:creationId xmlns:p14="http://schemas.microsoft.com/office/powerpoint/2010/main" val="3993146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657599" y="511629"/>
            <a:ext cx="10711543" cy="3901581"/>
          </a:xfrm>
          <a:prstGeom prst="rect">
            <a:avLst/>
          </a:prstGeom>
        </p:spPr>
        <p:txBody>
          <a:bodyPr wrap="square">
            <a:spAutoFit/>
          </a:bodyPr>
          <a:lstStyle/>
          <a:p>
            <a:pPr algn="r" rtl="1">
              <a:lnSpc>
                <a:spcPct val="115000"/>
              </a:lnSpc>
              <a:spcAft>
                <a:spcPts val="1000"/>
              </a:spcAft>
            </a:pPr>
            <a:r>
              <a:rPr lang="ar-IQ" sz="2800" dirty="0" smtClean="0">
                <a:solidFill>
                  <a:srgbClr val="C00000"/>
                </a:solidFill>
                <a:ea typeface="Calibri"/>
              </a:rPr>
              <a:t>9- نموذج التغذية :-  </a:t>
            </a:r>
            <a:r>
              <a:rPr lang="ar-IQ" dirty="0" smtClean="0">
                <a:solidFill>
                  <a:prstClr val="black"/>
                </a:solidFill>
                <a:ea typeface="Calibri"/>
              </a:rPr>
              <a:t>:- </a:t>
            </a:r>
          </a:p>
          <a:p>
            <a:pPr algn="r" rtl="1">
              <a:lnSpc>
                <a:spcPct val="115000"/>
              </a:lnSpc>
              <a:spcAft>
                <a:spcPts val="1000"/>
              </a:spcAft>
            </a:pPr>
            <a:r>
              <a:rPr lang="ar-SA" sz="3600" dirty="0" smtClean="0">
                <a:solidFill>
                  <a:srgbClr val="FFC000"/>
                </a:solidFill>
                <a:ea typeface="Calibri"/>
              </a:rPr>
              <a:t>يستخدم </a:t>
            </a:r>
            <a:r>
              <a:rPr lang="ar-SA" sz="3600" dirty="0">
                <a:solidFill>
                  <a:srgbClr val="FFC000"/>
                </a:solidFill>
                <a:ea typeface="Calibri"/>
              </a:rPr>
              <a:t>هذا النموذج لقياس </a:t>
            </a:r>
            <a:r>
              <a:rPr lang="ar-IQ" sz="3600" dirty="0" smtClean="0">
                <a:solidFill>
                  <a:srgbClr val="FFC000"/>
                </a:solidFill>
                <a:ea typeface="Calibri"/>
              </a:rPr>
              <a:t>وتحليل الوضع الغذائي من خلال حساب المتوسط الفردي اليومي المتاح للفرد من الغذاء على اساس التنبؤات على الطلب على الغذاء </a:t>
            </a:r>
            <a:r>
              <a:rPr lang="ar-IQ" sz="3600" dirty="0" err="1" smtClean="0">
                <a:solidFill>
                  <a:srgbClr val="FFC000"/>
                </a:solidFill>
                <a:ea typeface="Calibri"/>
              </a:rPr>
              <a:t>لاجمالي</a:t>
            </a:r>
            <a:r>
              <a:rPr lang="ar-IQ" sz="3600" dirty="0" smtClean="0">
                <a:solidFill>
                  <a:srgbClr val="FFC000"/>
                </a:solidFill>
                <a:ea typeface="Calibri"/>
              </a:rPr>
              <a:t> السكان لقطاعي الريف والحضر وايضا الاحتياجات الغذائية من السعرات الحرارية والبروتينات والدهون والسكريات  .</a:t>
            </a:r>
            <a:endParaRPr lang="en-US" sz="2800" dirty="0">
              <a:solidFill>
                <a:srgbClr val="FFC000"/>
              </a:solidFill>
              <a:ea typeface="Calibri"/>
              <a:cs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274"/>
            <a:ext cx="4071257" cy="800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276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399" cy="814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158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436287" y="703659"/>
            <a:ext cx="6499384" cy="620316"/>
          </a:xfrm>
          <a:prstGeom prst="rect">
            <a:avLst/>
          </a:prstGeom>
          <a:noFill/>
          <a:ln/>
        </p:spPr>
        <p:txBody>
          <a:bodyPr wrap="none" lIns="0" tIns="0" rIns="0" bIns="0" rtlCol="0" anchor="t"/>
          <a:lstStyle/>
          <a:p>
            <a:pPr algn="r" rtl="1">
              <a:lnSpc>
                <a:spcPts val="4850"/>
              </a:lnSpc>
            </a:pPr>
            <a:endParaRPr lang="en-US" sz="2400" b="1" dirty="0">
              <a:solidFill>
                <a:srgbClr val="E123D3"/>
              </a:solidFill>
              <a:latin typeface="Times New Roman" panose="02020603050405020304" pitchFamily="18" charset="0"/>
              <a:cs typeface="Times New Roman" panose="02020603050405020304" pitchFamily="18" charset="0"/>
            </a:endParaRPr>
          </a:p>
        </p:txBody>
      </p:sp>
      <p:sp>
        <p:nvSpPr>
          <p:cNvPr id="4" name="Text 1"/>
          <p:cNvSpPr/>
          <p:nvPr/>
        </p:nvSpPr>
        <p:spPr>
          <a:xfrm>
            <a:off x="10207228" y="1720810"/>
            <a:ext cx="3728442" cy="654963"/>
          </a:xfrm>
          <a:prstGeom prst="rect">
            <a:avLst/>
          </a:prstGeom>
          <a:noFill/>
          <a:ln/>
        </p:spPr>
        <p:txBody>
          <a:bodyPr wrap="none" lIns="0" tIns="0" rIns="0" bIns="0" rtlCol="0" anchor="t"/>
          <a:lstStyle/>
          <a:p>
            <a:pPr algn="ctr" rtl="1">
              <a:lnSpc>
                <a:spcPts val="51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5" name="مستطيل 4"/>
          <p:cNvSpPr/>
          <p:nvPr/>
        </p:nvSpPr>
        <p:spPr>
          <a:xfrm>
            <a:off x="7098455" y="646478"/>
            <a:ext cx="6563600" cy="658642"/>
          </a:xfrm>
          <a:prstGeom prst="rect">
            <a:avLst/>
          </a:prstGeom>
        </p:spPr>
        <p:txBody>
          <a:bodyPr wrap="square">
            <a:spAutoFit/>
          </a:bodyPr>
          <a:lstStyle/>
          <a:p>
            <a:pPr algn="ctr" rtl="1">
              <a:lnSpc>
                <a:spcPct val="115000"/>
              </a:lnSpc>
              <a:spcAft>
                <a:spcPts val="1000"/>
              </a:spcAft>
            </a:pPr>
            <a:r>
              <a:rPr lang="ar-SA" sz="3200" b="1" dirty="0">
                <a:solidFill>
                  <a:srgbClr val="00B050"/>
                </a:solidFill>
                <a:ea typeface="Calibri"/>
              </a:rPr>
              <a:t>المحور الرابع: تحليل النتائج واتخاذ القرار</a:t>
            </a:r>
            <a:endParaRPr lang="en-US" sz="2000" dirty="0">
              <a:solidFill>
                <a:srgbClr val="00B050"/>
              </a:solidFill>
              <a:ea typeface="Calibri"/>
              <a:cs typeface="Arial"/>
            </a:endParaRPr>
          </a:p>
        </p:txBody>
      </p:sp>
      <p:sp>
        <p:nvSpPr>
          <p:cNvPr id="6" name="مستطيل 5"/>
          <p:cNvSpPr/>
          <p:nvPr/>
        </p:nvSpPr>
        <p:spPr>
          <a:xfrm>
            <a:off x="6346855" y="2746851"/>
            <a:ext cx="7315200" cy="2260106"/>
          </a:xfrm>
          <a:prstGeom prst="rect">
            <a:avLst/>
          </a:prstGeom>
        </p:spPr>
        <p:txBody>
          <a:bodyPr>
            <a:spAutoFit/>
          </a:bodyPr>
          <a:lstStyle/>
          <a:p>
            <a:pPr algn="r" rtl="1">
              <a:lnSpc>
                <a:spcPct val="115000"/>
              </a:lnSpc>
              <a:spcAft>
                <a:spcPts val="1000"/>
              </a:spcAft>
            </a:pPr>
            <a:r>
              <a:rPr lang="ar-SA" sz="3200" dirty="0">
                <a:solidFill>
                  <a:schemeClr val="bg1"/>
                </a:solidFill>
              </a:rPr>
              <a:t>قراءة وتحليل المخرجات الرقمية للنماذج </a:t>
            </a:r>
            <a:r>
              <a:rPr lang="ar-SA" sz="3600" b="1" dirty="0">
                <a:solidFill>
                  <a:srgbClr val="00B050"/>
                </a:solidFill>
                <a:ea typeface="Calibri"/>
              </a:rPr>
              <a:t>: </a:t>
            </a:r>
            <a:endParaRPr lang="en-US" sz="2800" dirty="0">
              <a:solidFill>
                <a:srgbClr val="00B050"/>
              </a:solidFill>
              <a:ea typeface="Calibri"/>
              <a:cs typeface="Arial"/>
            </a:endParaRPr>
          </a:p>
          <a:p>
            <a:pPr algn="r" rtl="1">
              <a:lnSpc>
                <a:spcPct val="115000"/>
              </a:lnSpc>
              <a:spcAft>
                <a:spcPts val="1000"/>
              </a:spcAft>
            </a:pPr>
            <a:r>
              <a:rPr lang="ar-SA" sz="3600" dirty="0">
                <a:solidFill>
                  <a:srgbClr val="00B050"/>
                </a:solidFill>
                <a:ea typeface="Calibri"/>
              </a:rPr>
              <a:t>إعداد تقارير السياسات الزراعية .</a:t>
            </a:r>
            <a:endParaRPr lang="en-US" sz="2800" dirty="0">
              <a:solidFill>
                <a:srgbClr val="00B050"/>
              </a:solidFill>
              <a:ea typeface="Calibri"/>
              <a:cs typeface="Arial"/>
            </a:endParaRPr>
          </a:p>
          <a:p>
            <a:pPr algn="r" rtl="1">
              <a:lnSpc>
                <a:spcPct val="115000"/>
              </a:lnSpc>
              <a:spcAft>
                <a:spcPts val="1000"/>
              </a:spcAft>
            </a:pPr>
            <a:r>
              <a:rPr lang="ar-SA" sz="3600" dirty="0">
                <a:solidFill>
                  <a:srgbClr val="00B050"/>
                </a:solidFill>
                <a:ea typeface="Calibri"/>
              </a:rPr>
              <a:t>اقتراح بدائل السياسة المثلى وفقاً للنتائج .</a:t>
            </a:r>
            <a:endParaRPr lang="en-US" sz="2800" dirty="0">
              <a:solidFill>
                <a:srgbClr val="00B050"/>
              </a:solidFill>
              <a:ea typeface="Calibri"/>
              <a:cs typeface="Arial"/>
            </a:endParaRPr>
          </a:p>
        </p:txBody>
      </p:sp>
    </p:spTree>
    <p:extLst>
      <p:ext uri="{BB962C8B-B14F-4D97-AF65-F5344CB8AC3E}">
        <p14:creationId xmlns:p14="http://schemas.microsoft.com/office/powerpoint/2010/main" val="18432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166021" y="1025962"/>
            <a:ext cx="5670590" cy="708779"/>
          </a:xfrm>
          <a:prstGeom prst="rect">
            <a:avLst/>
          </a:prstGeom>
          <a:noFill/>
          <a:ln/>
        </p:spPr>
        <p:txBody>
          <a:bodyPr wrap="none" lIns="0" tIns="0" rIns="0" bIns="0" rtlCol="0" anchor="t"/>
          <a:lstStyle/>
          <a:p>
            <a:pPr marL="0" indent="0" algn="ctr" rtl="1">
              <a:lnSpc>
                <a:spcPts val="5550"/>
              </a:lnSpc>
              <a:buNone/>
            </a:pP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Text 1"/>
          <p:cNvSpPr/>
          <p:nvPr/>
        </p:nvSpPr>
        <p:spPr>
          <a:xfrm>
            <a:off x="5897582" y="2626553"/>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7" name="Shape 3"/>
          <p:cNvSpPr/>
          <p:nvPr/>
        </p:nvSpPr>
        <p:spPr>
          <a:xfrm>
            <a:off x="220682" y="1929625"/>
            <a:ext cx="8592860" cy="15240"/>
          </a:xfrm>
          <a:prstGeom prst="roundRect">
            <a:avLst>
              <a:gd name="adj" fmla="val 625116"/>
            </a:avLst>
          </a:prstGeom>
          <a:solidFill>
            <a:srgbClr val="4A2C85"/>
          </a:solidFill>
          <a:ln/>
        </p:spPr>
      </p:sp>
      <p:sp>
        <p:nvSpPr>
          <p:cNvPr id="12" name="Shape 6"/>
          <p:cNvSpPr/>
          <p:nvPr/>
        </p:nvSpPr>
        <p:spPr>
          <a:xfrm>
            <a:off x="850463" y="4872038"/>
            <a:ext cx="7516773" cy="15240"/>
          </a:xfrm>
          <a:prstGeom prst="roundRect">
            <a:avLst>
              <a:gd name="adj" fmla="val 625116"/>
            </a:avLst>
          </a:prstGeom>
          <a:solidFill>
            <a:srgbClr val="4A2C85"/>
          </a:solidFill>
          <a:ln/>
        </p:spPr>
      </p:sp>
      <p:sp>
        <p:nvSpPr>
          <p:cNvPr id="17" name="Text 9"/>
          <p:cNvSpPr/>
          <p:nvPr/>
        </p:nvSpPr>
        <p:spPr>
          <a:xfrm>
            <a:off x="793790" y="5569030"/>
            <a:ext cx="13042821" cy="1634490"/>
          </a:xfrm>
          <a:prstGeom prst="rect">
            <a:avLst/>
          </a:prstGeom>
          <a:noFill/>
          <a:ln/>
        </p:spPr>
        <p:txBody>
          <a:bodyPr wrap="squar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8" name="مستطيل 17"/>
          <p:cNvSpPr/>
          <p:nvPr/>
        </p:nvSpPr>
        <p:spPr>
          <a:xfrm>
            <a:off x="-216108" y="780625"/>
            <a:ext cx="8948925" cy="1083374"/>
          </a:xfrm>
          <a:prstGeom prst="rect">
            <a:avLst/>
          </a:prstGeom>
        </p:spPr>
        <p:txBody>
          <a:bodyPr wrap="square">
            <a:spAutoFit/>
          </a:bodyPr>
          <a:lstStyle/>
          <a:p>
            <a:pPr marL="1257300" lvl="2" indent="-342900" algn="ctr" rtl="1">
              <a:lnSpc>
                <a:spcPct val="115000"/>
              </a:lnSpc>
              <a:buFont typeface="+mj-lt"/>
              <a:buAutoNum type="arabicPeriod"/>
            </a:pPr>
            <a:r>
              <a:rPr lang="ar-SA" sz="2800" b="1" dirty="0" smtClean="0">
                <a:ln w="5271" cap="flat" cmpd="sng" algn="ctr">
                  <a:solidFill>
                    <a:srgbClr val="7D7D7D"/>
                  </a:solidFill>
                  <a:prstDash val="solid"/>
                  <a:round/>
                </a:ln>
                <a:solidFill>
                  <a:schemeClr val="bg1"/>
                </a:solidFill>
                <a:ea typeface="Calibri"/>
              </a:rPr>
              <a:t>المتخصصين </a:t>
            </a:r>
            <a:r>
              <a:rPr lang="ar-SA" sz="2800" b="1" dirty="0">
                <a:ln w="5271" cap="flat" cmpd="sng" algn="ctr">
                  <a:solidFill>
                    <a:srgbClr val="7D7D7D"/>
                  </a:solidFill>
                  <a:prstDash val="solid"/>
                  <a:round/>
                </a:ln>
                <a:solidFill>
                  <a:schemeClr val="bg1"/>
                </a:solidFill>
                <a:ea typeface="Calibri"/>
              </a:rPr>
              <a:t>بالاقتصاد الزراعي </a:t>
            </a:r>
            <a:endParaRPr lang="ar-IQ" sz="2800" b="1" dirty="0" smtClean="0">
              <a:ln w="5271" cap="flat" cmpd="sng" algn="ctr">
                <a:solidFill>
                  <a:srgbClr val="7D7D7D"/>
                </a:solidFill>
                <a:prstDash val="solid"/>
                <a:round/>
              </a:ln>
              <a:solidFill>
                <a:schemeClr val="bg1"/>
              </a:solidFill>
              <a:ea typeface="Calibri"/>
            </a:endParaRPr>
          </a:p>
          <a:p>
            <a:pPr algn="r" rtl="1">
              <a:lnSpc>
                <a:spcPct val="115000"/>
              </a:lnSpc>
              <a:spcAft>
                <a:spcPts val="1000"/>
              </a:spcAft>
            </a:pPr>
            <a:r>
              <a:rPr lang="ar-IQ" sz="2800"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r>
              <a:rPr lang="ar-IQ" sz="2800" dirty="0" smtClean="0">
                <a:ln w="15773" cap="flat" cmpd="sng" algn="ctr">
                  <a:gradFill>
                    <a:gsLst>
                      <a:gs pos="25000">
                        <a:srgbClr val="0A4080"/>
                      </a:gs>
                      <a:gs pos="80000">
                        <a:srgbClr val="7DA6EA"/>
                      </a:gs>
                    </a:gsLst>
                    <a:lin ang="5400000" scaled="0"/>
                  </a:gradFill>
                  <a:prstDash val="solid"/>
                  <a:round/>
                </a:ln>
                <a:solidFill>
                  <a:schemeClr val="bg1"/>
                </a:solidFill>
                <a:effectLst>
                  <a:outerShdw blurRad="41275" dist="12700" dir="12000000" algn="tl">
                    <a:srgbClr val="000000">
                      <a:alpha val="40000"/>
                    </a:srgbClr>
                  </a:outerShdw>
                </a:effectLst>
                <a:ea typeface="Calibri"/>
              </a:rPr>
              <a:t>2- المتخصصين بالسياسات الزراعية </a:t>
            </a: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endParaRPr lang="en-US" dirty="0">
              <a:ea typeface="Calibri"/>
              <a:cs typeface="Arial"/>
            </a:endParaRPr>
          </a:p>
        </p:txBody>
      </p:sp>
      <p:sp>
        <p:nvSpPr>
          <p:cNvPr id="20" name="مستطيل 19"/>
          <p:cNvSpPr/>
          <p:nvPr/>
        </p:nvSpPr>
        <p:spPr>
          <a:xfrm>
            <a:off x="127907" y="251897"/>
            <a:ext cx="6433619" cy="646331"/>
          </a:xfrm>
          <a:prstGeom prst="rect">
            <a:avLst/>
          </a:prstGeom>
        </p:spPr>
        <p:txBody>
          <a:bodyPr wrap="square">
            <a:spAutoFit/>
          </a:bodyPr>
          <a:lstStyle/>
          <a:p>
            <a:pPr algn="ctr"/>
            <a:r>
              <a:rPr lang="ar-SA" sz="36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الجهات المستهدفة </a:t>
            </a:r>
            <a:r>
              <a:rPr lang="ar-IQ" sz="3600" dirty="0" smtClean="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بالدورة </a:t>
            </a:r>
            <a:endParaRPr lang="ar-IQ" sz="3600" dirty="0"/>
          </a:p>
        </p:txBody>
      </p:sp>
      <p:sp>
        <p:nvSpPr>
          <p:cNvPr id="21" name="مستطيل 20"/>
          <p:cNvSpPr/>
          <p:nvPr/>
        </p:nvSpPr>
        <p:spPr>
          <a:xfrm>
            <a:off x="600754" y="1952927"/>
            <a:ext cx="7315200" cy="1316771"/>
          </a:xfrm>
          <a:prstGeom prst="rect">
            <a:avLst/>
          </a:prstGeom>
        </p:spPr>
        <p:txBody>
          <a:bodyPr>
            <a:spAutoFit/>
          </a:bodyPr>
          <a:lstStyle/>
          <a:p>
            <a:pPr algn="ctr" rtl="1">
              <a:lnSpc>
                <a:spcPct val="115000"/>
              </a:lnSpc>
              <a:spcAft>
                <a:spcPts val="1000"/>
              </a:spcAft>
            </a:pPr>
            <a:r>
              <a:rPr lang="ar-SA" sz="3200" b="1" dirty="0">
                <a:ln w="15773" cap="flat" cmpd="sng" algn="ctr">
                  <a:gradFill>
                    <a:gsLst>
                      <a:gs pos="25000">
                        <a:srgbClr val="0A4080"/>
                      </a:gs>
                      <a:gs pos="80000">
                        <a:srgbClr val="7DA6EA"/>
                      </a:gs>
                    </a:gsLst>
                    <a:lin ang="5400000" scaled="0"/>
                  </a:gradFill>
                  <a:prstDash val="solid"/>
                  <a:round/>
                </a:ln>
                <a:solidFill>
                  <a:schemeClr val="bg1"/>
                </a:solidFill>
                <a:effectLst>
                  <a:outerShdw blurRad="41275" dist="12700" dir="12000000" algn="tl">
                    <a:srgbClr val="000000">
                      <a:alpha val="40000"/>
                    </a:srgbClr>
                  </a:outerShdw>
                </a:effectLst>
                <a:ea typeface="Calibri"/>
              </a:rPr>
              <a:t>محاور الدورة</a:t>
            </a:r>
            <a:endParaRPr lang="en-US" sz="2000" dirty="0">
              <a:solidFill>
                <a:schemeClr val="bg1"/>
              </a:solidFill>
              <a:ea typeface="Calibri"/>
              <a:cs typeface="Arial"/>
            </a:endParaRPr>
          </a:p>
          <a:p>
            <a:pPr algn="r" rtl="1">
              <a:lnSpc>
                <a:spcPct val="115000"/>
              </a:lnSpc>
              <a:spcAft>
                <a:spcPts val="1000"/>
              </a:spcAft>
            </a:pPr>
            <a:r>
              <a:rPr lang="ar-SA" sz="2800" b="1" dirty="0">
                <a:solidFill>
                  <a:schemeClr val="bg1"/>
                </a:solidFill>
                <a:ea typeface="Calibri"/>
              </a:rPr>
              <a:t>                         </a:t>
            </a:r>
            <a:r>
              <a:rPr lang="ar-SA" sz="3200" b="1" dirty="0">
                <a:solidFill>
                  <a:schemeClr val="bg1"/>
                </a:solidFill>
                <a:ea typeface="Calibri"/>
              </a:rPr>
              <a:t> المحور الأول</a:t>
            </a:r>
            <a:r>
              <a:rPr lang="ar-SA" sz="3200" b="1" dirty="0" smtClean="0">
                <a:solidFill>
                  <a:schemeClr val="bg1"/>
                </a:solidFill>
                <a:ea typeface="Calibri"/>
              </a:rPr>
              <a:t>:</a:t>
            </a:r>
            <a:endParaRPr lang="en-US" sz="2000" dirty="0">
              <a:solidFill>
                <a:schemeClr val="bg1"/>
              </a:solidFill>
              <a:ea typeface="Calibri"/>
              <a:cs typeface="Arial"/>
            </a:endParaRPr>
          </a:p>
        </p:txBody>
      </p:sp>
      <p:sp>
        <p:nvSpPr>
          <p:cNvPr id="6" name="مستطيل 5"/>
          <p:cNvSpPr/>
          <p:nvPr/>
        </p:nvSpPr>
        <p:spPr>
          <a:xfrm>
            <a:off x="1582274" y="3347454"/>
            <a:ext cx="4447051" cy="658642"/>
          </a:xfrm>
          <a:prstGeom prst="rect">
            <a:avLst/>
          </a:prstGeom>
        </p:spPr>
        <p:txBody>
          <a:bodyPr wrap="square">
            <a:spAutoFit/>
          </a:bodyPr>
          <a:lstStyle/>
          <a:p>
            <a:pPr lvl="0" algn="r" rtl="1">
              <a:lnSpc>
                <a:spcPct val="115000"/>
              </a:lnSpc>
              <a:spcAft>
                <a:spcPts val="1000"/>
              </a:spcAft>
            </a:pPr>
            <a:r>
              <a:rPr lang="ar-SA" sz="3200" b="1" dirty="0">
                <a:solidFill>
                  <a:prstClr val="white"/>
                </a:solidFill>
                <a:ea typeface="Calibri"/>
              </a:rPr>
              <a:t>تخطيط السياسات الزراعية</a:t>
            </a:r>
            <a:endParaRPr lang="en-US" sz="2000" dirty="0">
              <a:solidFill>
                <a:prstClr val="white"/>
              </a:solidFill>
              <a:ea typeface="Calibri"/>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0" y="0"/>
            <a:ext cx="6724650" cy="751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436287" y="703659"/>
            <a:ext cx="6499384" cy="620316"/>
          </a:xfrm>
          <a:prstGeom prst="rect">
            <a:avLst/>
          </a:prstGeom>
          <a:noFill/>
          <a:ln/>
        </p:spPr>
        <p:txBody>
          <a:bodyPr wrap="none" lIns="0" tIns="0" rIns="0" bIns="0" rtlCol="0" anchor="t"/>
          <a:lstStyle/>
          <a:p>
            <a:pPr algn="r" rtl="1">
              <a:lnSpc>
                <a:spcPct val="115000"/>
              </a:lnSpc>
              <a:spcAft>
                <a:spcPts val="1000"/>
              </a:spcAft>
            </a:pPr>
            <a:r>
              <a:rPr lang="ar-SA" sz="2400" b="1" dirty="0">
                <a:ea typeface="Calibri"/>
              </a:rPr>
              <a:t>. </a:t>
            </a:r>
            <a:r>
              <a:rPr lang="ar-SA" sz="3200" b="1" dirty="0">
                <a:solidFill>
                  <a:srgbClr val="00B050"/>
                </a:solidFill>
                <a:ea typeface="Calibri"/>
              </a:rPr>
              <a:t>معوقات شائعة تواجه تخطيط السياسة الزراعية</a:t>
            </a:r>
            <a:endParaRPr lang="en-US" sz="3200" dirty="0">
              <a:solidFill>
                <a:srgbClr val="00B050"/>
              </a:solidFill>
              <a:ea typeface="Calibri"/>
              <a:cs typeface="Arial"/>
            </a:endParaRPr>
          </a:p>
          <a:p>
            <a:pPr algn="r" rtl="1">
              <a:lnSpc>
                <a:spcPct val="200000"/>
              </a:lnSpc>
              <a:spcAft>
                <a:spcPts val="1000"/>
              </a:spcAft>
            </a:pPr>
            <a:r>
              <a:rPr lang="ar-SA" sz="2400" dirty="0" smtClean="0">
                <a:ea typeface="Calibri"/>
              </a:rPr>
              <a:t>أ</a:t>
            </a:r>
            <a:r>
              <a:rPr lang="ar-IQ" sz="2800" dirty="0" smtClean="0">
                <a:solidFill>
                  <a:schemeClr val="bg1"/>
                </a:solidFill>
                <a:ea typeface="Calibri"/>
              </a:rPr>
              <a:t>أ- </a:t>
            </a:r>
            <a:r>
              <a:rPr lang="ar-SA" sz="2800" dirty="0" smtClean="0">
                <a:solidFill>
                  <a:schemeClr val="bg1"/>
                </a:solidFill>
                <a:ea typeface="Calibri"/>
              </a:rPr>
              <a:t>نقص </a:t>
            </a:r>
            <a:r>
              <a:rPr lang="ar-SA" sz="2800" dirty="0">
                <a:solidFill>
                  <a:schemeClr val="bg1"/>
                </a:solidFill>
                <a:ea typeface="Calibri"/>
              </a:rPr>
              <a:t>البيانات الموثوقة أو تأخر التحديث.</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ب. ضعف التنسيق المؤسسي بين الوزارات والجهات.</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ت. مصالح مجموعات ضغط تؤثر على تصميم السياسات (</a:t>
            </a:r>
            <a:r>
              <a:rPr lang="en-US" sz="2800" dirty="0">
                <a:solidFill>
                  <a:schemeClr val="bg1"/>
                </a:solidFill>
                <a:ea typeface="Calibri"/>
                <a:cs typeface="Arial"/>
              </a:rPr>
              <a:t>lobbying</a:t>
            </a:r>
            <a:r>
              <a:rPr lang="ar-SA" sz="2800" dirty="0">
                <a:solidFill>
                  <a:schemeClr val="bg1"/>
                </a:solidFill>
                <a:ea typeface="Calibri"/>
              </a:rPr>
              <a:t>).</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ث. نقص التمويل لتنفيذ البرامج الشاملة.</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ج. ضعف البنية التحتية التي تقلل فعالية أي دعم.</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ح. عوائق بيئية ومناخية (تغير مناخي، ندرة مياه).</a:t>
            </a:r>
            <a:endParaRPr lang="en-US" sz="2800" dirty="0">
              <a:solidFill>
                <a:schemeClr val="bg1"/>
              </a:solidFill>
              <a:ea typeface="Calibri"/>
              <a:cs typeface="Arial"/>
            </a:endParaRPr>
          </a:p>
          <a:p>
            <a:pPr algn="r" rtl="1">
              <a:lnSpc>
                <a:spcPct val="200000"/>
              </a:lnSpc>
              <a:spcAft>
                <a:spcPts val="1000"/>
              </a:spcAft>
            </a:pPr>
            <a:r>
              <a:rPr lang="ar-SA" sz="2800" dirty="0">
                <a:solidFill>
                  <a:schemeClr val="bg1"/>
                </a:solidFill>
                <a:ea typeface="Calibri"/>
              </a:rPr>
              <a:t>خ. قلة القدرة التحليلية التقنية داخل الأجهزة الحكومية لصياغة نماذج دقيقة</a:t>
            </a:r>
            <a:r>
              <a:rPr lang="ar-SA" sz="2400" dirty="0">
                <a:ea typeface="Calibri"/>
              </a:rPr>
              <a:t>.</a:t>
            </a:r>
            <a:endParaRPr lang="en-US" sz="2400" dirty="0">
              <a:ea typeface="Calibri"/>
              <a:cs typeface="Arial"/>
            </a:endParaRPr>
          </a:p>
        </p:txBody>
      </p:sp>
      <p:sp>
        <p:nvSpPr>
          <p:cNvPr id="4" name="Text 1"/>
          <p:cNvSpPr/>
          <p:nvPr/>
        </p:nvSpPr>
        <p:spPr>
          <a:xfrm>
            <a:off x="10207228" y="1720810"/>
            <a:ext cx="3728442" cy="654963"/>
          </a:xfrm>
          <a:prstGeom prst="rect">
            <a:avLst/>
          </a:prstGeom>
          <a:noFill/>
          <a:ln/>
        </p:spPr>
        <p:txBody>
          <a:bodyPr wrap="none" lIns="0" tIns="0" rIns="0" bIns="0" rtlCol="0" anchor="t"/>
          <a:lstStyle/>
          <a:p>
            <a:pPr algn="ctr" rtl="1">
              <a:lnSpc>
                <a:spcPts val="51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5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436287" y="703659"/>
            <a:ext cx="6499384" cy="620316"/>
          </a:xfrm>
          <a:prstGeom prst="rect">
            <a:avLst/>
          </a:prstGeom>
          <a:noFill/>
          <a:ln/>
        </p:spPr>
        <p:txBody>
          <a:bodyPr wrap="none" lIns="0" tIns="0" rIns="0" bIns="0" rtlCol="0" anchor="t"/>
          <a:lstStyle/>
          <a:p>
            <a:pPr algn="r" rtl="1">
              <a:lnSpc>
                <a:spcPct val="115000"/>
              </a:lnSpc>
              <a:spcAft>
                <a:spcPts val="1000"/>
              </a:spcAft>
            </a:pPr>
            <a:r>
              <a:rPr lang="ar-SA" sz="2400" b="1" dirty="0" smtClean="0">
                <a:solidFill>
                  <a:prstClr val="black"/>
                </a:solidFill>
                <a:ea typeface="Calibri"/>
              </a:rPr>
              <a:t>.</a:t>
            </a:r>
            <a:r>
              <a:rPr lang="ar-SA" sz="2400" dirty="0" smtClean="0">
                <a:solidFill>
                  <a:prstClr val="black"/>
                </a:solidFill>
                <a:ea typeface="Calibri"/>
              </a:rPr>
              <a:t>.</a:t>
            </a:r>
            <a:endParaRPr lang="en-US" sz="2400" dirty="0">
              <a:solidFill>
                <a:prstClr val="black"/>
              </a:solidFill>
              <a:ea typeface="Calibri"/>
              <a:cs typeface="Arial"/>
            </a:endParaRPr>
          </a:p>
        </p:txBody>
      </p:sp>
      <p:sp>
        <p:nvSpPr>
          <p:cNvPr id="4" name="Text 1"/>
          <p:cNvSpPr/>
          <p:nvPr/>
        </p:nvSpPr>
        <p:spPr>
          <a:xfrm>
            <a:off x="10207228" y="1720810"/>
            <a:ext cx="3728442" cy="654963"/>
          </a:xfrm>
          <a:prstGeom prst="rect">
            <a:avLst/>
          </a:prstGeom>
          <a:noFill/>
          <a:ln/>
        </p:spPr>
        <p:txBody>
          <a:bodyPr wrap="none" lIns="0" tIns="0" rIns="0" bIns="0" rtlCol="0" anchor="t"/>
          <a:lstStyle/>
          <a:p>
            <a:pPr algn="ctr" rtl="1">
              <a:lnSpc>
                <a:spcPts val="51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5" name="مستطيل 4"/>
          <p:cNvSpPr/>
          <p:nvPr/>
        </p:nvSpPr>
        <p:spPr>
          <a:xfrm>
            <a:off x="6549627" y="286059"/>
            <a:ext cx="7971915" cy="7657481"/>
          </a:xfrm>
          <a:prstGeom prst="rect">
            <a:avLst/>
          </a:prstGeom>
        </p:spPr>
        <p:txBody>
          <a:bodyPr wrap="square">
            <a:spAutoFit/>
          </a:bodyPr>
          <a:lstStyle/>
          <a:p>
            <a:pPr algn="r" rtl="1">
              <a:lnSpc>
                <a:spcPct val="115000"/>
              </a:lnSpc>
              <a:spcAft>
                <a:spcPts val="1000"/>
              </a:spcAft>
            </a:pPr>
            <a:r>
              <a:rPr lang="ar-SA" sz="3200" b="1" dirty="0">
                <a:solidFill>
                  <a:srgbClr val="00B050"/>
                </a:solidFill>
                <a:ea typeface="Calibri"/>
              </a:rPr>
              <a:t>مبادئ توجيهية لصياغة سياسة زراعية فعّالة</a:t>
            </a:r>
            <a:endParaRPr lang="en-US" sz="2400" dirty="0">
              <a:solidFill>
                <a:srgbClr val="00B050"/>
              </a:solidFill>
              <a:ea typeface="Calibri"/>
              <a:cs typeface="Arial"/>
            </a:endParaRPr>
          </a:p>
          <a:p>
            <a:pPr algn="r" rtl="1">
              <a:lnSpc>
                <a:spcPct val="115000"/>
              </a:lnSpc>
              <a:spcAft>
                <a:spcPts val="1000"/>
              </a:spcAft>
            </a:pPr>
            <a:r>
              <a:rPr lang="ar-SA" sz="3200" dirty="0">
                <a:solidFill>
                  <a:schemeClr val="bg1"/>
                </a:solidFill>
                <a:ea typeface="Calibri"/>
              </a:rPr>
              <a:t>أ- الوضوح في الأهداف: تحديد أهداف قابلة للقياس ومرتبطة بزمن.</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ب- الاستناد إلى الأدلة: استخدام دراسات محلية وبيانات ميدانية.</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ت- المرونة والتكيّف: قدرة تعديل السياسة عند ظهور معلومات جديدة.</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ث- الشفافية والمساءلة: نشر المعلومات وقياس الأداء.</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ج- التحيز نحو الفقراء: آليات تستهدف صغار المزارعين عند الحاجة.</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ح- الاستدامة البيئية: تضمين معايير للحفاظ على الموارد الطبيعية.</a:t>
            </a:r>
            <a:endParaRPr lang="en-US" sz="2400" dirty="0">
              <a:solidFill>
                <a:schemeClr val="bg1"/>
              </a:solidFill>
              <a:ea typeface="Calibri"/>
              <a:cs typeface="Arial"/>
            </a:endParaRPr>
          </a:p>
        </p:txBody>
      </p:sp>
    </p:spTree>
    <p:extLst>
      <p:ext uri="{BB962C8B-B14F-4D97-AF65-F5344CB8AC3E}">
        <p14:creationId xmlns:p14="http://schemas.microsoft.com/office/powerpoint/2010/main" val="1938211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490857" y="391887"/>
            <a:ext cx="5551714" cy="988814"/>
          </a:xfrm>
          <a:prstGeom prst="rect">
            <a:avLst/>
          </a:prstGeom>
          <a:noFill/>
          <a:ln/>
        </p:spPr>
        <p:txBody>
          <a:bodyPr wrap="none" lIns="0" tIns="0" rIns="0" bIns="0" rtlCol="0" anchor="t"/>
          <a:lstStyle/>
          <a:p>
            <a:pPr algn="ctr" rtl="1">
              <a:lnSpc>
                <a:spcPct val="115000"/>
              </a:lnSpc>
              <a:spcAft>
                <a:spcPts val="1000"/>
              </a:spcAft>
            </a:pPr>
            <a:r>
              <a:rPr lang="ar-SA" sz="3600" b="1" dirty="0">
                <a:solidFill>
                  <a:srgbClr val="FF0000"/>
                </a:solidFill>
                <a:ea typeface="Calibri"/>
              </a:rPr>
              <a:t>مثال تطبيقي مبسط (نموذج حالة)</a:t>
            </a:r>
            <a:endParaRPr lang="en-US" sz="3600" dirty="0">
              <a:ea typeface="Calibri"/>
              <a:cs typeface="Arial"/>
            </a:endParaRPr>
          </a:p>
        </p:txBody>
      </p:sp>
      <p:pic>
        <p:nvPicPr>
          <p:cNvPr id="3" name="Image 0" descr="preencoded.png"/>
          <p:cNvPicPr>
            <a:picLocks noChangeAspect="1"/>
          </p:cNvPicPr>
          <p:nvPr/>
        </p:nvPicPr>
        <p:blipFill>
          <a:blip r:embed="rId3"/>
          <a:stretch>
            <a:fillRect/>
          </a:stretch>
        </p:blipFill>
        <p:spPr>
          <a:xfrm>
            <a:off x="9499997" y="2188369"/>
            <a:ext cx="2152055" cy="1306949"/>
          </a:xfrm>
          <a:prstGeom prst="rect">
            <a:avLst/>
          </a:prstGeom>
        </p:spPr>
      </p:pic>
      <p:pic>
        <p:nvPicPr>
          <p:cNvPr id="4" name="Image 1" descr="preencoded.png"/>
          <p:cNvPicPr>
            <a:picLocks noChangeAspect="1"/>
          </p:cNvPicPr>
          <p:nvPr/>
        </p:nvPicPr>
        <p:blipFill>
          <a:blip r:embed="rId4"/>
          <a:stretch>
            <a:fillRect/>
          </a:stretch>
        </p:blipFill>
        <p:spPr>
          <a:xfrm>
            <a:off x="10416540" y="2804398"/>
            <a:ext cx="318968" cy="398621"/>
          </a:xfrm>
          <a:prstGeom prst="rect">
            <a:avLst/>
          </a:prstGeom>
        </p:spPr>
      </p:pic>
      <p:sp>
        <p:nvSpPr>
          <p:cNvPr id="5" name="Text 1"/>
          <p:cNvSpPr/>
          <p:nvPr/>
        </p:nvSpPr>
        <p:spPr>
          <a:xfrm>
            <a:off x="5897582" y="2626553"/>
            <a:ext cx="2835235" cy="354330"/>
          </a:xfrm>
          <a:prstGeom prst="rect">
            <a:avLst/>
          </a:prstGeom>
          <a:noFill/>
          <a:ln/>
        </p:spPr>
        <p:txBody>
          <a:bodyPr wrap="none" lIns="0" tIns="0" rIns="0" bIns="0" rtlCol="0" anchor="t"/>
          <a:lstStyle/>
          <a:p>
            <a:pPr algn="r" rtl="1">
              <a:lnSpc>
                <a:spcPts val="27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7" name="Shape 3"/>
          <p:cNvSpPr/>
          <p:nvPr/>
        </p:nvSpPr>
        <p:spPr>
          <a:xfrm>
            <a:off x="850463" y="3508415"/>
            <a:ext cx="8592860" cy="15240"/>
          </a:xfrm>
          <a:prstGeom prst="roundRect">
            <a:avLst>
              <a:gd name="adj" fmla="val 625116"/>
            </a:avLst>
          </a:prstGeom>
          <a:solidFill>
            <a:srgbClr val="4A2C85"/>
          </a:solidFill>
          <a:ln/>
        </p:spPr>
      </p:sp>
      <p:pic>
        <p:nvPicPr>
          <p:cNvPr id="9" name="Image 3" descr="preencoded.png"/>
          <p:cNvPicPr>
            <a:picLocks noChangeAspect="1"/>
          </p:cNvPicPr>
          <p:nvPr/>
        </p:nvPicPr>
        <p:blipFill>
          <a:blip r:embed="rId5"/>
          <a:stretch>
            <a:fillRect/>
          </a:stretch>
        </p:blipFill>
        <p:spPr>
          <a:xfrm>
            <a:off x="10416540" y="4006096"/>
            <a:ext cx="318968" cy="398621"/>
          </a:xfrm>
          <a:prstGeom prst="rect">
            <a:avLst/>
          </a:prstGeom>
        </p:spPr>
      </p:pic>
      <p:sp>
        <p:nvSpPr>
          <p:cNvPr id="12" name="Shape 6"/>
          <p:cNvSpPr/>
          <p:nvPr/>
        </p:nvSpPr>
        <p:spPr>
          <a:xfrm>
            <a:off x="850463" y="4872038"/>
            <a:ext cx="7516773" cy="15240"/>
          </a:xfrm>
          <a:prstGeom prst="roundRect">
            <a:avLst>
              <a:gd name="adj" fmla="val 625116"/>
            </a:avLst>
          </a:prstGeom>
          <a:solidFill>
            <a:srgbClr val="4A2C85"/>
          </a:solidFill>
          <a:ln/>
        </p:spPr>
      </p:sp>
      <p:pic>
        <p:nvPicPr>
          <p:cNvPr id="13" name="Image 4" descr="preencoded.png"/>
          <p:cNvPicPr>
            <a:picLocks noChangeAspect="1"/>
          </p:cNvPicPr>
          <p:nvPr/>
        </p:nvPicPr>
        <p:blipFill>
          <a:blip r:embed="rId6"/>
          <a:stretch>
            <a:fillRect/>
          </a:stretch>
        </p:blipFill>
        <p:spPr>
          <a:xfrm>
            <a:off x="7347942" y="4915614"/>
            <a:ext cx="6456164" cy="1306949"/>
          </a:xfrm>
          <a:prstGeom prst="rect">
            <a:avLst/>
          </a:prstGeom>
        </p:spPr>
      </p:pic>
      <p:pic>
        <p:nvPicPr>
          <p:cNvPr id="14" name="Image 5" descr="preencoded.png"/>
          <p:cNvPicPr>
            <a:picLocks noChangeAspect="1"/>
          </p:cNvPicPr>
          <p:nvPr/>
        </p:nvPicPr>
        <p:blipFill>
          <a:blip r:embed="rId7"/>
          <a:stretch>
            <a:fillRect/>
          </a:stretch>
        </p:blipFill>
        <p:spPr>
          <a:xfrm>
            <a:off x="10416659" y="5369719"/>
            <a:ext cx="318968" cy="398621"/>
          </a:xfrm>
          <a:prstGeom prst="rect">
            <a:avLst/>
          </a:prstGeom>
        </p:spPr>
      </p:pic>
      <p:sp>
        <p:nvSpPr>
          <p:cNvPr id="17" name="Text 9"/>
          <p:cNvSpPr/>
          <p:nvPr/>
        </p:nvSpPr>
        <p:spPr>
          <a:xfrm>
            <a:off x="793790" y="5569030"/>
            <a:ext cx="13042821" cy="1634490"/>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مستطيل 17"/>
          <p:cNvSpPr/>
          <p:nvPr/>
        </p:nvSpPr>
        <p:spPr>
          <a:xfrm>
            <a:off x="793790" y="1380700"/>
            <a:ext cx="8948925" cy="555986"/>
          </a:xfrm>
          <a:prstGeom prst="rect">
            <a:avLst/>
          </a:prstGeom>
        </p:spPr>
        <p:txBody>
          <a:bodyPr wrap="square">
            <a:spAutoFit/>
          </a:bodyPr>
          <a:lstStyle/>
          <a:p>
            <a:pPr algn="r" rtl="1">
              <a:lnSpc>
                <a:spcPct val="115000"/>
              </a:lnSpc>
              <a:spcAft>
                <a:spcPts val="1000"/>
              </a:spcAft>
            </a:pP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endParaRPr lang="en-US" dirty="0">
              <a:solidFill>
                <a:prstClr val="black"/>
              </a:solidFill>
              <a:ea typeface="Calibri"/>
              <a:cs typeface="Arial"/>
            </a:endParaRPr>
          </a:p>
        </p:txBody>
      </p:sp>
      <p:sp>
        <p:nvSpPr>
          <p:cNvPr id="6" name="مستطيل 5"/>
          <p:cNvSpPr/>
          <p:nvPr/>
        </p:nvSpPr>
        <p:spPr>
          <a:xfrm>
            <a:off x="1839686" y="2188369"/>
            <a:ext cx="7217228" cy="1508105"/>
          </a:xfrm>
          <a:prstGeom prst="rect">
            <a:avLst/>
          </a:prstGeom>
        </p:spPr>
        <p:txBody>
          <a:bodyPr wrap="square">
            <a:spAutoFit/>
          </a:bodyPr>
          <a:lstStyle/>
          <a:p>
            <a:pPr algn="r"/>
            <a:r>
              <a:rPr lang="ar-SA" sz="3600" dirty="0">
                <a:solidFill>
                  <a:srgbClr val="FF0000"/>
                </a:solidFill>
                <a:ea typeface="Calibri"/>
              </a:rPr>
              <a:t>المشكلة:</a:t>
            </a:r>
            <a:r>
              <a:rPr lang="ar-SA" sz="2800" dirty="0">
                <a:ea typeface="Calibri"/>
              </a:rPr>
              <a:t> </a:t>
            </a:r>
            <a:endParaRPr lang="ar-IQ" sz="2800" dirty="0" smtClean="0">
              <a:ea typeface="Calibri"/>
            </a:endParaRPr>
          </a:p>
          <a:p>
            <a:r>
              <a:rPr lang="ar-SA" sz="2800" dirty="0" smtClean="0">
                <a:solidFill>
                  <a:schemeClr val="bg1"/>
                </a:solidFill>
                <a:ea typeface="Calibri"/>
              </a:rPr>
              <a:t>تراجع </a:t>
            </a:r>
            <a:r>
              <a:rPr lang="ar-SA" sz="2800" dirty="0">
                <a:solidFill>
                  <a:schemeClr val="bg1"/>
                </a:solidFill>
                <a:ea typeface="Calibri"/>
              </a:rPr>
              <a:t>إنتاج محصول القمح في محافظة ما بسبب ارتفاع تكاليف السماد والأسمدة غير الفعالة او نقص الموارد المائية </a:t>
            </a:r>
            <a:r>
              <a:rPr lang="ar-SA" dirty="0">
                <a:solidFill>
                  <a:schemeClr val="bg1"/>
                </a:solidFill>
                <a:ea typeface="Calibri"/>
              </a:rPr>
              <a:t>.</a:t>
            </a:r>
            <a:endParaRPr lang="ar-IQ" dirty="0">
              <a:solidFill>
                <a:schemeClr val="bg1"/>
              </a:solidFill>
            </a:endParaRPr>
          </a:p>
        </p:txBody>
      </p:sp>
      <p:sp>
        <p:nvSpPr>
          <p:cNvPr id="8" name="مستطيل 7"/>
          <p:cNvSpPr/>
          <p:nvPr/>
        </p:nvSpPr>
        <p:spPr>
          <a:xfrm>
            <a:off x="793791" y="3516035"/>
            <a:ext cx="7697066" cy="3450175"/>
          </a:xfrm>
          <a:prstGeom prst="rect">
            <a:avLst/>
          </a:prstGeom>
        </p:spPr>
        <p:txBody>
          <a:bodyPr wrap="square">
            <a:spAutoFit/>
          </a:bodyPr>
          <a:lstStyle/>
          <a:p>
            <a:pPr algn="ctr" rtl="1">
              <a:lnSpc>
                <a:spcPct val="115000"/>
              </a:lnSpc>
              <a:spcAft>
                <a:spcPts val="1000"/>
              </a:spcAft>
            </a:pPr>
            <a:r>
              <a:rPr lang="ar-SA" sz="4000" dirty="0">
                <a:solidFill>
                  <a:srgbClr val="FF0000"/>
                </a:solidFill>
                <a:ea typeface="Calibri"/>
              </a:rPr>
              <a:t>البدائل الممكنة</a:t>
            </a:r>
            <a:r>
              <a:rPr lang="ar-SA" sz="2800" dirty="0">
                <a:ea typeface="Calibri"/>
              </a:rPr>
              <a:t>:</a:t>
            </a:r>
            <a:endParaRPr lang="en-US" sz="2000" dirty="0">
              <a:ea typeface="Calibri"/>
              <a:cs typeface="Arial"/>
            </a:endParaRPr>
          </a:p>
          <a:p>
            <a:pPr algn="r" rtl="1">
              <a:lnSpc>
                <a:spcPct val="115000"/>
              </a:lnSpc>
              <a:spcAft>
                <a:spcPts val="1000"/>
              </a:spcAft>
            </a:pPr>
            <a:r>
              <a:rPr lang="ar-SA" sz="3200" dirty="0">
                <a:ea typeface="Calibri"/>
              </a:rPr>
              <a:t>- </a:t>
            </a:r>
            <a:r>
              <a:rPr lang="ar-SA" sz="3200" dirty="0">
                <a:solidFill>
                  <a:schemeClr val="bg1"/>
                </a:solidFill>
                <a:ea typeface="Calibri"/>
              </a:rPr>
              <a:t>دعم مدخلات السماد لخفض التكلفة.</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 برنامج إرشادي  لتقنيات الحديثة  استخدام سماد فعال وتقنيات حديثة للري .</a:t>
            </a:r>
            <a:endParaRPr lang="en-US" sz="2400" dirty="0">
              <a:solidFill>
                <a:schemeClr val="bg1"/>
              </a:solidFill>
              <a:ea typeface="Calibri"/>
              <a:cs typeface="Arial"/>
            </a:endParaRPr>
          </a:p>
          <a:p>
            <a:pPr algn="r" rtl="1">
              <a:lnSpc>
                <a:spcPct val="115000"/>
              </a:lnSpc>
              <a:spcAft>
                <a:spcPts val="1000"/>
              </a:spcAft>
            </a:pPr>
            <a:r>
              <a:rPr lang="ar-SA" sz="3200" dirty="0">
                <a:solidFill>
                  <a:schemeClr val="bg1"/>
                </a:solidFill>
                <a:ea typeface="Calibri"/>
              </a:rPr>
              <a:t>- فرض رقابة جودة على المدخلات</a:t>
            </a:r>
            <a:r>
              <a:rPr lang="ar-SA" sz="3200" dirty="0">
                <a:ea typeface="Calibri"/>
              </a:rPr>
              <a:t>.</a:t>
            </a:r>
            <a:endParaRPr lang="en-US" sz="2400" dirty="0">
              <a:ea typeface="Calibri"/>
              <a:cs typeface="Arial"/>
            </a:endParaRPr>
          </a:p>
        </p:txBody>
      </p:sp>
    </p:spTree>
    <p:extLst>
      <p:ext uri="{BB962C8B-B14F-4D97-AF65-F5344CB8AC3E}">
        <p14:creationId xmlns:p14="http://schemas.microsoft.com/office/powerpoint/2010/main" val="560408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490857" y="391887"/>
            <a:ext cx="5551714" cy="988814"/>
          </a:xfrm>
          <a:prstGeom prst="rect">
            <a:avLst/>
          </a:prstGeom>
          <a:noFill/>
          <a:ln/>
        </p:spPr>
        <p:txBody>
          <a:bodyPr wrap="none" lIns="0" tIns="0" rIns="0" bIns="0" rtlCol="0" anchor="t"/>
          <a:lstStyle/>
          <a:p>
            <a:pPr algn="ctr" rtl="1">
              <a:lnSpc>
                <a:spcPct val="115000"/>
              </a:lnSpc>
              <a:spcAft>
                <a:spcPts val="1000"/>
              </a:spcAft>
            </a:pPr>
            <a:r>
              <a:rPr lang="ar-SA" sz="3600" b="1" dirty="0">
                <a:solidFill>
                  <a:srgbClr val="FF0000"/>
                </a:solidFill>
                <a:ea typeface="Calibri"/>
              </a:rPr>
              <a:t>مثال تطبيقي مبسط (نموذج حالة)</a:t>
            </a:r>
            <a:endParaRPr lang="en-US" sz="3600" dirty="0">
              <a:solidFill>
                <a:prstClr val="black"/>
              </a:solidFill>
              <a:ea typeface="Calibri"/>
              <a:cs typeface="Arial"/>
            </a:endParaRPr>
          </a:p>
        </p:txBody>
      </p:sp>
      <p:pic>
        <p:nvPicPr>
          <p:cNvPr id="3" name="Image 0" descr="preencoded.png"/>
          <p:cNvPicPr>
            <a:picLocks noChangeAspect="1"/>
          </p:cNvPicPr>
          <p:nvPr/>
        </p:nvPicPr>
        <p:blipFill>
          <a:blip r:embed="rId3"/>
          <a:stretch>
            <a:fillRect/>
          </a:stretch>
        </p:blipFill>
        <p:spPr>
          <a:xfrm>
            <a:off x="9499997" y="2188369"/>
            <a:ext cx="2152055" cy="1306949"/>
          </a:xfrm>
          <a:prstGeom prst="rect">
            <a:avLst/>
          </a:prstGeom>
        </p:spPr>
      </p:pic>
      <p:pic>
        <p:nvPicPr>
          <p:cNvPr id="4" name="Image 1" descr="preencoded.png"/>
          <p:cNvPicPr>
            <a:picLocks noChangeAspect="1"/>
          </p:cNvPicPr>
          <p:nvPr/>
        </p:nvPicPr>
        <p:blipFill>
          <a:blip r:embed="rId4"/>
          <a:stretch>
            <a:fillRect/>
          </a:stretch>
        </p:blipFill>
        <p:spPr>
          <a:xfrm>
            <a:off x="10416540" y="2804398"/>
            <a:ext cx="318968" cy="398621"/>
          </a:xfrm>
          <a:prstGeom prst="rect">
            <a:avLst/>
          </a:prstGeom>
        </p:spPr>
      </p:pic>
      <p:sp>
        <p:nvSpPr>
          <p:cNvPr id="5" name="Text 1"/>
          <p:cNvSpPr/>
          <p:nvPr/>
        </p:nvSpPr>
        <p:spPr>
          <a:xfrm>
            <a:off x="5897582" y="2626553"/>
            <a:ext cx="2835235" cy="354330"/>
          </a:xfrm>
          <a:prstGeom prst="rect">
            <a:avLst/>
          </a:prstGeom>
          <a:noFill/>
          <a:ln/>
        </p:spPr>
        <p:txBody>
          <a:bodyPr wrap="none" lIns="0" tIns="0" rIns="0" bIns="0" rtlCol="0" anchor="t"/>
          <a:lstStyle/>
          <a:p>
            <a:pPr algn="r" rtl="1">
              <a:lnSpc>
                <a:spcPts val="27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7" name="Shape 3"/>
          <p:cNvSpPr/>
          <p:nvPr/>
        </p:nvSpPr>
        <p:spPr>
          <a:xfrm>
            <a:off x="850463" y="3508415"/>
            <a:ext cx="8592860" cy="15240"/>
          </a:xfrm>
          <a:prstGeom prst="roundRect">
            <a:avLst>
              <a:gd name="adj" fmla="val 625116"/>
            </a:avLst>
          </a:prstGeom>
          <a:solidFill>
            <a:srgbClr val="4A2C85"/>
          </a:solidFill>
          <a:ln/>
        </p:spPr>
      </p:sp>
      <p:pic>
        <p:nvPicPr>
          <p:cNvPr id="9" name="Image 3" descr="preencoded.png"/>
          <p:cNvPicPr>
            <a:picLocks noChangeAspect="1"/>
          </p:cNvPicPr>
          <p:nvPr/>
        </p:nvPicPr>
        <p:blipFill>
          <a:blip r:embed="rId5"/>
          <a:stretch>
            <a:fillRect/>
          </a:stretch>
        </p:blipFill>
        <p:spPr>
          <a:xfrm>
            <a:off x="10416540" y="4006096"/>
            <a:ext cx="318968" cy="398621"/>
          </a:xfrm>
          <a:prstGeom prst="rect">
            <a:avLst/>
          </a:prstGeom>
        </p:spPr>
      </p:pic>
      <p:sp>
        <p:nvSpPr>
          <p:cNvPr id="12" name="Shape 6"/>
          <p:cNvSpPr/>
          <p:nvPr/>
        </p:nvSpPr>
        <p:spPr>
          <a:xfrm>
            <a:off x="850463" y="4872038"/>
            <a:ext cx="7516773" cy="15240"/>
          </a:xfrm>
          <a:prstGeom prst="roundRect">
            <a:avLst>
              <a:gd name="adj" fmla="val 625116"/>
            </a:avLst>
          </a:prstGeom>
          <a:solidFill>
            <a:srgbClr val="4A2C85"/>
          </a:solidFill>
          <a:ln/>
        </p:spPr>
      </p:sp>
      <p:pic>
        <p:nvPicPr>
          <p:cNvPr id="13" name="Image 4" descr="preencoded.png"/>
          <p:cNvPicPr>
            <a:picLocks noChangeAspect="1"/>
          </p:cNvPicPr>
          <p:nvPr/>
        </p:nvPicPr>
        <p:blipFill>
          <a:blip r:embed="rId6"/>
          <a:stretch>
            <a:fillRect/>
          </a:stretch>
        </p:blipFill>
        <p:spPr>
          <a:xfrm>
            <a:off x="7347942" y="4915614"/>
            <a:ext cx="6456164" cy="1306949"/>
          </a:xfrm>
          <a:prstGeom prst="rect">
            <a:avLst/>
          </a:prstGeom>
        </p:spPr>
      </p:pic>
      <p:pic>
        <p:nvPicPr>
          <p:cNvPr id="14" name="Image 5" descr="preencoded.png"/>
          <p:cNvPicPr>
            <a:picLocks noChangeAspect="1"/>
          </p:cNvPicPr>
          <p:nvPr/>
        </p:nvPicPr>
        <p:blipFill>
          <a:blip r:embed="rId7"/>
          <a:stretch>
            <a:fillRect/>
          </a:stretch>
        </p:blipFill>
        <p:spPr>
          <a:xfrm>
            <a:off x="10416659" y="5369719"/>
            <a:ext cx="318968" cy="398621"/>
          </a:xfrm>
          <a:prstGeom prst="rect">
            <a:avLst/>
          </a:prstGeom>
        </p:spPr>
      </p:pic>
      <p:sp>
        <p:nvSpPr>
          <p:cNvPr id="17" name="Text 9"/>
          <p:cNvSpPr/>
          <p:nvPr/>
        </p:nvSpPr>
        <p:spPr>
          <a:xfrm>
            <a:off x="793790" y="5569030"/>
            <a:ext cx="13042821" cy="1634490"/>
          </a:xfrm>
          <a:prstGeom prst="rect">
            <a:avLst/>
          </a:prstGeom>
          <a:noFill/>
          <a:ln/>
        </p:spPr>
        <p:txBody>
          <a:bodyPr wrap="square" lIns="0" tIns="0" rIns="0" bIns="0" rtlCol="0" anchor="t"/>
          <a:lstStyle/>
          <a:p>
            <a:pPr algn="r" rtl="1">
              <a:lnSpc>
                <a:spcPts val="28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مستطيل 17"/>
          <p:cNvSpPr/>
          <p:nvPr/>
        </p:nvSpPr>
        <p:spPr>
          <a:xfrm>
            <a:off x="793790" y="1380700"/>
            <a:ext cx="8948925" cy="555986"/>
          </a:xfrm>
          <a:prstGeom prst="rect">
            <a:avLst/>
          </a:prstGeom>
        </p:spPr>
        <p:txBody>
          <a:bodyPr wrap="square">
            <a:spAutoFit/>
          </a:bodyPr>
          <a:lstStyle/>
          <a:p>
            <a:pPr algn="r" rtl="1">
              <a:lnSpc>
                <a:spcPct val="115000"/>
              </a:lnSpc>
              <a:spcAft>
                <a:spcPts val="1000"/>
              </a:spcAft>
            </a:pPr>
            <a:r>
              <a:rPr lang="ar-SA" sz="28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 </a:t>
            </a:r>
            <a:endParaRPr lang="en-US" dirty="0">
              <a:solidFill>
                <a:prstClr val="black"/>
              </a:solidFill>
              <a:ea typeface="Calibri"/>
              <a:cs typeface="Arial"/>
            </a:endParaRPr>
          </a:p>
        </p:txBody>
      </p:sp>
      <p:sp>
        <p:nvSpPr>
          <p:cNvPr id="10" name="مستطيل 9"/>
          <p:cNvSpPr/>
          <p:nvPr/>
        </p:nvSpPr>
        <p:spPr>
          <a:xfrm>
            <a:off x="1709057" y="1380701"/>
            <a:ext cx="7315200" cy="2273443"/>
          </a:xfrm>
          <a:prstGeom prst="rect">
            <a:avLst/>
          </a:prstGeom>
        </p:spPr>
        <p:txBody>
          <a:bodyPr>
            <a:spAutoFit/>
          </a:bodyPr>
          <a:lstStyle/>
          <a:p>
            <a:pPr algn="r" rtl="1">
              <a:lnSpc>
                <a:spcPct val="115000"/>
              </a:lnSpc>
              <a:spcAft>
                <a:spcPts val="1000"/>
              </a:spcAft>
            </a:pPr>
            <a:r>
              <a:rPr lang="ar-SA" sz="3200" b="1" dirty="0">
                <a:solidFill>
                  <a:srgbClr val="FF0000"/>
                </a:solidFill>
                <a:ea typeface="Calibri"/>
              </a:rPr>
              <a:t>كيفية التقييم:</a:t>
            </a:r>
            <a:endParaRPr lang="en-US" sz="2400" dirty="0">
              <a:solidFill>
                <a:srgbClr val="FF0000"/>
              </a:solidFill>
              <a:ea typeface="Calibri"/>
              <a:cs typeface="Arial"/>
            </a:endParaRPr>
          </a:p>
          <a:p>
            <a:pPr marL="342900" marR="0" lvl="0" indent="-342900" algn="r" rtl="1">
              <a:lnSpc>
                <a:spcPct val="115000"/>
              </a:lnSpc>
              <a:spcBef>
                <a:spcPts val="0"/>
              </a:spcBef>
              <a:spcAft>
                <a:spcPts val="0"/>
              </a:spcAft>
              <a:buClr>
                <a:srgbClr val="FFFFFF"/>
              </a:buClr>
              <a:buFont typeface="+mj-lt"/>
              <a:buAutoNum type="arabicPeriod"/>
            </a:pPr>
            <a:r>
              <a:rPr lang="ar-SA" sz="2800" dirty="0">
                <a:solidFill>
                  <a:srgbClr val="FFFF00"/>
                </a:solidFill>
                <a:ea typeface="Calibri"/>
              </a:rPr>
              <a:t>استخدام تحليل التكاليف- المنافع لقياس عائد كل بديل.</a:t>
            </a:r>
            <a:endParaRPr lang="en-US" sz="2000" dirty="0">
              <a:solidFill>
                <a:srgbClr val="FFFF00"/>
              </a:solidFill>
              <a:ea typeface="Calibri"/>
              <a:cs typeface="Arial"/>
            </a:endParaRPr>
          </a:p>
          <a:p>
            <a:pPr marL="342900" indent="-342900" algn="r" rtl="1">
              <a:lnSpc>
                <a:spcPct val="115000"/>
              </a:lnSpc>
              <a:spcAft>
                <a:spcPts val="1000"/>
              </a:spcAft>
              <a:buClr>
                <a:srgbClr val="FFFFFF"/>
              </a:buClr>
              <a:buFont typeface="+mj-lt"/>
              <a:buAutoNum type="arabicPeriod"/>
            </a:pPr>
            <a:r>
              <a:rPr lang="ar-SA" sz="2800" b="1" dirty="0">
                <a:solidFill>
                  <a:srgbClr val="FFFF00"/>
                </a:solidFill>
                <a:ea typeface="Calibri"/>
              </a:rPr>
              <a:t>وضع أنموذج أثر دعم السماد على الإنتاجية والدخل باستخدام نموذج جزئي في </a:t>
            </a:r>
            <a:r>
              <a:rPr lang="en-US" sz="2800" b="1" dirty="0">
                <a:solidFill>
                  <a:srgbClr val="FFFF00"/>
                </a:solidFill>
                <a:ea typeface="Calibri"/>
                <a:cs typeface="Arial"/>
              </a:rPr>
              <a:t>CAPPA</a:t>
            </a:r>
            <a:r>
              <a:rPr lang="ar-SA" sz="2800" b="1" dirty="0">
                <a:solidFill>
                  <a:srgbClr val="FFFF00"/>
                </a:solidFill>
                <a:ea typeface="Calibri"/>
              </a:rPr>
              <a:t> ( النموذج النباتي ).</a:t>
            </a:r>
            <a:endParaRPr lang="en-US" sz="2000" b="1" dirty="0">
              <a:solidFill>
                <a:srgbClr val="FFFF00"/>
              </a:solidFill>
              <a:ea typeface="Calibri"/>
              <a:cs typeface="Arial"/>
            </a:endParaRPr>
          </a:p>
        </p:txBody>
      </p:sp>
      <p:sp>
        <p:nvSpPr>
          <p:cNvPr id="11" name="مستطيل 10"/>
          <p:cNvSpPr/>
          <p:nvPr/>
        </p:nvSpPr>
        <p:spPr>
          <a:xfrm>
            <a:off x="804676" y="4767943"/>
            <a:ext cx="7098353" cy="2344231"/>
          </a:xfrm>
          <a:prstGeom prst="rect">
            <a:avLst/>
          </a:prstGeom>
        </p:spPr>
        <p:txBody>
          <a:bodyPr wrap="square">
            <a:spAutoFit/>
          </a:bodyPr>
          <a:lstStyle/>
          <a:p>
            <a:pPr algn="r" rtl="1">
              <a:lnSpc>
                <a:spcPct val="115000"/>
              </a:lnSpc>
              <a:spcAft>
                <a:spcPts val="1000"/>
              </a:spcAft>
            </a:pPr>
            <a:r>
              <a:rPr lang="ar-SA" sz="3200" b="1" dirty="0">
                <a:solidFill>
                  <a:srgbClr val="FF0000"/>
                </a:solidFill>
                <a:ea typeface="Calibri"/>
              </a:rPr>
              <a:t>مؤشرات نجاح</a:t>
            </a:r>
            <a:r>
              <a:rPr lang="ar-SA" sz="2000" b="1" dirty="0" smtClean="0">
                <a:ea typeface="Calibri"/>
              </a:rPr>
              <a:t>:</a:t>
            </a:r>
            <a:r>
              <a:rPr lang="ar-IQ" sz="3200" b="1" dirty="0" smtClean="0">
                <a:solidFill>
                  <a:srgbClr val="FF0000"/>
                </a:solidFill>
                <a:ea typeface="Calibri"/>
              </a:rPr>
              <a:t> :</a:t>
            </a:r>
          </a:p>
          <a:p>
            <a:pPr algn="r" rtl="1">
              <a:lnSpc>
                <a:spcPct val="115000"/>
              </a:lnSpc>
              <a:spcAft>
                <a:spcPts val="1000"/>
              </a:spcAft>
            </a:pPr>
            <a:r>
              <a:rPr lang="ar-SA" dirty="0" smtClean="0">
                <a:ea typeface="Calibri"/>
              </a:rPr>
              <a:t> </a:t>
            </a:r>
            <a:r>
              <a:rPr lang="ar-SA" sz="2800" dirty="0">
                <a:solidFill>
                  <a:srgbClr val="FFFF00"/>
                </a:solidFill>
                <a:ea typeface="Calibri"/>
              </a:rPr>
              <a:t>زيادة محصول/هكتار( الانتاجية )، انخفاض تكلفة الوحدة الإنتاجية، تحسن دخل الأسرة الزراعية، تحسن جودة التربة خلال( 2–3) سنوات.</a:t>
            </a:r>
            <a:endParaRPr lang="en-US" sz="2000" dirty="0">
              <a:solidFill>
                <a:srgbClr val="FFFF00"/>
              </a:solidFill>
              <a:ea typeface="Calibri"/>
              <a:cs typeface="Arial"/>
            </a:endParaRPr>
          </a:p>
        </p:txBody>
      </p:sp>
    </p:spTree>
    <p:extLst>
      <p:ext uri="{BB962C8B-B14F-4D97-AF65-F5344CB8AC3E}">
        <p14:creationId xmlns:p14="http://schemas.microsoft.com/office/powerpoint/2010/main" val="219985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40610" y="860431"/>
            <a:ext cx="5670590" cy="708779"/>
          </a:xfrm>
          <a:prstGeom prst="rect">
            <a:avLst/>
          </a:prstGeom>
          <a:noFill/>
          <a:ln/>
        </p:spPr>
        <p:txBody>
          <a:bodyPr wrap="none" lIns="0" tIns="0" rIns="0" bIns="0" rtlCol="0" anchor="t"/>
          <a:lstStyle/>
          <a:p>
            <a:pPr algn="ctr" rtl="1">
              <a:lnSpc>
                <a:spcPts val="5550"/>
              </a:lnSpc>
            </a:pP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5" name="Text 10"/>
          <p:cNvSpPr/>
          <p:nvPr/>
        </p:nvSpPr>
        <p:spPr>
          <a:xfrm>
            <a:off x="4253151" y="5199102"/>
            <a:ext cx="2835235" cy="354330"/>
          </a:xfrm>
          <a:prstGeom prst="rect">
            <a:avLst/>
          </a:prstGeom>
          <a:noFill/>
          <a:ln/>
        </p:spPr>
        <p:txBody>
          <a:bodyPr wrap="none" lIns="0" tIns="0" rIns="0" bIns="0" rtlCol="0" anchor="t"/>
          <a:lstStyle/>
          <a:p>
            <a:pPr algn="r" rtl="1">
              <a:lnSpc>
                <a:spcPts val="275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5" name="مستطيل 4"/>
          <p:cNvSpPr/>
          <p:nvPr/>
        </p:nvSpPr>
        <p:spPr>
          <a:xfrm>
            <a:off x="1685925" y="860431"/>
            <a:ext cx="5934075" cy="646331"/>
          </a:xfrm>
          <a:prstGeom prst="rect">
            <a:avLst/>
          </a:prstGeom>
          <a:solidFill>
            <a:schemeClr val="bg2"/>
          </a:solidFill>
        </p:spPr>
        <p:txBody>
          <a:bodyPr wrap="square">
            <a:spAutoFit/>
          </a:bodyPr>
          <a:lstStyle/>
          <a:p>
            <a:pPr algn="ctr"/>
            <a:r>
              <a:rPr lang="en-US" sz="2800" dirty="0" smtClean="0">
                <a:solidFill>
                  <a:srgbClr val="FF0000"/>
                </a:solidFill>
              </a:rPr>
              <a:t> </a:t>
            </a:r>
            <a:r>
              <a:rPr lang="ar-IQ" sz="3600" dirty="0" smtClean="0">
                <a:solidFill>
                  <a:srgbClr val="FF0000"/>
                </a:solidFill>
              </a:rPr>
              <a:t>الخاتمة</a:t>
            </a:r>
            <a:r>
              <a:rPr lang="ar-IQ" sz="2800" dirty="0" smtClean="0">
                <a:solidFill>
                  <a:srgbClr val="FF0000"/>
                </a:solidFill>
              </a:rPr>
              <a:t> </a:t>
            </a:r>
            <a:endParaRPr lang="ar-IQ" sz="2800" dirty="0">
              <a:solidFill>
                <a:srgbClr val="FF0000"/>
              </a:solidFill>
            </a:endParaRPr>
          </a:p>
        </p:txBody>
      </p:sp>
      <p:sp>
        <p:nvSpPr>
          <p:cNvPr id="6" name="مستطيل 5"/>
          <p:cNvSpPr/>
          <p:nvPr/>
        </p:nvSpPr>
        <p:spPr>
          <a:xfrm>
            <a:off x="371476" y="1506762"/>
            <a:ext cx="8305800" cy="6740307"/>
          </a:xfrm>
          <a:prstGeom prst="rect">
            <a:avLst/>
          </a:prstGeom>
        </p:spPr>
        <p:txBody>
          <a:bodyPr wrap="square">
            <a:spAutoFit/>
          </a:bodyPr>
          <a:lstStyle/>
          <a:p>
            <a:pPr algn="r" rtl="1">
              <a:lnSpc>
                <a:spcPct val="150000"/>
              </a:lnSpc>
            </a:pPr>
            <a:r>
              <a:rPr lang="ar-IQ" sz="3200" dirty="0" smtClean="0">
                <a:solidFill>
                  <a:schemeClr val="bg1"/>
                </a:solidFill>
              </a:rPr>
              <a:t>يمثل </a:t>
            </a:r>
            <a:r>
              <a:rPr lang="ar-IQ" sz="3200" dirty="0">
                <a:solidFill>
                  <a:schemeClr val="bg1"/>
                </a:solidFill>
              </a:rPr>
              <a:t>تخطيط السياسات الزراعية باستخدام برنامج </a:t>
            </a:r>
            <a:r>
              <a:rPr lang="en-US" sz="3200" dirty="0">
                <a:solidFill>
                  <a:schemeClr val="bg1"/>
                </a:solidFill>
              </a:rPr>
              <a:t>CAAPA </a:t>
            </a:r>
            <a:r>
              <a:rPr lang="ar-IQ" sz="3200" dirty="0">
                <a:solidFill>
                  <a:schemeClr val="bg1"/>
                </a:solidFill>
              </a:rPr>
              <a:t>خطوة متقدمة نحو تطوير منظومة اتخاذ القرار في القطاع الزراعي، من خلال تحويل البيانات والمعلومات المتفرقة إلى مخرجات تحليلية دقيقة تدعم وضع سياسات أكثر كفاءة </a:t>
            </a:r>
            <a:r>
              <a:rPr lang="ar-IQ" sz="3200" dirty="0" smtClean="0">
                <a:solidFill>
                  <a:schemeClr val="bg1"/>
                </a:solidFill>
              </a:rPr>
              <a:t>وفاعلية</a:t>
            </a:r>
          </a:p>
          <a:p>
            <a:pPr algn="r" rtl="1">
              <a:lnSpc>
                <a:spcPct val="150000"/>
              </a:lnSpc>
            </a:pPr>
            <a:r>
              <a:rPr lang="ar-IQ" sz="3200" dirty="0" smtClean="0">
                <a:solidFill>
                  <a:schemeClr val="bg1"/>
                </a:solidFill>
              </a:rPr>
              <a:t>اعتماد </a:t>
            </a:r>
            <a:r>
              <a:rPr lang="ar-IQ" sz="3200" dirty="0">
                <a:solidFill>
                  <a:schemeClr val="bg1"/>
                </a:solidFill>
              </a:rPr>
              <a:t>هذا البرنامج </a:t>
            </a:r>
            <a:r>
              <a:rPr lang="ar-IQ" sz="3200" dirty="0" smtClean="0">
                <a:solidFill>
                  <a:schemeClr val="bg1"/>
                </a:solidFill>
              </a:rPr>
              <a:t>يوفر </a:t>
            </a:r>
            <a:r>
              <a:rPr lang="ar-IQ" sz="3200" dirty="0">
                <a:solidFill>
                  <a:schemeClr val="bg1"/>
                </a:solidFill>
              </a:rPr>
              <a:t>للباحثين  وقياس أثر التغيرات الاقتصادية والبيئية، وتحديد البدائل المثلى لإدارة الموارد الزراعية. كما يسهم في تعزيز الشفافية ورسم استراتيجيات تستند إلى الأدلة، مما يساعد على رفع الإنتاجية وتحقيق الأمن الغذائي.</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1" y="133349"/>
            <a:ext cx="5495924" cy="803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178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514" y="863600"/>
            <a:ext cx="10308772" cy="6502400"/>
          </a:xfrm>
          <a:prstGeom prst="rect">
            <a:avLst/>
          </a:prstGeom>
          <a:solidFill>
            <a:srgbClr val="E123D3"/>
          </a:solidFill>
          <a:ln>
            <a:noFill/>
          </a:ln>
          <a:effectLst/>
        </p:spPr>
      </p:pic>
    </p:spTree>
    <p:extLst>
      <p:ext uri="{BB962C8B-B14F-4D97-AF65-F5344CB8AC3E}">
        <p14:creationId xmlns:p14="http://schemas.microsoft.com/office/powerpoint/2010/main" val="361981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457201"/>
            <a:ext cx="13128171" cy="73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704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740610" y="860431"/>
            <a:ext cx="5670590" cy="708779"/>
          </a:xfrm>
          <a:prstGeom prst="rect">
            <a:avLst/>
          </a:prstGeom>
          <a:noFill/>
          <a:ln/>
        </p:spPr>
        <p:txBody>
          <a:bodyPr wrap="none" lIns="0" tIns="0" rIns="0" bIns="0" rtlCol="0" anchor="t"/>
          <a:lstStyle/>
          <a:p>
            <a:pPr marL="0" indent="0" algn="ctr" rtl="1">
              <a:lnSpc>
                <a:spcPts val="5550"/>
              </a:lnSpc>
              <a:buNone/>
            </a:pP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3" name="Shape 1"/>
          <p:cNvSpPr/>
          <p:nvPr/>
        </p:nvSpPr>
        <p:spPr>
          <a:xfrm>
            <a:off x="11662886" y="2131695"/>
            <a:ext cx="2173724" cy="1306949"/>
          </a:xfrm>
          <a:prstGeom prst="roundRect">
            <a:avLst>
              <a:gd name="adj" fmla="val 7289"/>
            </a:avLst>
          </a:prstGeom>
          <a:solidFill>
            <a:srgbClr val="31136C"/>
          </a:solidFill>
          <a:ln w="7620">
            <a:solidFill>
              <a:srgbClr val="4A2C85"/>
            </a:solidFill>
            <a:prstDash val="solid"/>
          </a:ln>
        </p:spPr>
      </p:sp>
      <p:pic>
        <p:nvPicPr>
          <p:cNvPr id="4" name="Image 0" descr="preencoded.png"/>
          <p:cNvPicPr>
            <a:picLocks noChangeAspect="1"/>
          </p:cNvPicPr>
          <p:nvPr/>
        </p:nvPicPr>
        <p:blipFill>
          <a:blip r:embed="rId3"/>
          <a:stretch>
            <a:fillRect/>
          </a:stretch>
        </p:blipFill>
        <p:spPr>
          <a:xfrm>
            <a:off x="12590264" y="2585799"/>
            <a:ext cx="318968" cy="398621"/>
          </a:xfrm>
          <a:prstGeom prst="rect">
            <a:avLst/>
          </a:prstGeom>
        </p:spPr>
      </p:pic>
      <p:sp>
        <p:nvSpPr>
          <p:cNvPr id="7" name="Shape 4"/>
          <p:cNvSpPr/>
          <p:nvPr/>
        </p:nvSpPr>
        <p:spPr>
          <a:xfrm>
            <a:off x="907137" y="3423404"/>
            <a:ext cx="10642402" cy="15240"/>
          </a:xfrm>
          <a:prstGeom prst="roundRect">
            <a:avLst>
              <a:gd name="adj" fmla="val 625116"/>
            </a:avLst>
          </a:prstGeom>
          <a:solidFill>
            <a:srgbClr val="4A2C85"/>
          </a:solidFill>
          <a:ln/>
        </p:spPr>
      </p:sp>
      <p:sp>
        <p:nvSpPr>
          <p:cNvPr id="8" name="Shape 5"/>
          <p:cNvSpPr/>
          <p:nvPr/>
        </p:nvSpPr>
        <p:spPr>
          <a:xfrm>
            <a:off x="9489043" y="3551992"/>
            <a:ext cx="4347567" cy="1306949"/>
          </a:xfrm>
          <a:prstGeom prst="roundRect">
            <a:avLst>
              <a:gd name="adj" fmla="val 7289"/>
            </a:avLst>
          </a:prstGeom>
          <a:solidFill>
            <a:srgbClr val="31136C"/>
          </a:solidFill>
          <a:ln w="7620">
            <a:solidFill>
              <a:srgbClr val="4A2C85"/>
            </a:solidFill>
            <a:prstDash val="solid"/>
          </a:ln>
        </p:spPr>
      </p:sp>
      <p:pic>
        <p:nvPicPr>
          <p:cNvPr id="9" name="Image 1" descr="preencoded.png"/>
          <p:cNvPicPr>
            <a:picLocks noChangeAspect="1"/>
          </p:cNvPicPr>
          <p:nvPr/>
        </p:nvPicPr>
        <p:blipFill>
          <a:blip r:embed="rId4"/>
          <a:stretch>
            <a:fillRect/>
          </a:stretch>
        </p:blipFill>
        <p:spPr>
          <a:xfrm>
            <a:off x="11503343" y="4006096"/>
            <a:ext cx="318968" cy="398621"/>
          </a:xfrm>
          <a:prstGeom prst="rect">
            <a:avLst/>
          </a:prstGeom>
        </p:spPr>
      </p:pic>
      <p:sp>
        <p:nvSpPr>
          <p:cNvPr id="12" name="Shape 8"/>
          <p:cNvSpPr/>
          <p:nvPr/>
        </p:nvSpPr>
        <p:spPr>
          <a:xfrm>
            <a:off x="907137" y="4843701"/>
            <a:ext cx="8468558" cy="15240"/>
          </a:xfrm>
          <a:prstGeom prst="roundRect">
            <a:avLst>
              <a:gd name="adj" fmla="val 625116"/>
            </a:avLst>
          </a:prstGeom>
          <a:solidFill>
            <a:srgbClr val="4A2C85"/>
          </a:solidFill>
          <a:ln/>
        </p:spPr>
      </p:sp>
      <p:sp>
        <p:nvSpPr>
          <p:cNvPr id="13" name="Shape 9"/>
          <p:cNvSpPr/>
          <p:nvPr/>
        </p:nvSpPr>
        <p:spPr>
          <a:xfrm>
            <a:off x="10330542" y="4972288"/>
            <a:ext cx="3506067" cy="1306949"/>
          </a:xfrm>
          <a:prstGeom prst="roundRect">
            <a:avLst>
              <a:gd name="adj" fmla="val 7289"/>
            </a:avLst>
          </a:prstGeom>
          <a:solidFill>
            <a:srgbClr val="31136C"/>
          </a:solidFill>
          <a:ln w="7620">
            <a:solidFill>
              <a:srgbClr val="4A2C85"/>
            </a:solidFill>
            <a:prstDash val="solid"/>
          </a:ln>
        </p:spPr>
      </p:sp>
      <p:pic>
        <p:nvPicPr>
          <p:cNvPr id="14" name="Image 2" descr="preencoded.png"/>
          <p:cNvPicPr>
            <a:picLocks noChangeAspect="1"/>
          </p:cNvPicPr>
          <p:nvPr/>
        </p:nvPicPr>
        <p:blipFill>
          <a:blip r:embed="rId5"/>
          <a:stretch>
            <a:fillRect/>
          </a:stretch>
        </p:blipFill>
        <p:spPr>
          <a:xfrm>
            <a:off x="10416421" y="5426393"/>
            <a:ext cx="318968" cy="398621"/>
          </a:xfrm>
          <a:prstGeom prst="rect">
            <a:avLst/>
          </a:prstGeom>
        </p:spPr>
      </p:pic>
      <p:sp>
        <p:nvSpPr>
          <p:cNvPr id="15" name="Text 10"/>
          <p:cNvSpPr/>
          <p:nvPr/>
        </p:nvSpPr>
        <p:spPr>
          <a:xfrm>
            <a:off x="4253151" y="5199102"/>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8" name="مستطيل 17"/>
          <p:cNvSpPr/>
          <p:nvPr/>
        </p:nvSpPr>
        <p:spPr>
          <a:xfrm>
            <a:off x="907137" y="2412347"/>
            <a:ext cx="8337250" cy="3586238"/>
          </a:xfrm>
          <a:prstGeom prst="rect">
            <a:avLst/>
          </a:prstGeom>
        </p:spPr>
        <p:txBody>
          <a:bodyPr wrap="square">
            <a:spAutoFit/>
          </a:bodyPr>
          <a:lstStyle/>
          <a:p>
            <a:pPr algn="just" rtl="1">
              <a:lnSpc>
                <a:spcPct val="115000"/>
              </a:lnSpc>
              <a:spcAft>
                <a:spcPts val="1000"/>
              </a:spcAft>
            </a:pPr>
            <a:r>
              <a:rPr lang="ar-SA" sz="3200" dirty="0" smtClean="0">
                <a:solidFill>
                  <a:schemeClr val="bg1"/>
                </a:solidFill>
                <a:ea typeface="Calibri"/>
              </a:rPr>
              <a:t>ان </a:t>
            </a:r>
            <a:r>
              <a:rPr lang="ar-SA" sz="4000" dirty="0">
                <a:solidFill>
                  <a:schemeClr val="bg1"/>
                </a:solidFill>
                <a:ea typeface="Calibri"/>
              </a:rPr>
              <a:t>أدوات السياسة الزراعية هي الوسائل التي تستخدمها الدولة لتنفيذ أهدافها الزراعية وتحقيق التنمية الريفية والإنتاجية. وتشمل هذه الأدوات مجموعة من السياسات الاقتصادية والتنظيمية والإدارية، ويمكن تلخيصها كما يأتي:</a:t>
            </a:r>
            <a:endParaRPr lang="en-US" dirty="0">
              <a:solidFill>
                <a:schemeClr val="bg1"/>
              </a:solidFill>
              <a:ea typeface="Calibri"/>
              <a:cs typeface="Arial"/>
            </a:endParaRPr>
          </a:p>
        </p:txBody>
      </p:sp>
      <p:sp>
        <p:nvSpPr>
          <p:cNvPr id="19" name="مستطيل 18"/>
          <p:cNvSpPr/>
          <p:nvPr/>
        </p:nvSpPr>
        <p:spPr>
          <a:xfrm>
            <a:off x="345621" y="1288532"/>
            <a:ext cx="11005457" cy="729430"/>
          </a:xfrm>
          <a:prstGeom prst="rect">
            <a:avLst/>
          </a:prstGeom>
        </p:spPr>
        <p:txBody>
          <a:bodyPr wrap="square">
            <a:spAutoFit/>
          </a:bodyPr>
          <a:lstStyle/>
          <a:p>
            <a:pPr lvl="0" algn="ctr" rtl="1">
              <a:lnSpc>
                <a:spcPct val="115000"/>
              </a:lnSpc>
              <a:spcAft>
                <a:spcPts val="1000"/>
              </a:spcAft>
            </a:pPr>
            <a:r>
              <a:rPr lang="ar-SA" sz="3600" b="1" dirty="0">
                <a:solidFill>
                  <a:srgbClr val="FFFF00"/>
                </a:solidFill>
                <a:ea typeface="Calibri"/>
              </a:rPr>
              <a:t>أدوات السياسة الزراعية (الدعم، الإعانات، التسعير، التجارة).</a:t>
            </a:r>
            <a:endParaRPr lang="en-US" sz="2400" dirty="0">
              <a:solidFill>
                <a:srgbClr val="FFFF00"/>
              </a:solidFill>
              <a:ea typeface="Calibri"/>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87543" y="62269"/>
            <a:ext cx="5486400" cy="8229600"/>
          </a:xfrm>
          <a:prstGeom prst="rect">
            <a:avLst/>
          </a:prstGeom>
        </p:spPr>
      </p:pic>
      <p:sp>
        <p:nvSpPr>
          <p:cNvPr id="3" name="Text 0"/>
          <p:cNvSpPr/>
          <p:nvPr/>
        </p:nvSpPr>
        <p:spPr>
          <a:xfrm>
            <a:off x="2679621" y="868561"/>
            <a:ext cx="5670590" cy="708779"/>
          </a:xfrm>
          <a:prstGeom prst="rect">
            <a:avLst/>
          </a:prstGeom>
          <a:noFill/>
          <a:ln/>
        </p:spPr>
        <p:txBody>
          <a:bodyPr wrap="none" lIns="0" tIns="0" rIns="0" bIns="0" rtlCol="0" anchor="t"/>
          <a:lstStyle/>
          <a:p>
            <a:pPr marL="0" indent="0" algn="r" rtl="1">
              <a:lnSpc>
                <a:spcPts val="5550"/>
              </a:lnSpc>
              <a:buNone/>
            </a:pPr>
            <a:endParaRPr lang="en-US" sz="2800" b="1" dirty="0">
              <a:solidFill>
                <a:srgbClr val="E123D3"/>
              </a:solidFill>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7216140" y="1917502"/>
            <a:ext cx="1134070" cy="1360884"/>
          </a:xfrm>
          <a:prstGeom prst="rect">
            <a:avLst/>
          </a:prstGeom>
        </p:spPr>
      </p:pic>
      <p:sp>
        <p:nvSpPr>
          <p:cNvPr id="5" name="Text 1"/>
          <p:cNvSpPr/>
          <p:nvPr/>
        </p:nvSpPr>
        <p:spPr>
          <a:xfrm>
            <a:off x="3856911" y="2144316"/>
            <a:ext cx="3019068"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7216140" y="3278386"/>
            <a:ext cx="1134070" cy="1360884"/>
          </a:xfrm>
          <a:prstGeom prst="rect">
            <a:avLst/>
          </a:prstGeom>
        </p:spPr>
      </p:pic>
      <p:sp>
        <p:nvSpPr>
          <p:cNvPr id="8" name="Text 3"/>
          <p:cNvSpPr/>
          <p:nvPr/>
        </p:nvSpPr>
        <p:spPr>
          <a:xfrm>
            <a:off x="3667006" y="3505200"/>
            <a:ext cx="3208973"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9" name="Text 4"/>
          <p:cNvSpPr/>
          <p:nvPr/>
        </p:nvSpPr>
        <p:spPr>
          <a:xfrm>
            <a:off x="793790" y="3995618"/>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7216140" y="4639270"/>
            <a:ext cx="1134070" cy="1360884"/>
          </a:xfrm>
          <a:prstGeom prst="rect">
            <a:avLst/>
          </a:prstGeom>
        </p:spPr>
      </p:pic>
      <p:pic>
        <p:nvPicPr>
          <p:cNvPr id="13" name="Image 4" descr="preencoded.png"/>
          <p:cNvPicPr>
            <a:picLocks noChangeAspect="1"/>
          </p:cNvPicPr>
          <p:nvPr/>
        </p:nvPicPr>
        <p:blipFill>
          <a:blip r:embed="rId7"/>
          <a:stretch>
            <a:fillRect/>
          </a:stretch>
        </p:blipFill>
        <p:spPr>
          <a:xfrm>
            <a:off x="7216140" y="6000155"/>
            <a:ext cx="1134070" cy="1360884"/>
          </a:xfrm>
          <a:prstGeom prst="rect">
            <a:avLst/>
          </a:prstGeom>
        </p:spPr>
      </p:pic>
      <p:sp>
        <p:nvSpPr>
          <p:cNvPr id="14" name="Text 7"/>
          <p:cNvSpPr/>
          <p:nvPr/>
        </p:nvSpPr>
        <p:spPr>
          <a:xfrm>
            <a:off x="4040743" y="6226969"/>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5" name="Text 8"/>
          <p:cNvSpPr/>
          <p:nvPr/>
        </p:nvSpPr>
        <p:spPr>
          <a:xfrm>
            <a:off x="793790" y="6717387"/>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6" name="مستطيل 15"/>
          <p:cNvSpPr/>
          <p:nvPr/>
        </p:nvSpPr>
        <p:spPr>
          <a:xfrm>
            <a:off x="1807029" y="868561"/>
            <a:ext cx="6411685" cy="769441"/>
          </a:xfrm>
          <a:prstGeom prst="rect">
            <a:avLst/>
          </a:prstGeom>
        </p:spPr>
        <p:txBody>
          <a:bodyPr wrap="square">
            <a:spAutoFit/>
          </a:bodyPr>
          <a:lstStyle/>
          <a:p>
            <a:r>
              <a:rPr lang="ar-SA" sz="4400" dirty="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a typeface="Calibri"/>
              </a:rPr>
              <a:t>. </a:t>
            </a:r>
            <a:r>
              <a:rPr lang="ar-SA" sz="3600" dirty="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a typeface="Calibri"/>
              </a:rPr>
              <a:t>الأدوات السعرية ( التسعير ) </a:t>
            </a:r>
            <a:r>
              <a:rPr lang="ar-SA" dirty="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a typeface="Calibri"/>
              </a:rPr>
              <a:t>:</a:t>
            </a:r>
            <a:endParaRPr lang="ar-IQ" dirty="0"/>
          </a:p>
        </p:txBody>
      </p:sp>
      <p:sp>
        <p:nvSpPr>
          <p:cNvPr id="17" name="مستطيل 16"/>
          <p:cNvSpPr/>
          <p:nvPr/>
        </p:nvSpPr>
        <p:spPr>
          <a:xfrm>
            <a:off x="566057" y="2144317"/>
            <a:ext cx="6650083" cy="2042547"/>
          </a:xfrm>
          <a:prstGeom prst="rect">
            <a:avLst/>
          </a:prstGeom>
        </p:spPr>
        <p:txBody>
          <a:bodyPr wrap="square">
            <a:spAutoFit/>
          </a:bodyPr>
          <a:lstStyle/>
          <a:p>
            <a:pPr algn="just" rtl="1">
              <a:lnSpc>
                <a:spcPct val="115000"/>
              </a:lnSpc>
              <a:spcAft>
                <a:spcPts val="1000"/>
              </a:spcAft>
            </a:pPr>
            <a:r>
              <a:rPr lang="ar-SA" dirty="0" smtClean="0">
                <a:ea typeface="Calibri"/>
              </a:rPr>
              <a:t>-</a:t>
            </a:r>
            <a:r>
              <a:rPr lang="en-US" dirty="0" smtClean="0">
                <a:ea typeface="Calibri"/>
              </a:rPr>
              <a:t>-</a:t>
            </a:r>
            <a:r>
              <a:rPr lang="en-US" sz="2800" dirty="0" smtClean="0">
                <a:solidFill>
                  <a:schemeClr val="bg1"/>
                </a:solidFill>
                <a:ea typeface="Calibri"/>
              </a:rPr>
              <a:t>1 </a:t>
            </a:r>
            <a:r>
              <a:rPr lang="ar-SA" dirty="0" smtClean="0">
                <a:ea typeface="Calibri"/>
              </a:rPr>
              <a:t> </a:t>
            </a:r>
            <a:r>
              <a:rPr lang="ar-SA" sz="2800" dirty="0">
                <a:solidFill>
                  <a:schemeClr val="bg1"/>
                </a:solidFill>
                <a:ea typeface="Calibri"/>
              </a:rPr>
              <a:t>تحديد أسعار المحاصيل الزراعية أي تقدير السعر العادل للمحاصيل الزراعية في السوق ليحقق هذا السعر ربح للمزارع  و قبول للمستهلك ( القوة الشرائية العادلة ) واستقرار السوق الزراعي  </a:t>
            </a:r>
            <a:endParaRPr lang="en-US" sz="1600" dirty="0">
              <a:solidFill>
                <a:schemeClr val="bg1"/>
              </a:solidFill>
              <a:ea typeface="Calibri"/>
              <a:cs typeface="Arial"/>
            </a:endParaRPr>
          </a:p>
        </p:txBody>
      </p:sp>
      <p:sp>
        <p:nvSpPr>
          <p:cNvPr id="18" name="مستطيل 17"/>
          <p:cNvSpPr/>
          <p:nvPr/>
        </p:nvSpPr>
        <p:spPr>
          <a:xfrm>
            <a:off x="391886" y="4358521"/>
            <a:ext cx="6824254" cy="1815882"/>
          </a:xfrm>
          <a:prstGeom prst="rect">
            <a:avLst/>
          </a:prstGeom>
        </p:spPr>
        <p:txBody>
          <a:bodyPr wrap="square">
            <a:spAutoFit/>
          </a:bodyPr>
          <a:lstStyle/>
          <a:p>
            <a:pPr marL="285750" indent="-285750" algn="r">
              <a:buFontTx/>
              <a:buChar char="-"/>
            </a:pPr>
            <a:r>
              <a:rPr lang="en-US" dirty="0" smtClean="0">
                <a:ea typeface="Calibri"/>
              </a:rPr>
              <a:t>2- </a:t>
            </a:r>
            <a:r>
              <a:rPr lang="ar-IQ" dirty="0" smtClean="0">
                <a:ea typeface="Calibri"/>
              </a:rPr>
              <a:t> </a:t>
            </a:r>
            <a:r>
              <a:rPr lang="ar-IQ" sz="2800" dirty="0" smtClean="0">
                <a:solidFill>
                  <a:schemeClr val="bg1"/>
                </a:solidFill>
                <a:ea typeface="Calibri"/>
              </a:rPr>
              <a:t>2 -</a:t>
            </a:r>
            <a:r>
              <a:rPr lang="ar-SA" sz="2800" dirty="0" smtClean="0">
                <a:solidFill>
                  <a:schemeClr val="bg1"/>
                </a:solidFill>
                <a:ea typeface="Calibri"/>
              </a:rPr>
              <a:t>دعم </a:t>
            </a:r>
            <a:r>
              <a:rPr lang="ar-SA" sz="2800" dirty="0">
                <a:solidFill>
                  <a:schemeClr val="bg1"/>
                </a:solidFill>
                <a:ea typeface="Calibri"/>
              </a:rPr>
              <a:t>الأسعار للمزارعين لتشجيع  التوسع في الإنتاج  وزيادة المساحات المزروعة وتحقيق الاستقرار لدخل المزارع وضمان الامن الغذائي </a:t>
            </a:r>
            <a:endParaRPr lang="ar-IQ" sz="2800" dirty="0" smtClean="0">
              <a:solidFill>
                <a:schemeClr val="bg1"/>
              </a:solidFill>
              <a:ea typeface="Calibri"/>
            </a:endParaRPr>
          </a:p>
          <a:p>
            <a:pPr marL="457200" indent="-457200" algn="r">
              <a:buFontTx/>
              <a:buChar char="-"/>
            </a:pPr>
            <a:endParaRPr lang="ar-IQ" sz="2800" dirty="0">
              <a:solidFill>
                <a:schemeClr val="bg1"/>
              </a:solidFill>
            </a:endParaRPr>
          </a:p>
        </p:txBody>
      </p:sp>
      <p:sp>
        <p:nvSpPr>
          <p:cNvPr id="6" name="مستطيل 5"/>
          <p:cNvSpPr/>
          <p:nvPr/>
        </p:nvSpPr>
        <p:spPr>
          <a:xfrm>
            <a:off x="10141936" y="3909359"/>
            <a:ext cx="325730" cy="390363"/>
          </a:xfrm>
          <a:prstGeom prst="rect">
            <a:avLst/>
          </a:prstGeom>
        </p:spPr>
        <p:txBody>
          <a:bodyPr wrap="none">
            <a:spAutoFit/>
          </a:bodyPr>
          <a:lstStyle/>
          <a:p>
            <a:pPr algn="r" rtl="1">
              <a:lnSpc>
                <a:spcPct val="115000"/>
              </a:lnSpc>
              <a:spcAft>
                <a:spcPts val="1000"/>
              </a:spcAft>
            </a:pPr>
            <a:r>
              <a:rPr lang="ar-SA" dirty="0">
                <a:ea typeface="Calibri"/>
              </a:rPr>
              <a:t>- </a:t>
            </a:r>
            <a:endParaRPr lang="en-US" sz="2000" dirty="0">
              <a:ea typeface="Calibri"/>
              <a:cs typeface="Arial"/>
            </a:endParaRPr>
          </a:p>
        </p:txBody>
      </p:sp>
      <p:sp>
        <p:nvSpPr>
          <p:cNvPr id="11" name="مستطيل 10"/>
          <p:cNvSpPr/>
          <p:nvPr/>
        </p:nvSpPr>
        <p:spPr>
          <a:xfrm>
            <a:off x="-97970" y="6174402"/>
            <a:ext cx="7881146" cy="1083374"/>
          </a:xfrm>
          <a:prstGeom prst="rect">
            <a:avLst/>
          </a:prstGeom>
        </p:spPr>
        <p:txBody>
          <a:bodyPr wrap="square">
            <a:spAutoFit/>
          </a:bodyPr>
          <a:lstStyle/>
          <a:p>
            <a:pPr lvl="0" algn="ctr" rtl="1">
              <a:lnSpc>
                <a:spcPct val="115000"/>
              </a:lnSpc>
              <a:spcAft>
                <a:spcPts val="1000"/>
              </a:spcAft>
            </a:pPr>
            <a:r>
              <a:rPr lang="ar-IQ" sz="2800" dirty="0" smtClean="0">
                <a:solidFill>
                  <a:schemeClr val="bg1"/>
                </a:solidFill>
                <a:ea typeface="Calibri"/>
              </a:rPr>
              <a:t>3-</a:t>
            </a:r>
            <a:r>
              <a:rPr lang="ar-SA" sz="2800" dirty="0" smtClean="0">
                <a:solidFill>
                  <a:schemeClr val="bg1"/>
                </a:solidFill>
                <a:ea typeface="Calibri"/>
              </a:rPr>
              <a:t>فرض </a:t>
            </a:r>
            <a:r>
              <a:rPr lang="ar-SA" sz="2800" dirty="0">
                <a:solidFill>
                  <a:schemeClr val="bg1"/>
                </a:solidFill>
                <a:ea typeface="Calibri"/>
              </a:rPr>
              <a:t>الرسوم الجمركية أو الإعفاءات على السلع الزراعية المستوردة أو المصدرة.</a:t>
            </a:r>
            <a:endParaRPr lang="en-US" sz="2000" dirty="0">
              <a:solidFill>
                <a:schemeClr val="bg1"/>
              </a:solidFill>
              <a:ea typeface="Calibri"/>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679621" y="868561"/>
            <a:ext cx="5670590" cy="708779"/>
          </a:xfrm>
          <a:prstGeom prst="rect">
            <a:avLst/>
          </a:prstGeom>
          <a:noFill/>
          <a:ln/>
        </p:spPr>
        <p:txBody>
          <a:bodyPr wrap="none" lIns="0" tIns="0" rIns="0" bIns="0" rtlCol="0" anchor="t"/>
          <a:lstStyle/>
          <a:p>
            <a:pPr marL="0" indent="0" algn="r" rtl="1">
              <a:lnSpc>
                <a:spcPts val="5550"/>
              </a:lnSpc>
              <a:buNone/>
            </a:pPr>
            <a:endParaRPr lang="en-US" sz="2800" b="1" dirty="0">
              <a:solidFill>
                <a:srgbClr val="E123D3"/>
              </a:solidFill>
              <a:latin typeface="Times New Roman" panose="02020603050405020304" pitchFamily="18" charset="0"/>
              <a:cs typeface="Times New Roman" panose="02020603050405020304" pitchFamily="18" charset="0"/>
            </a:endParaRPr>
          </a:p>
        </p:txBody>
      </p:sp>
      <p:sp>
        <p:nvSpPr>
          <p:cNvPr id="5" name="Text 1"/>
          <p:cNvSpPr/>
          <p:nvPr/>
        </p:nvSpPr>
        <p:spPr>
          <a:xfrm>
            <a:off x="3856911" y="2144316"/>
            <a:ext cx="3019068"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3"/>
          <a:stretch>
            <a:fillRect/>
          </a:stretch>
        </p:blipFill>
        <p:spPr>
          <a:xfrm>
            <a:off x="7216140" y="3278386"/>
            <a:ext cx="1134070" cy="1360884"/>
          </a:xfrm>
          <a:prstGeom prst="rect">
            <a:avLst/>
          </a:prstGeom>
        </p:spPr>
      </p:pic>
      <p:sp>
        <p:nvSpPr>
          <p:cNvPr id="8" name="Text 3"/>
          <p:cNvSpPr/>
          <p:nvPr/>
        </p:nvSpPr>
        <p:spPr>
          <a:xfrm>
            <a:off x="3667006" y="3505200"/>
            <a:ext cx="3208973"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9" name="Text 4"/>
          <p:cNvSpPr/>
          <p:nvPr/>
        </p:nvSpPr>
        <p:spPr>
          <a:xfrm>
            <a:off x="793790" y="3995618"/>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4"/>
          <a:stretch>
            <a:fillRect/>
          </a:stretch>
        </p:blipFill>
        <p:spPr>
          <a:xfrm>
            <a:off x="7216140" y="4639270"/>
            <a:ext cx="1134070" cy="1360884"/>
          </a:xfrm>
          <a:prstGeom prst="rect">
            <a:avLst/>
          </a:prstGeom>
        </p:spPr>
      </p:pic>
      <p:sp>
        <p:nvSpPr>
          <p:cNvPr id="14" name="Text 7"/>
          <p:cNvSpPr/>
          <p:nvPr/>
        </p:nvSpPr>
        <p:spPr>
          <a:xfrm>
            <a:off x="4040743" y="6226969"/>
            <a:ext cx="2835235" cy="354330"/>
          </a:xfrm>
          <a:prstGeom prst="rect">
            <a:avLst/>
          </a:prstGeom>
          <a:noFill/>
          <a:ln/>
        </p:spPr>
        <p:txBody>
          <a:bodyPr wrap="none" lIns="0" tIns="0" rIns="0" bIns="0" rtlCol="0" anchor="t"/>
          <a:lstStyle/>
          <a:p>
            <a:pPr marL="0" indent="0" algn="r" rtl="1">
              <a:lnSpc>
                <a:spcPts val="2750"/>
              </a:lnSpc>
              <a:buNone/>
            </a:pPr>
            <a:endParaRPr lang="en-US" sz="2000" b="1" dirty="0">
              <a:latin typeface="Times New Roman" panose="02020603050405020304" pitchFamily="18" charset="0"/>
              <a:cs typeface="Times New Roman" panose="02020603050405020304" pitchFamily="18" charset="0"/>
            </a:endParaRPr>
          </a:p>
        </p:txBody>
      </p:sp>
      <p:sp>
        <p:nvSpPr>
          <p:cNvPr id="15" name="Text 8"/>
          <p:cNvSpPr/>
          <p:nvPr/>
        </p:nvSpPr>
        <p:spPr>
          <a:xfrm>
            <a:off x="793790" y="6717387"/>
            <a:ext cx="6082189" cy="362903"/>
          </a:xfrm>
          <a:prstGeom prst="rect">
            <a:avLst/>
          </a:prstGeom>
          <a:noFill/>
          <a:ln/>
        </p:spPr>
        <p:txBody>
          <a:bodyPr wrap="none" lIns="0" tIns="0" rIns="0" bIns="0" rtlCol="0" anchor="t"/>
          <a:lstStyle/>
          <a:p>
            <a:pPr marL="0" indent="0" algn="r" rtl="1">
              <a:lnSpc>
                <a:spcPts val="2850"/>
              </a:lnSpc>
              <a:buNone/>
            </a:pPr>
            <a:endParaRPr lang="en-US" sz="2000" b="1" dirty="0">
              <a:latin typeface="Times New Roman" panose="02020603050405020304" pitchFamily="18" charset="0"/>
              <a:cs typeface="Times New Roman" panose="02020603050405020304" pitchFamily="18" charset="0"/>
            </a:endParaRPr>
          </a:p>
        </p:txBody>
      </p:sp>
      <p:sp>
        <p:nvSpPr>
          <p:cNvPr id="16" name="مستطيل 15"/>
          <p:cNvSpPr/>
          <p:nvPr/>
        </p:nvSpPr>
        <p:spPr>
          <a:xfrm>
            <a:off x="1807029" y="868561"/>
            <a:ext cx="6411685" cy="369332"/>
          </a:xfrm>
          <a:prstGeom prst="rect">
            <a:avLst/>
          </a:prstGeom>
        </p:spPr>
        <p:txBody>
          <a:bodyPr wrap="square">
            <a:spAutoFit/>
          </a:bodyPr>
          <a:lstStyle/>
          <a:p>
            <a:r>
              <a:rPr lang="ar-SA" dirty="0" smtClean="0">
                <a:ln w="5271" cap="flat" cmpd="sng" algn="ctr">
                  <a:solidFill>
                    <a:srgbClr val="4579B8"/>
                  </a:solidFill>
                  <a:prstDash val="solid"/>
                  <a:round/>
                </a:ln>
                <a:gradFill>
                  <a:gsLst>
                    <a:gs pos="0">
                      <a:srgbClr val="BED3F9"/>
                    </a:gs>
                    <a:gs pos="9000">
                      <a:srgbClr val="9EC1FF"/>
                    </a:gs>
                    <a:gs pos="50000">
                      <a:srgbClr val="003692"/>
                    </a:gs>
                    <a:gs pos="79000">
                      <a:srgbClr val="9EC1FF"/>
                    </a:gs>
                    <a:gs pos="100000">
                      <a:srgbClr val="BED3F9"/>
                    </a:gs>
                  </a:gsLst>
                  <a:lin ang="5400000" scaled="0"/>
                </a:gradFill>
                <a:ea typeface="Calibri"/>
              </a:rPr>
              <a:t>:</a:t>
            </a:r>
            <a:endParaRPr lang="ar-IQ" dirty="0"/>
          </a:p>
        </p:txBody>
      </p:sp>
      <p:sp>
        <p:nvSpPr>
          <p:cNvPr id="17" name="مستطيل 16"/>
          <p:cNvSpPr/>
          <p:nvPr/>
        </p:nvSpPr>
        <p:spPr>
          <a:xfrm>
            <a:off x="566057" y="2144317"/>
            <a:ext cx="6650083" cy="390363"/>
          </a:xfrm>
          <a:prstGeom prst="rect">
            <a:avLst/>
          </a:prstGeom>
        </p:spPr>
        <p:txBody>
          <a:bodyPr wrap="square">
            <a:spAutoFit/>
          </a:bodyPr>
          <a:lstStyle/>
          <a:p>
            <a:pPr algn="just" rtl="1">
              <a:lnSpc>
                <a:spcPct val="115000"/>
              </a:lnSpc>
              <a:spcAft>
                <a:spcPts val="1000"/>
              </a:spcAft>
            </a:pPr>
            <a:r>
              <a:rPr lang="ar-SA" dirty="0" smtClean="0">
                <a:ea typeface="Calibri"/>
              </a:rPr>
              <a:t>-</a:t>
            </a:r>
            <a:endParaRPr lang="en-US" sz="1600" dirty="0">
              <a:solidFill>
                <a:schemeClr val="bg1"/>
              </a:solidFill>
              <a:ea typeface="Calibri"/>
              <a:cs typeface="Arial"/>
            </a:endParaRPr>
          </a:p>
        </p:txBody>
      </p:sp>
      <p:sp>
        <p:nvSpPr>
          <p:cNvPr id="18" name="مستطيل 17"/>
          <p:cNvSpPr/>
          <p:nvPr/>
        </p:nvSpPr>
        <p:spPr>
          <a:xfrm>
            <a:off x="391886" y="4358521"/>
            <a:ext cx="6824254" cy="369332"/>
          </a:xfrm>
          <a:prstGeom prst="rect">
            <a:avLst/>
          </a:prstGeom>
        </p:spPr>
        <p:txBody>
          <a:bodyPr wrap="square">
            <a:spAutoFit/>
          </a:bodyPr>
          <a:lstStyle/>
          <a:p>
            <a:pPr marL="285750" indent="-285750" algn="r">
              <a:buFontTx/>
              <a:buChar char="-"/>
            </a:pPr>
            <a:r>
              <a:rPr lang="en-US" dirty="0" smtClean="0">
                <a:ea typeface="Calibri"/>
              </a:rPr>
              <a:t>2-</a:t>
            </a:r>
            <a:endParaRPr lang="ar-IQ" sz="2800" dirty="0">
              <a:solidFill>
                <a:schemeClr val="bg1"/>
              </a:solidFill>
            </a:endParaRPr>
          </a:p>
        </p:txBody>
      </p:sp>
      <p:sp>
        <p:nvSpPr>
          <p:cNvPr id="6" name="مستطيل 5"/>
          <p:cNvSpPr/>
          <p:nvPr/>
        </p:nvSpPr>
        <p:spPr>
          <a:xfrm>
            <a:off x="10141936" y="3909359"/>
            <a:ext cx="325730" cy="390363"/>
          </a:xfrm>
          <a:prstGeom prst="rect">
            <a:avLst/>
          </a:prstGeom>
        </p:spPr>
        <p:txBody>
          <a:bodyPr wrap="none">
            <a:spAutoFit/>
          </a:bodyPr>
          <a:lstStyle/>
          <a:p>
            <a:pPr algn="r" rtl="1">
              <a:lnSpc>
                <a:spcPct val="115000"/>
              </a:lnSpc>
              <a:spcAft>
                <a:spcPts val="1000"/>
              </a:spcAft>
            </a:pPr>
            <a:r>
              <a:rPr lang="ar-SA" dirty="0">
                <a:ea typeface="Calibri"/>
              </a:rPr>
              <a:t>- </a:t>
            </a:r>
            <a:endParaRPr lang="en-US" sz="2000" dirty="0">
              <a:ea typeface="Calibri"/>
              <a:cs typeface="Arial"/>
            </a:endParaRPr>
          </a:p>
        </p:txBody>
      </p:sp>
      <p:sp>
        <p:nvSpPr>
          <p:cNvPr id="12" name="مستطيل 11"/>
          <p:cNvSpPr/>
          <p:nvPr/>
        </p:nvSpPr>
        <p:spPr>
          <a:xfrm>
            <a:off x="-1" y="609600"/>
            <a:ext cx="8937171" cy="6777240"/>
          </a:xfrm>
          <a:prstGeom prst="rect">
            <a:avLst/>
          </a:prstGeom>
        </p:spPr>
        <p:txBody>
          <a:bodyPr wrap="square">
            <a:spAutoFit/>
          </a:bodyPr>
          <a:lstStyle/>
          <a:p>
            <a:pPr algn="r" rtl="1">
              <a:lnSpc>
                <a:spcPct val="115000"/>
              </a:lnSpc>
              <a:spcAft>
                <a:spcPts val="1000"/>
              </a:spcAft>
            </a:pPr>
            <a:r>
              <a:rPr lang="ar-SA" sz="3200" dirty="0">
                <a:ln w="15773" cap="flat" cmpd="sng" algn="ctr">
                  <a:gradFill>
                    <a:gsLst>
                      <a:gs pos="25000">
                        <a:srgbClr val="0A4080"/>
                      </a:gs>
                      <a:gs pos="80000">
                        <a:srgbClr val="7DA6EA"/>
                      </a:gs>
                    </a:gsLst>
                    <a:lin ang="5400000" scaled="0"/>
                  </a:gradFill>
                  <a:prstDash val="solid"/>
                  <a:round/>
                </a:ln>
                <a:solidFill>
                  <a:srgbClr val="FFFFFF"/>
                </a:solidFill>
                <a:effectLst>
                  <a:outerShdw blurRad="41275" dist="12700" dir="12000000" algn="tl">
                    <a:srgbClr val="000000">
                      <a:alpha val="40000"/>
                    </a:srgbClr>
                  </a:outerShdw>
                </a:effectLst>
                <a:ea typeface="Calibri"/>
              </a:rPr>
              <a:t>الأدوات التمويلية:</a:t>
            </a:r>
            <a:endParaRPr lang="en-US" sz="2000" dirty="0">
              <a:ea typeface="Calibri"/>
              <a:cs typeface="Arial"/>
            </a:endParaRPr>
          </a:p>
          <a:p>
            <a:pPr algn="r" rtl="1">
              <a:lnSpc>
                <a:spcPct val="115000"/>
              </a:lnSpc>
              <a:spcAft>
                <a:spcPts val="1000"/>
              </a:spcAft>
            </a:pPr>
            <a:r>
              <a:rPr lang="ar-SA" dirty="0">
                <a:ea typeface="Calibri"/>
              </a:rPr>
              <a:t>- </a:t>
            </a:r>
            <a:r>
              <a:rPr lang="ar-SA" sz="3600" dirty="0">
                <a:solidFill>
                  <a:schemeClr val="bg1"/>
                </a:solidFill>
                <a:ea typeface="Calibri"/>
              </a:rPr>
              <a:t>تقديم القروض والدعم المالي للمزارعين بأسعار فائدة منخفضة.</a:t>
            </a:r>
            <a:endParaRPr lang="en-US" sz="2800" dirty="0">
              <a:solidFill>
                <a:schemeClr val="bg1"/>
              </a:solidFill>
              <a:ea typeface="Calibri"/>
              <a:cs typeface="Arial"/>
            </a:endParaRPr>
          </a:p>
          <a:p>
            <a:pPr algn="r" rtl="1">
              <a:lnSpc>
                <a:spcPct val="115000"/>
              </a:lnSpc>
              <a:spcAft>
                <a:spcPts val="1000"/>
              </a:spcAft>
            </a:pPr>
            <a:r>
              <a:rPr lang="ar-SA" sz="3600" dirty="0">
                <a:solidFill>
                  <a:schemeClr val="bg1"/>
                </a:solidFill>
                <a:ea typeface="Calibri"/>
              </a:rPr>
              <a:t>-اعانة  مدخلات الإنتاج مثل البذور والأسمدة والمبيدات والمكننة والري  من خلال السياسات التي تتبعها الحكومة لتقديم الاعانات  وبالتالي يخفض التكاليف للعملية الانتاجية .</a:t>
            </a:r>
            <a:endParaRPr lang="en-US" sz="2800" dirty="0">
              <a:solidFill>
                <a:schemeClr val="bg1"/>
              </a:solidFill>
              <a:ea typeface="Calibri"/>
              <a:cs typeface="Arial"/>
            </a:endParaRPr>
          </a:p>
          <a:p>
            <a:pPr algn="r" rtl="1">
              <a:lnSpc>
                <a:spcPct val="115000"/>
              </a:lnSpc>
              <a:spcAft>
                <a:spcPts val="1000"/>
              </a:spcAft>
            </a:pPr>
            <a:r>
              <a:rPr lang="ar-SA" sz="3600" dirty="0">
                <a:solidFill>
                  <a:schemeClr val="bg1"/>
                </a:solidFill>
                <a:ea typeface="Calibri"/>
              </a:rPr>
              <a:t>- إنشاء صناديق تمويل خاصة بالمشاريع الزراعية الصغيرة والمتوسطة من اجل رفع الكفاءة الانتاجية وتنشيط القطاع الزراعي وتشجيع الاستثمار الزراعي وتوفير فرص عمل جديدة .</a:t>
            </a:r>
            <a:endParaRPr lang="en-US" sz="1400" dirty="0">
              <a:solidFill>
                <a:schemeClr val="bg1"/>
              </a:solidFill>
              <a:ea typeface="Calibri"/>
              <a:cs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170" y="250371"/>
            <a:ext cx="5508173" cy="7304315"/>
          </a:xfrm>
          <a:prstGeom prst="rect">
            <a:avLst/>
          </a:prstGeom>
          <a:blipFill>
            <a:blip r:embed="rId6"/>
            <a:tile tx="0" ty="0" sx="100000" sy="100000" flip="none" algn="tl"/>
          </a:blipFill>
          <a:ln>
            <a:solidFill>
              <a:schemeClr val="accent2"/>
            </a:solidFill>
          </a:ln>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3926050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719</TotalTime>
  <Words>2139</Words>
  <Application>Microsoft Office PowerPoint</Application>
  <PresentationFormat>مخصص</PresentationFormat>
  <Paragraphs>247</Paragraphs>
  <Slides>55</Slides>
  <Notes>32</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55</vt:i4>
      </vt:variant>
    </vt:vector>
  </HeadingPairs>
  <TitlesOfParts>
    <vt:vector size="63" baseType="lpstr">
      <vt:lpstr>Arial</vt:lpstr>
      <vt:lpstr>Arabic Typesetting</vt:lpstr>
      <vt:lpstr>Montserrat</vt:lpstr>
      <vt:lpstr>Calibri</vt:lpstr>
      <vt:lpstr>Trebuchet MS</vt:lpstr>
      <vt:lpstr>Aptos</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اليسرللحاسبات</cp:lastModifiedBy>
  <cp:revision>167</cp:revision>
  <dcterms:created xsi:type="dcterms:W3CDTF">2025-05-08T19:26:21Z</dcterms:created>
  <dcterms:modified xsi:type="dcterms:W3CDTF">2025-11-28T16:47:16Z</dcterms:modified>
</cp:coreProperties>
</file>