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60" r:id="rId5"/>
    <p:sldId id="261" r:id="rId6"/>
    <p:sldId id="268" r:id="rId7"/>
    <p:sldId id="262" r:id="rId8"/>
    <p:sldId id="263" r:id="rId9"/>
    <p:sldId id="264" r:id="rId10"/>
    <p:sldId id="265" r:id="rId11"/>
    <p:sldId id="266" r:id="rId12"/>
    <p:sldId id="267" r:id="rId13"/>
    <p:sldId id="269" r:id="rId14"/>
    <p:sldId id="270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343"/>
    <p:restoredTop sz="94715"/>
  </p:normalViewPr>
  <p:slideViewPr>
    <p:cSldViewPr snapToGrid="0" snapToObjects="1">
      <p:cViewPr varScale="1">
        <p:scale>
          <a:sx n="64" d="100"/>
          <a:sy n="64" d="100"/>
        </p:scale>
        <p:origin x="1086" y="78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 /><Relationship Id="rId13" Type="http://schemas.openxmlformats.org/officeDocument/2006/relationships/slide" Target="slides/slide12.xml" /><Relationship Id="rId18" Type="http://schemas.openxmlformats.org/officeDocument/2006/relationships/theme" Target="theme/theme1.xml" /><Relationship Id="rId3" Type="http://schemas.openxmlformats.org/officeDocument/2006/relationships/slide" Target="slides/slide2.xml" /><Relationship Id="rId7" Type="http://schemas.openxmlformats.org/officeDocument/2006/relationships/slide" Target="slides/slide6.xml" /><Relationship Id="rId12" Type="http://schemas.openxmlformats.org/officeDocument/2006/relationships/slide" Target="slides/slide11.xml" /><Relationship Id="rId17" Type="http://schemas.openxmlformats.org/officeDocument/2006/relationships/viewProps" Target="viewProps.xml" /><Relationship Id="rId2" Type="http://schemas.openxmlformats.org/officeDocument/2006/relationships/slide" Target="slides/slide1.xml" /><Relationship Id="rId16" Type="http://schemas.openxmlformats.org/officeDocument/2006/relationships/presProps" Target="presProps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1" Type="http://schemas.openxmlformats.org/officeDocument/2006/relationships/slide" Target="slides/slide10.xml" /><Relationship Id="rId5" Type="http://schemas.openxmlformats.org/officeDocument/2006/relationships/slide" Target="slides/slide4.xml" /><Relationship Id="rId15" Type="http://schemas.openxmlformats.org/officeDocument/2006/relationships/slide" Target="slides/slide14.xml" /><Relationship Id="rId10" Type="http://schemas.openxmlformats.org/officeDocument/2006/relationships/slide" Target="slides/slide9.xml" /><Relationship Id="rId19" Type="http://schemas.openxmlformats.org/officeDocument/2006/relationships/tableStyles" Target="tableStyles.xml" /><Relationship Id="rId4" Type="http://schemas.openxmlformats.org/officeDocument/2006/relationships/slide" Target="slides/slide3.xml" /><Relationship Id="rId9" Type="http://schemas.openxmlformats.org/officeDocument/2006/relationships/slide" Target="slides/slide8.xml" /><Relationship Id="rId14" Type="http://schemas.openxmlformats.org/officeDocument/2006/relationships/slide" Target="slides/slide13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12/26/2025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12/26/2025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12/26/2025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13" Type="http://schemas.openxmlformats.org/officeDocument/2006/relationships/image" Target="../media/image1.jpg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Relationship Id="rId14" Type="http://schemas.openxmlformats.org/officeDocument/2006/relationships/image" Target="../media/image2.jpg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12/26/2025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 descr="A tablet and a book on a table with people in the background&#10;&#10;Description automatically generated">
            <a:extLst>
              <a:ext uri="{FF2B5EF4-FFF2-40B4-BE49-F238E27FC236}">
                <a16:creationId xmlns:a16="http://schemas.microsoft.com/office/drawing/2014/main" id="{E53A313F-942E-6435-B943-DF0EB308B215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alphaModFix amt="15000"/>
          </a:blip>
          <a:srcRect r="-3" b="-3"/>
          <a:stretch>
            <a:fillRect/>
          </a:stretch>
        </p:blipFill>
        <p:spPr>
          <a:xfrm>
            <a:off x="6826238" y="1370002"/>
            <a:ext cx="4756162" cy="4756162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16BD52D5-DA5D-C431-5B32-B66D25AC9052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4">
            <a:alphaModFix amt="35000"/>
          </a:blip>
          <a:srcRect r="31554" b="41226"/>
          <a:stretch/>
        </p:blipFill>
        <p:spPr>
          <a:xfrm>
            <a:off x="0" y="55564"/>
            <a:ext cx="3362670" cy="1625601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A1E45CE3-3E33-0EF2-04AF-5DBA8D893919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4">
            <a:alphaModFix amt="34000"/>
          </a:blip>
          <a:srcRect l="24405" t="31794"/>
          <a:stretch/>
        </p:blipFill>
        <p:spPr>
          <a:xfrm>
            <a:off x="7904162" y="4679950"/>
            <a:ext cx="4287838" cy="2178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4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4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4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3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3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 /><Relationship Id="rId1" Type="http://schemas.openxmlformats.org/officeDocument/2006/relationships/slideLayout" Target="../slideLayouts/slideLayout1.xml" 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 /><Relationship Id="rId1" Type="http://schemas.openxmlformats.org/officeDocument/2006/relationships/slideLayout" Target="../slideLayouts/slideLayout2.xml" 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 /><Relationship Id="rId1" Type="http://schemas.openxmlformats.org/officeDocument/2006/relationships/slideLayout" Target="../slideLayouts/slideLayout4.xml" 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8D0D6D3E-D7F9-4591-9CA9-DDF4DB1F73D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"/>
            <a:ext cx="12192000" cy="6857997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3292" y="1012536"/>
            <a:ext cx="4756162" cy="3163224"/>
          </a:xfrm>
        </p:spPr>
        <p:txBody>
          <a:bodyPr anchor="t">
            <a:normAutofit/>
          </a:bodyPr>
          <a:lstStyle/>
          <a:p>
            <a:pPr algn="l">
              <a:defRPr sz="3600" b="1">
                <a:solidFill>
                  <a:srgbClr val="203764"/>
                </a:solidFill>
              </a:defRPr>
            </a:pPr>
            <a:r>
              <a:rPr lang="en-US" sz="4800" dirty="0"/>
              <a:t>Creating a Professional CV</a:t>
            </a:r>
            <a:br>
              <a:rPr lang="en-US" sz="4800" dirty="0"/>
            </a:br>
            <a:r>
              <a:rPr lang="en-US" sz="4800" dirty="0"/>
              <a:t>&amp; Interview Skills</a:t>
            </a:r>
            <a:br>
              <a:rPr lang="en-US" sz="4800" dirty="0"/>
            </a:br>
            <a:endParaRPr lang="en-US" sz="4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3291" y="3257480"/>
            <a:ext cx="4408228" cy="1192815"/>
          </a:xfrm>
        </p:spPr>
        <p:txBody>
          <a:bodyPr anchor="b">
            <a:normAutofit/>
          </a:bodyPr>
          <a:lstStyle/>
          <a:p>
            <a:pPr algn="l">
              <a:lnSpc>
                <a:spcPct val="90000"/>
              </a:lnSpc>
            </a:pPr>
            <a:r>
              <a:rPr lang="en-US" sz="3000" dirty="0"/>
              <a:t>How to Present Your Skills &amp; Experience Effectively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4C9F2B0-1044-46EB-8AEB-C3BFFDE6C2C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23336" y="-3"/>
            <a:ext cx="4068664" cy="6858000"/>
          </a:xfrm>
          <a:prstGeom prst="rect">
            <a:avLst/>
          </a:prstGeom>
          <a:gradFill>
            <a:gsLst>
              <a:gs pos="26000">
                <a:srgbClr val="000000"/>
              </a:gs>
              <a:gs pos="100000">
                <a:schemeClr val="accent1"/>
              </a:gs>
            </a:gsLst>
            <a:lin ang="9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28B54C3-B57B-472A-B96E-1FCB67093D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23336" y="-3"/>
            <a:ext cx="3611463" cy="6858000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  <a:alpha val="56000"/>
                </a:schemeClr>
              </a:gs>
              <a:gs pos="100000">
                <a:srgbClr val="000000">
                  <a:alpha val="52000"/>
                </a:srgb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7DB3C429-F8DA-49B9-AF84-21996FCF78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8230721" y="-107390"/>
            <a:ext cx="3853890" cy="4068665"/>
          </a:xfrm>
          <a:prstGeom prst="rect">
            <a:avLst/>
          </a:prstGeom>
          <a:gradFill>
            <a:gsLst>
              <a:gs pos="0">
                <a:srgbClr val="000000">
                  <a:alpha val="34000"/>
                </a:srgbClr>
              </a:gs>
              <a:gs pos="96000">
                <a:schemeClr val="accent1">
                  <a:alpha val="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A tablet and a book on a table with people in the background&#10;&#10;Description automatically generated">
            <a:extLst>
              <a:ext uri="{FF2B5EF4-FFF2-40B4-BE49-F238E27FC236}">
                <a16:creationId xmlns:a16="http://schemas.microsoft.com/office/drawing/2014/main" id="{5EC6BA8C-726C-39D8-0420-AAD1C1F53B18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-3" b="-3"/>
          <a:stretch>
            <a:fillRect/>
          </a:stretch>
        </p:blipFill>
        <p:spPr>
          <a:xfrm>
            <a:off x="6096000" y="1012536"/>
            <a:ext cx="4756162" cy="4756162"/>
          </a:xfrm>
          <a:custGeom>
            <a:avLst/>
            <a:gdLst/>
            <a:ahLst/>
            <a:cxnLst/>
            <a:rect l="l" t="t" r="r" b="b"/>
            <a:pathLst>
              <a:path w="5031136" h="5031136">
                <a:moveTo>
                  <a:pt x="2515568" y="0"/>
                </a:moveTo>
                <a:cubicBezTo>
                  <a:pt x="3904878" y="0"/>
                  <a:pt x="5031136" y="1126258"/>
                  <a:pt x="5031136" y="2515568"/>
                </a:cubicBezTo>
                <a:cubicBezTo>
                  <a:pt x="5031136" y="3904878"/>
                  <a:pt x="3904878" y="5031136"/>
                  <a:pt x="2515568" y="5031136"/>
                </a:cubicBezTo>
                <a:cubicBezTo>
                  <a:pt x="1126258" y="5031136"/>
                  <a:pt x="0" y="3904878"/>
                  <a:pt x="0" y="2515568"/>
                </a:cubicBezTo>
                <a:cubicBezTo>
                  <a:pt x="0" y="1126258"/>
                  <a:pt x="1126258" y="0"/>
                  <a:pt x="2515568" y="0"/>
                </a:cubicBezTo>
                <a:close/>
              </a:path>
            </a:pathLst>
          </a:cu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>
                <a:solidFill>
                  <a:srgbClr val="203764"/>
                </a:solidFill>
              </a:defRPr>
            </a:pPr>
            <a:r>
              <a:t>Common Mistakes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defRPr sz="1800">
                <a:solidFill>
                  <a:srgbClr val="5A5A5A"/>
                </a:solidFill>
              </a:defRPr>
            </a:pPr>
            <a:r>
              <a:rPr sz="3200" dirty="0"/>
              <a:t>Spelling and grammar errors</a:t>
            </a:r>
          </a:p>
          <a:p>
            <a:pPr>
              <a:defRPr sz="1800">
                <a:solidFill>
                  <a:srgbClr val="5A5A5A"/>
                </a:solidFill>
              </a:defRPr>
            </a:pPr>
            <a:r>
              <a:rPr sz="3200" dirty="0"/>
              <a:t>Long paragraphs</a:t>
            </a:r>
          </a:p>
          <a:p>
            <a:pPr>
              <a:defRPr sz="1800">
                <a:solidFill>
                  <a:srgbClr val="5A5A5A"/>
                </a:solidFill>
              </a:defRPr>
            </a:pPr>
            <a:r>
              <a:rPr sz="3200" dirty="0"/>
              <a:t>Unprofessional emails</a:t>
            </a:r>
          </a:p>
          <a:p>
            <a:pPr>
              <a:defRPr sz="1800">
                <a:solidFill>
                  <a:srgbClr val="5A5A5A"/>
                </a:solidFill>
              </a:defRPr>
            </a:pPr>
            <a:r>
              <a:rPr sz="3200" dirty="0"/>
              <a:t>Irrelevant information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>
                <a:solidFill>
                  <a:srgbClr val="203764"/>
                </a:solidFill>
              </a:defRPr>
            </a:pPr>
            <a:r>
              <a:t>Final Checklist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defRPr sz="1800">
                <a:solidFill>
                  <a:srgbClr val="5A5A5A"/>
                </a:solidFill>
              </a:defRPr>
            </a:pPr>
            <a:r>
              <a:rPr sz="3200" dirty="0"/>
              <a:t>Proofread carefully</a:t>
            </a:r>
          </a:p>
          <a:p>
            <a:pPr>
              <a:defRPr sz="1800">
                <a:solidFill>
                  <a:srgbClr val="5A5A5A"/>
                </a:solidFill>
              </a:defRPr>
            </a:pPr>
            <a:r>
              <a:rPr sz="3200" dirty="0"/>
              <a:t>Tailor for each job</a:t>
            </a:r>
          </a:p>
          <a:p>
            <a:pPr>
              <a:defRPr sz="1800">
                <a:solidFill>
                  <a:srgbClr val="5A5A5A"/>
                </a:solidFill>
              </a:defRPr>
            </a:pPr>
            <a:r>
              <a:rPr sz="3200" dirty="0"/>
              <a:t>Professional formatting</a:t>
            </a:r>
          </a:p>
          <a:p>
            <a:pPr>
              <a:defRPr sz="1800">
                <a:solidFill>
                  <a:srgbClr val="5A5A5A"/>
                </a:solidFill>
              </a:defRPr>
            </a:pPr>
            <a:r>
              <a:rPr sz="3200" dirty="0"/>
              <a:t>PDF format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>
                <a:solidFill>
                  <a:srgbClr val="203764"/>
                </a:solidFill>
              </a:defRPr>
            </a:pPr>
            <a:r>
              <a:t>Conclusion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defRPr sz="1800">
                <a:solidFill>
                  <a:srgbClr val="5A5A5A"/>
                </a:solidFill>
              </a:defRPr>
            </a:pPr>
            <a:r>
              <a:rPr sz="3200" dirty="0"/>
              <a:t>Your CV represents your personal brand</a:t>
            </a:r>
          </a:p>
          <a:p>
            <a:pPr>
              <a:defRPr sz="1800">
                <a:solidFill>
                  <a:srgbClr val="5A5A5A"/>
                </a:solidFill>
              </a:defRPr>
            </a:pPr>
            <a:r>
              <a:rPr sz="3200" dirty="0"/>
              <a:t>Small improvements create big opportunities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>
                <a:solidFill>
                  <a:srgbClr val="203764"/>
                </a:solidFill>
              </a:defRPr>
            </a:pPr>
            <a:r>
              <a:rPr lang="en-US" dirty="0"/>
              <a:t>Job Interview Tips – Before the Interview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l">
              <a:buFont typeface="Arial" panose="020B0604020202020204" pitchFamily="34" charset="0"/>
              <a:buChar char="•"/>
            </a:pPr>
            <a:r>
              <a:rPr lang="en-US" sz="3200" b="0" i="0" u="none" strike="noStrike" dirty="0">
                <a:solidFill>
                  <a:srgbClr val="000000"/>
                </a:solidFill>
                <a:effectLst/>
              </a:rPr>
              <a:t>Research the company, role, and industry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3200" b="0" i="0" u="none" strike="noStrike" dirty="0">
                <a:solidFill>
                  <a:srgbClr val="000000"/>
                </a:solidFill>
                <a:effectLst/>
              </a:rPr>
              <a:t>Review the job description carefully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3200" b="0" i="0" u="none" strike="noStrike" dirty="0">
                <a:solidFill>
                  <a:srgbClr val="000000"/>
                </a:solidFill>
                <a:effectLst/>
              </a:rPr>
              <a:t>Prepare answers for common questions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3200" b="0" i="0" u="none" strike="noStrike" dirty="0">
                <a:solidFill>
                  <a:srgbClr val="000000"/>
                </a:solidFill>
                <a:effectLst/>
              </a:rPr>
              <a:t>Practice your self-introduction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3200" b="0" i="0" u="none" strike="noStrike" dirty="0">
                <a:solidFill>
                  <a:srgbClr val="000000"/>
                </a:solidFill>
                <a:effectLst/>
              </a:rPr>
              <a:t>Prepare examples using the STAR method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3200" b="0" i="0" u="none" strike="noStrike" dirty="0">
                <a:solidFill>
                  <a:srgbClr val="000000"/>
                </a:solidFill>
                <a:effectLst/>
              </a:rPr>
              <a:t>Print your CV and bring necessary documents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3200" b="0" i="0" u="none" strike="noStrike" dirty="0">
                <a:solidFill>
                  <a:srgbClr val="000000"/>
                </a:solidFill>
                <a:effectLst/>
              </a:rPr>
              <a:t>Dress professionally and appropriately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3200" b="0" i="0" u="none" strike="noStrike" dirty="0">
                <a:solidFill>
                  <a:srgbClr val="000000"/>
                </a:solidFill>
                <a:effectLst/>
              </a:rPr>
              <a:t>Arrive 10–15 minutes early (or test online setup)</a:t>
            </a:r>
          </a:p>
        </p:txBody>
      </p:sp>
    </p:spTree>
    <p:extLst>
      <p:ext uri="{BB962C8B-B14F-4D97-AF65-F5344CB8AC3E}">
        <p14:creationId xmlns:p14="http://schemas.microsoft.com/office/powerpoint/2010/main" val="162006131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defRPr>
                <a:solidFill>
                  <a:srgbClr val="203764"/>
                </a:solidFill>
              </a:defRPr>
            </a:pPr>
            <a:r>
              <a:rPr lang="en-US" dirty="0"/>
              <a:t>Job Interview Tips – During &amp; After the Interview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l">
              <a:buFont typeface="Arial" panose="020B0604020202020204" pitchFamily="34" charset="0"/>
              <a:buChar char="•"/>
            </a:pPr>
            <a:r>
              <a:rPr lang="en-US" sz="3200" b="0" i="0" u="none" strike="noStrike" dirty="0">
                <a:solidFill>
                  <a:srgbClr val="000000"/>
                </a:solidFill>
                <a:effectLst/>
              </a:rPr>
              <a:t>Greet confidently with eye contact and smile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3200" b="0" i="0" u="none" strike="noStrike" dirty="0">
                <a:solidFill>
                  <a:srgbClr val="000000"/>
                </a:solidFill>
                <a:effectLst/>
              </a:rPr>
              <a:t>Listen carefully before answering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3200" b="0" i="0" u="none" strike="noStrike" dirty="0">
                <a:solidFill>
                  <a:srgbClr val="000000"/>
                </a:solidFill>
                <a:effectLst/>
              </a:rPr>
              <a:t>Speak clearly and stay concise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3200" b="0" i="0" u="none" strike="noStrike" dirty="0">
                <a:solidFill>
                  <a:srgbClr val="000000"/>
                </a:solidFill>
                <a:effectLst/>
              </a:rPr>
              <a:t>Highlight achievements, not just duties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3200" b="0" i="0" u="none" strike="noStrike" dirty="0">
                <a:solidFill>
                  <a:srgbClr val="000000"/>
                </a:solidFill>
                <a:effectLst/>
              </a:rPr>
              <a:t>Show enthusiasm and positive attitude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3200" b="0" i="0" u="none" strike="noStrike" dirty="0">
                <a:solidFill>
                  <a:srgbClr val="000000"/>
                </a:solidFill>
                <a:effectLst/>
              </a:rPr>
              <a:t>Ask thoughtful questions about the role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3200" b="0" i="0" u="none" strike="noStrike" dirty="0">
                <a:solidFill>
                  <a:srgbClr val="000000"/>
                </a:solidFill>
                <a:effectLst/>
              </a:rPr>
              <a:t>Avoid negative comments about past employers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3200" b="0" i="0" u="none" strike="noStrike" dirty="0">
                <a:solidFill>
                  <a:srgbClr val="000000"/>
                </a:solidFill>
                <a:effectLst/>
              </a:rPr>
              <a:t>Thank the interviewer and follow up professionally</a:t>
            </a:r>
          </a:p>
        </p:txBody>
      </p:sp>
    </p:spTree>
    <p:extLst>
      <p:ext uri="{BB962C8B-B14F-4D97-AF65-F5344CB8AC3E}">
        <p14:creationId xmlns:p14="http://schemas.microsoft.com/office/powerpoint/2010/main" val="2874507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>
                <a:solidFill>
                  <a:srgbClr val="203764"/>
                </a:solidFill>
              </a:defRPr>
            </a:pPr>
            <a:r>
              <a:rPr dirty="0"/>
              <a:t>What Is a Professional CV?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defRPr sz="1800">
                <a:solidFill>
                  <a:srgbClr val="5A5A5A"/>
                </a:solidFill>
              </a:defRPr>
            </a:pPr>
            <a:r>
              <a:rPr sz="3200" dirty="0">
                <a:solidFill>
                  <a:srgbClr val="002060"/>
                </a:solidFill>
              </a:rPr>
              <a:t>Formal</a:t>
            </a:r>
            <a:r>
              <a:rPr sz="3200" dirty="0"/>
              <a:t> personal marketing document</a:t>
            </a:r>
          </a:p>
          <a:p>
            <a:pPr>
              <a:defRPr sz="1800">
                <a:solidFill>
                  <a:srgbClr val="5A5A5A"/>
                </a:solidFill>
              </a:defRPr>
            </a:pPr>
            <a:r>
              <a:rPr sz="3200" dirty="0"/>
              <a:t>Summarizes skills, experience, and achievements</a:t>
            </a:r>
          </a:p>
          <a:p>
            <a:pPr>
              <a:defRPr sz="1800">
                <a:solidFill>
                  <a:srgbClr val="5A5A5A"/>
                </a:solidFill>
              </a:defRPr>
            </a:pPr>
            <a:r>
              <a:rPr sz="3200" b="1" dirty="0">
                <a:solidFill>
                  <a:srgbClr val="002060"/>
                </a:solidFill>
              </a:rPr>
              <a:t>Creates the first impression </a:t>
            </a:r>
            <a:r>
              <a:rPr sz="3200" dirty="0"/>
              <a:t>with recruiters</a:t>
            </a:r>
          </a:p>
        </p:txBody>
      </p:sp>
      <p:pic>
        <p:nvPicPr>
          <p:cNvPr id="4" name="Picture 3" descr="A tablet and a book on a table with people in the background&#10;&#10;Description automatically generated">
            <a:extLst>
              <a:ext uri="{FF2B5EF4-FFF2-40B4-BE49-F238E27FC236}">
                <a16:creationId xmlns:a16="http://schemas.microsoft.com/office/drawing/2014/main" id="{ACAC915A-816C-7DAA-AD55-A917652A47F6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15000"/>
          </a:blip>
          <a:srcRect r="-3" b="-3"/>
          <a:stretch>
            <a:fillRect/>
          </a:stretch>
        </p:blipFill>
        <p:spPr>
          <a:xfrm>
            <a:off x="6826238" y="1370002"/>
            <a:ext cx="4756162" cy="4756162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>
                <a:solidFill>
                  <a:srgbClr val="203764"/>
                </a:solidFill>
              </a:defRPr>
            </a:pPr>
            <a:r>
              <a:t>Why a Strong CV Matters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defRPr sz="1800">
                <a:solidFill>
                  <a:srgbClr val="5A5A5A"/>
                </a:solidFill>
              </a:defRPr>
            </a:pPr>
            <a:r>
              <a:rPr sz="3200" dirty="0">
                <a:solidFill>
                  <a:srgbClr val="002060"/>
                </a:solidFill>
              </a:rPr>
              <a:t>Recruiters scan CVs in seconds</a:t>
            </a:r>
          </a:p>
          <a:p>
            <a:pPr>
              <a:defRPr sz="1800">
                <a:solidFill>
                  <a:srgbClr val="5A5A5A"/>
                </a:solidFill>
              </a:defRPr>
            </a:pPr>
            <a:r>
              <a:rPr sz="3200" dirty="0"/>
              <a:t>Professional design increases interview chances</a:t>
            </a:r>
          </a:p>
          <a:p>
            <a:pPr>
              <a:defRPr sz="1800">
                <a:solidFill>
                  <a:srgbClr val="5A5A5A"/>
                </a:solidFill>
              </a:defRPr>
            </a:pPr>
            <a:r>
              <a:rPr sz="3200" dirty="0"/>
              <a:t>Shows clarity and confidence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>
                <a:solidFill>
                  <a:srgbClr val="203764"/>
                </a:solidFill>
              </a:defRPr>
            </a:pPr>
            <a:r>
              <a:t>Essential CV Sections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defRPr sz="1800">
                <a:solidFill>
                  <a:srgbClr val="5A5A5A"/>
                </a:solidFill>
              </a:defRPr>
            </a:pPr>
            <a:r>
              <a:rPr sz="3200" dirty="0"/>
              <a:t>Contact Information</a:t>
            </a:r>
          </a:p>
          <a:p>
            <a:pPr>
              <a:defRPr sz="1800">
                <a:solidFill>
                  <a:srgbClr val="5A5A5A"/>
                </a:solidFill>
              </a:defRPr>
            </a:pPr>
            <a:r>
              <a:rPr sz="3200" dirty="0"/>
              <a:t>Professional Summary</a:t>
            </a:r>
          </a:p>
          <a:p>
            <a:pPr>
              <a:defRPr sz="1800">
                <a:solidFill>
                  <a:srgbClr val="5A5A5A"/>
                </a:solidFill>
              </a:defRPr>
            </a:pPr>
            <a:r>
              <a:rPr sz="3200" dirty="0"/>
              <a:t>Work Experience</a:t>
            </a:r>
          </a:p>
          <a:p>
            <a:pPr>
              <a:defRPr sz="1800">
                <a:solidFill>
                  <a:srgbClr val="5A5A5A"/>
                </a:solidFill>
              </a:defRPr>
            </a:pPr>
            <a:r>
              <a:rPr sz="3200" dirty="0"/>
              <a:t>Education and Skills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>
                <a:solidFill>
                  <a:srgbClr val="203764"/>
                </a:solidFill>
              </a:defRPr>
            </a:pPr>
            <a:r>
              <a:t>Professional Summary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defRPr sz="1800">
                <a:solidFill>
                  <a:srgbClr val="5A5A5A"/>
                </a:solidFill>
              </a:defRPr>
            </a:pPr>
            <a:r>
              <a:rPr sz="3200" dirty="0"/>
              <a:t>3–4 lines overview</a:t>
            </a:r>
          </a:p>
          <a:p>
            <a:pPr>
              <a:defRPr sz="1800">
                <a:solidFill>
                  <a:srgbClr val="5A5A5A"/>
                </a:solidFill>
              </a:defRPr>
            </a:pPr>
            <a:r>
              <a:rPr sz="3200" dirty="0"/>
              <a:t>Highlights experience and value</a:t>
            </a:r>
          </a:p>
          <a:p>
            <a:pPr>
              <a:defRPr sz="1800">
                <a:solidFill>
                  <a:srgbClr val="5A5A5A"/>
                </a:solidFill>
              </a:defRPr>
            </a:pPr>
            <a:r>
              <a:rPr sz="3200" dirty="0"/>
              <a:t>Customized for each role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 anchor="ctr">
            <a:normAutofit/>
          </a:bodyPr>
          <a:lstStyle/>
          <a:p>
            <a:pPr>
              <a:defRPr>
                <a:solidFill>
                  <a:srgbClr val="203764"/>
                </a:solidFill>
              </a:defRPr>
            </a:pPr>
            <a:r>
              <a:rPr lang="en-US" dirty="0"/>
              <a:t>Personal Photo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48235" y="1223683"/>
            <a:ext cx="6571129" cy="5109881"/>
          </a:xfrm>
        </p:spPr>
        <p:txBody>
          <a:bodyPr>
            <a:normAutofit fontScale="92500"/>
          </a:bodyPr>
          <a:lstStyle/>
          <a:p>
            <a:pPr>
              <a:lnSpc>
                <a:spcPct val="90000"/>
              </a:lnSpc>
            </a:pPr>
            <a:r>
              <a:rPr lang="en-US" dirty="0"/>
              <a:t>High-quality, clear photo (no filters or heavy editing)</a:t>
            </a:r>
          </a:p>
          <a:p>
            <a:pPr>
              <a:lnSpc>
                <a:spcPct val="90000"/>
              </a:lnSpc>
            </a:pPr>
            <a:r>
              <a:rPr lang="en-US" dirty="0"/>
              <a:t>Plain, neutral background (white, light grey)</a:t>
            </a:r>
          </a:p>
          <a:p>
            <a:pPr>
              <a:lnSpc>
                <a:spcPct val="90000"/>
              </a:lnSpc>
            </a:pPr>
            <a:r>
              <a:rPr lang="en-US" dirty="0"/>
              <a:t>Head and shoulders framing, face centered</a:t>
            </a:r>
          </a:p>
          <a:p>
            <a:pPr>
              <a:lnSpc>
                <a:spcPct val="90000"/>
              </a:lnSpc>
            </a:pPr>
            <a:r>
              <a:rPr lang="en-US" dirty="0"/>
              <a:t>Professional attire (business or business-casual)</a:t>
            </a:r>
          </a:p>
          <a:p>
            <a:pPr>
              <a:lnSpc>
                <a:spcPct val="90000"/>
              </a:lnSpc>
            </a:pPr>
            <a:r>
              <a:rPr lang="en-US" dirty="0"/>
              <a:t>Natural expression with slight professional smile</a:t>
            </a:r>
          </a:p>
          <a:p>
            <a:pPr>
              <a:lnSpc>
                <a:spcPct val="90000"/>
              </a:lnSpc>
            </a:pPr>
            <a:r>
              <a:rPr lang="en-US" dirty="0"/>
              <a:t>Neat grooming and minimal accessories</a:t>
            </a:r>
          </a:p>
          <a:p>
            <a:pPr>
              <a:lnSpc>
                <a:spcPct val="90000"/>
              </a:lnSpc>
            </a:pPr>
            <a:r>
              <a:rPr lang="en-US" dirty="0"/>
              <a:t>JPG or PNG format, passport-style ratio</a:t>
            </a:r>
          </a:p>
          <a:p>
            <a:pPr>
              <a:lnSpc>
                <a:spcPct val="90000"/>
              </a:lnSpc>
            </a:pPr>
            <a:r>
              <a:rPr lang="en-US" dirty="0"/>
              <a:t>Avoid selfies, casual clothing, busy backgrounds</a:t>
            </a:r>
          </a:p>
        </p:txBody>
      </p:sp>
      <p:pic>
        <p:nvPicPr>
          <p:cNvPr id="5" name="Picture 4" descr="A person in a suit&#10;&#10;Description automatically generated">
            <a:extLst>
              <a:ext uri="{FF2B5EF4-FFF2-40B4-BE49-F238E27FC236}">
                <a16:creationId xmlns:a16="http://schemas.microsoft.com/office/drawing/2014/main" id="{08D80C34-B338-3B68-C5EB-A0445EBBAF68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b="15949"/>
          <a:stretch>
            <a:fillRect/>
          </a:stretch>
        </p:blipFill>
        <p:spPr>
          <a:xfrm>
            <a:off x="7124057" y="1546413"/>
            <a:ext cx="4767625" cy="4007223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27013278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>
                <a:solidFill>
                  <a:srgbClr val="203764"/>
                </a:solidFill>
              </a:defRPr>
            </a:pPr>
            <a:r>
              <a:t>Work Experience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defRPr sz="1800">
                <a:solidFill>
                  <a:srgbClr val="5A5A5A"/>
                </a:solidFill>
              </a:defRPr>
            </a:pPr>
            <a:r>
              <a:rPr sz="3200" dirty="0"/>
              <a:t>Reverse chronological order</a:t>
            </a:r>
          </a:p>
          <a:p>
            <a:pPr>
              <a:defRPr sz="1800">
                <a:solidFill>
                  <a:srgbClr val="5A5A5A"/>
                </a:solidFill>
              </a:defRPr>
            </a:pPr>
            <a:r>
              <a:rPr sz="3200" dirty="0"/>
              <a:t>Focus on achievements</a:t>
            </a:r>
          </a:p>
          <a:p>
            <a:pPr>
              <a:defRPr sz="1800">
                <a:solidFill>
                  <a:srgbClr val="5A5A5A"/>
                </a:solidFill>
              </a:defRPr>
            </a:pPr>
            <a:r>
              <a:rPr sz="3200" dirty="0"/>
              <a:t>Use numbers and results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>
                <a:solidFill>
                  <a:srgbClr val="203764"/>
                </a:solidFill>
              </a:defRPr>
            </a:pPr>
            <a:r>
              <a:t>Skills Section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defRPr sz="1800">
                <a:solidFill>
                  <a:srgbClr val="5A5A5A"/>
                </a:solidFill>
              </a:defRPr>
            </a:pPr>
            <a:r>
              <a:rPr sz="3200" dirty="0"/>
              <a:t>Technical skills</a:t>
            </a:r>
          </a:p>
          <a:p>
            <a:pPr>
              <a:defRPr sz="1800">
                <a:solidFill>
                  <a:srgbClr val="5A5A5A"/>
                </a:solidFill>
              </a:defRPr>
            </a:pPr>
            <a:r>
              <a:rPr sz="3200" dirty="0"/>
              <a:t>Soft skills</a:t>
            </a:r>
          </a:p>
          <a:p>
            <a:pPr>
              <a:defRPr sz="1800">
                <a:solidFill>
                  <a:srgbClr val="5A5A5A"/>
                </a:solidFill>
              </a:defRPr>
            </a:pPr>
            <a:r>
              <a:rPr sz="3200" dirty="0"/>
              <a:t>Digital competencies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>
                <a:solidFill>
                  <a:srgbClr val="203764"/>
                </a:solidFill>
              </a:defRPr>
            </a:pPr>
            <a:r>
              <a:t>Design Best Practices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defRPr sz="1800">
                <a:solidFill>
                  <a:srgbClr val="5A5A5A"/>
                </a:solidFill>
              </a:defRPr>
            </a:pPr>
            <a:r>
              <a:rPr sz="3200" dirty="0"/>
              <a:t>Clean and consistent layout</a:t>
            </a:r>
          </a:p>
          <a:p>
            <a:pPr>
              <a:defRPr sz="1800">
                <a:solidFill>
                  <a:srgbClr val="5A5A5A"/>
                </a:solidFill>
              </a:defRPr>
            </a:pPr>
            <a:r>
              <a:rPr sz="3200" dirty="0"/>
              <a:t>Professional fonts</a:t>
            </a:r>
          </a:p>
          <a:p>
            <a:pPr>
              <a:defRPr sz="1800">
                <a:solidFill>
                  <a:srgbClr val="5A5A5A"/>
                </a:solidFill>
              </a:defRPr>
            </a:pPr>
            <a:r>
              <a:rPr sz="3200" dirty="0"/>
              <a:t>One page for most roles</a:t>
            </a:r>
          </a:p>
          <a:p>
            <a:pPr>
              <a:defRPr sz="1800">
                <a:solidFill>
                  <a:srgbClr val="5A5A5A"/>
                </a:solidFill>
              </a:defRPr>
            </a:pPr>
            <a:r>
              <a:rPr sz="3200" dirty="0"/>
              <a:t>Save as PDF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</TotalTime>
  <Words>330</Words>
  <Application>Microsoft Office PowerPoint</Application>
  <PresentationFormat>Widescreen</PresentationFormat>
  <Paragraphs>72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Office Theme</vt:lpstr>
      <vt:lpstr>Creating a Professional CV &amp; Interview Skills </vt:lpstr>
      <vt:lpstr>What Is a Professional CV?</vt:lpstr>
      <vt:lpstr>Why a Strong CV Matters</vt:lpstr>
      <vt:lpstr>Essential CV Sections</vt:lpstr>
      <vt:lpstr>Professional Summary</vt:lpstr>
      <vt:lpstr>Personal Photo</vt:lpstr>
      <vt:lpstr>Work Experience</vt:lpstr>
      <vt:lpstr>Skills Section</vt:lpstr>
      <vt:lpstr>Design Best Practices</vt:lpstr>
      <vt:lpstr>Common Mistakes</vt:lpstr>
      <vt:lpstr>Final Checklist</vt:lpstr>
      <vt:lpstr>Conclusion</vt:lpstr>
      <vt:lpstr>Job Interview Tips – Before the Interview</vt:lpstr>
      <vt:lpstr>Job Interview Tips – During &amp; After the Interview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Creating a Professional CV &amp; Interview Skills</dc:title>
  <dc:subject/>
  <dc:creator>Al-Waha</dc:creator>
  <cp:keywords/>
  <dc:description>generated using python-pptx</dc:description>
  <cp:lastModifiedBy>admin copharm</cp:lastModifiedBy>
  <cp:revision>5</cp:revision>
  <dcterms:created xsi:type="dcterms:W3CDTF">2013-01-27T09:14:16Z</dcterms:created>
  <dcterms:modified xsi:type="dcterms:W3CDTF">2025-12-26T15:04:30Z</dcterms:modified>
  <cp:category/>
</cp:coreProperties>
</file>