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3" r:id="rId4"/>
    <p:sldId id="264" r:id="rId5"/>
    <p:sldId id="258" r:id="rId6"/>
    <p:sldId id="261" r:id="rId7"/>
    <p:sldId id="262" r:id="rId8"/>
    <p:sldId id="259" r:id="rId9"/>
    <p:sldId id="260" r:id="rId10"/>
    <p:sldId id="269" r:id="rId11"/>
    <p:sldId id="270" r:id="rId12"/>
    <p:sldId id="271" r:id="rId13"/>
    <p:sldId id="272" r:id="rId14"/>
    <p:sldId id="265" r:id="rId15"/>
    <p:sldId id="266" r:id="rId16"/>
    <p:sldId id="267" r:id="rId17"/>
    <p:sldId id="268"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6" d="100"/>
          <a:sy n="76" d="100"/>
        </p:scale>
        <p:origin x="-480"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7ABB94-5C97-4EC8-8388-8419B5D27DEE}"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FDB6AEBD-A564-4FEA-98B8-69B18FB1E683}">
      <dgm:prSet phldrT="[Text]" custT="1"/>
      <dgm:spPr/>
      <dgm:t>
        <a:bodyPr/>
        <a:lstStyle/>
        <a:p>
          <a:r>
            <a:rPr lang="ar-IQ" sz="4000" dirty="0">
              <a:latin typeface="Arial" panose="020B0604020202020204" pitchFamily="34" charset="0"/>
              <a:cs typeface="Arial" panose="020B0604020202020204" pitchFamily="34" charset="0"/>
            </a:rPr>
            <a:t>الركن المادي</a:t>
          </a:r>
          <a:endParaRPr lang="en-US" sz="4000" dirty="0">
            <a:latin typeface="Arial" panose="020B0604020202020204" pitchFamily="34" charset="0"/>
            <a:cs typeface="Arial" panose="020B0604020202020204" pitchFamily="34" charset="0"/>
          </a:endParaRPr>
        </a:p>
      </dgm:t>
    </dgm:pt>
    <dgm:pt modelId="{D5DB9306-0714-42D9-B288-37F863A3BEDA}" type="parTrans" cxnId="{40A84EF3-BE48-463A-9560-7AC1669CD84C}">
      <dgm:prSet/>
      <dgm:spPr/>
      <dgm:t>
        <a:bodyPr/>
        <a:lstStyle/>
        <a:p>
          <a:endParaRPr lang="en-US"/>
        </a:p>
      </dgm:t>
    </dgm:pt>
    <dgm:pt modelId="{AE99EE77-8B5C-4751-8A57-7124B7D11C33}" type="sibTrans" cxnId="{40A84EF3-BE48-463A-9560-7AC1669CD84C}">
      <dgm:prSet/>
      <dgm:spPr/>
      <dgm:t>
        <a:bodyPr/>
        <a:lstStyle/>
        <a:p>
          <a:endParaRPr lang="en-US"/>
        </a:p>
      </dgm:t>
    </dgm:pt>
    <dgm:pt modelId="{C0EA8030-31FF-4646-8A36-9B8BDA554E5F}">
      <dgm:prSet phldrT="[Text]" custT="1"/>
      <dgm:spPr/>
      <dgm:t>
        <a:bodyPr/>
        <a:lstStyle/>
        <a:p>
          <a:pPr algn="ctr"/>
          <a:r>
            <a:rPr lang="ar-IQ" sz="4400" dirty="0">
              <a:solidFill>
                <a:schemeClr val="tx2">
                  <a:lumMod val="75000"/>
                </a:schemeClr>
              </a:solidFill>
              <a:latin typeface="Arial" panose="020B0604020202020204" pitchFamily="34" charset="0"/>
              <a:cs typeface="Arial" panose="020B0604020202020204" pitchFamily="34" charset="0"/>
            </a:rPr>
            <a:t>الفعل- الوسيلة - الغرض</a:t>
          </a:r>
          <a:endParaRPr lang="en-US" sz="4400" dirty="0">
            <a:solidFill>
              <a:schemeClr val="tx2">
                <a:lumMod val="75000"/>
              </a:schemeClr>
            </a:solidFill>
            <a:latin typeface="Arial" panose="020B0604020202020204" pitchFamily="34" charset="0"/>
            <a:cs typeface="Arial" panose="020B0604020202020204" pitchFamily="34" charset="0"/>
          </a:endParaRPr>
        </a:p>
      </dgm:t>
    </dgm:pt>
    <dgm:pt modelId="{096B7BBE-8E61-4C9E-9DD9-72A9962A3EF8}" type="parTrans" cxnId="{DC35C231-83CB-45C6-B88C-2E8C64CF0013}">
      <dgm:prSet/>
      <dgm:spPr/>
      <dgm:t>
        <a:bodyPr/>
        <a:lstStyle/>
        <a:p>
          <a:endParaRPr lang="en-US"/>
        </a:p>
      </dgm:t>
    </dgm:pt>
    <dgm:pt modelId="{F86B47AF-BA18-466A-8CB4-83E57559FF1D}" type="sibTrans" cxnId="{DC35C231-83CB-45C6-B88C-2E8C64CF0013}">
      <dgm:prSet/>
      <dgm:spPr/>
      <dgm:t>
        <a:bodyPr/>
        <a:lstStyle/>
        <a:p>
          <a:endParaRPr lang="en-US"/>
        </a:p>
      </dgm:t>
    </dgm:pt>
    <dgm:pt modelId="{8559BA86-0F87-4869-A265-BDE25D590698}">
      <dgm:prSet phldrT="[Text]" custT="1"/>
      <dgm:spPr/>
      <dgm:t>
        <a:bodyPr/>
        <a:lstStyle/>
        <a:p>
          <a:r>
            <a:rPr lang="ar-IQ" sz="4000" dirty="0">
              <a:latin typeface="Arial" panose="020B0604020202020204" pitchFamily="34" charset="0"/>
              <a:cs typeface="Arial" panose="020B0604020202020204" pitchFamily="34" charset="0"/>
            </a:rPr>
            <a:t>الركن المعنوي</a:t>
          </a:r>
          <a:endParaRPr lang="en-US" sz="4000" dirty="0">
            <a:latin typeface="Arial" panose="020B0604020202020204" pitchFamily="34" charset="0"/>
            <a:cs typeface="Arial" panose="020B0604020202020204" pitchFamily="34" charset="0"/>
          </a:endParaRPr>
        </a:p>
      </dgm:t>
    </dgm:pt>
    <dgm:pt modelId="{ACB8BDBD-252A-4BA0-B801-F7FDF107A5E7}" type="parTrans" cxnId="{241FA3DE-FDD6-4BEF-A153-844F5F7DC0D5}">
      <dgm:prSet/>
      <dgm:spPr/>
      <dgm:t>
        <a:bodyPr/>
        <a:lstStyle/>
        <a:p>
          <a:endParaRPr lang="en-US"/>
        </a:p>
      </dgm:t>
    </dgm:pt>
    <dgm:pt modelId="{3916E32B-CAC2-4FE2-8859-C58A9D13DE52}" type="sibTrans" cxnId="{241FA3DE-FDD6-4BEF-A153-844F5F7DC0D5}">
      <dgm:prSet/>
      <dgm:spPr/>
      <dgm:t>
        <a:bodyPr/>
        <a:lstStyle/>
        <a:p>
          <a:endParaRPr lang="en-US"/>
        </a:p>
      </dgm:t>
    </dgm:pt>
    <dgm:pt modelId="{31EDDD7A-FA69-46C8-B35E-2F1943CD1297}">
      <dgm:prSet phldrT="[Text]"/>
      <dgm:spPr/>
      <dgm:t>
        <a:bodyPr/>
        <a:lstStyle/>
        <a:p>
          <a:pPr algn="ctr"/>
          <a:r>
            <a:rPr lang="ar-IQ" dirty="0">
              <a:solidFill>
                <a:schemeClr val="tx2">
                  <a:lumMod val="75000"/>
                </a:schemeClr>
              </a:solidFill>
              <a:latin typeface="Arial" panose="020B0604020202020204" pitchFamily="34" charset="0"/>
              <a:cs typeface="Arial" panose="020B0604020202020204" pitchFamily="34" charset="0"/>
            </a:rPr>
            <a:t>القصد الجنائي العام</a:t>
          </a:r>
          <a:endParaRPr lang="en-US" dirty="0">
            <a:solidFill>
              <a:schemeClr val="tx2">
                <a:lumMod val="75000"/>
              </a:schemeClr>
            </a:solidFill>
            <a:latin typeface="Arial" panose="020B0604020202020204" pitchFamily="34" charset="0"/>
            <a:cs typeface="Arial" panose="020B0604020202020204" pitchFamily="34" charset="0"/>
          </a:endParaRPr>
        </a:p>
      </dgm:t>
    </dgm:pt>
    <dgm:pt modelId="{5C7391AD-5496-489C-AE49-3C79411F6580}" type="parTrans" cxnId="{D0FE1DAD-6717-4903-93E0-3D170A54B394}">
      <dgm:prSet/>
      <dgm:spPr/>
      <dgm:t>
        <a:bodyPr/>
        <a:lstStyle/>
        <a:p>
          <a:endParaRPr lang="en-US"/>
        </a:p>
      </dgm:t>
    </dgm:pt>
    <dgm:pt modelId="{246480EB-9F6E-4232-B856-139E36C469EB}" type="sibTrans" cxnId="{D0FE1DAD-6717-4903-93E0-3D170A54B394}">
      <dgm:prSet/>
      <dgm:spPr/>
      <dgm:t>
        <a:bodyPr/>
        <a:lstStyle/>
        <a:p>
          <a:endParaRPr lang="en-US"/>
        </a:p>
      </dgm:t>
    </dgm:pt>
    <dgm:pt modelId="{2A7778AE-924E-4B88-B0CC-B5CEE8F507A9}">
      <dgm:prSet phldrT="[Text]"/>
      <dgm:spPr/>
      <dgm:t>
        <a:bodyPr/>
        <a:lstStyle/>
        <a:p>
          <a:pPr algn="ctr"/>
          <a:r>
            <a:rPr lang="ar-IQ" dirty="0">
              <a:solidFill>
                <a:schemeClr val="tx2">
                  <a:lumMod val="75000"/>
                </a:schemeClr>
              </a:solidFill>
              <a:latin typeface="Arial" panose="020B0604020202020204" pitchFamily="34" charset="0"/>
              <a:cs typeface="Arial" panose="020B0604020202020204" pitchFamily="34" charset="0"/>
            </a:rPr>
            <a:t>القصد الجنائي الخاص</a:t>
          </a:r>
          <a:endParaRPr lang="en-US" dirty="0">
            <a:solidFill>
              <a:schemeClr val="tx2">
                <a:lumMod val="75000"/>
              </a:schemeClr>
            </a:solidFill>
            <a:latin typeface="Arial" panose="020B0604020202020204" pitchFamily="34" charset="0"/>
            <a:cs typeface="Arial" panose="020B0604020202020204" pitchFamily="34" charset="0"/>
          </a:endParaRPr>
        </a:p>
      </dgm:t>
    </dgm:pt>
    <dgm:pt modelId="{28BA0B9E-01DC-4257-A270-A63FC70AAC1F}" type="parTrans" cxnId="{389E2E78-F6CC-4800-974D-CE974A2F1762}">
      <dgm:prSet/>
      <dgm:spPr/>
      <dgm:t>
        <a:bodyPr/>
        <a:lstStyle/>
        <a:p>
          <a:endParaRPr lang="en-US"/>
        </a:p>
      </dgm:t>
    </dgm:pt>
    <dgm:pt modelId="{AEFE51A3-3F38-4CE3-B658-BD410DEBD672}" type="sibTrans" cxnId="{389E2E78-F6CC-4800-974D-CE974A2F1762}">
      <dgm:prSet/>
      <dgm:spPr/>
      <dgm:t>
        <a:bodyPr/>
        <a:lstStyle/>
        <a:p>
          <a:endParaRPr lang="en-US"/>
        </a:p>
      </dgm:t>
    </dgm:pt>
    <dgm:pt modelId="{3B0CF119-F7BF-43FF-A62E-DEA176062669}" type="pres">
      <dgm:prSet presAssocID="{7D7ABB94-5C97-4EC8-8388-8419B5D27DEE}" presName="Name0" presStyleCnt="0">
        <dgm:presLayoutVars>
          <dgm:dir/>
          <dgm:animLvl val="lvl"/>
          <dgm:resizeHandles val="exact"/>
        </dgm:presLayoutVars>
      </dgm:prSet>
      <dgm:spPr/>
      <dgm:t>
        <a:bodyPr/>
        <a:lstStyle/>
        <a:p>
          <a:endParaRPr lang="en-US"/>
        </a:p>
      </dgm:t>
    </dgm:pt>
    <dgm:pt modelId="{67E2E9E8-0F0D-48F4-B8CD-1FBDDA75F01E}" type="pres">
      <dgm:prSet presAssocID="{FDB6AEBD-A564-4FEA-98B8-69B18FB1E683}" presName="linNode" presStyleCnt="0"/>
      <dgm:spPr/>
    </dgm:pt>
    <dgm:pt modelId="{A3830583-DA2B-41E7-B4CF-579AD00335B9}" type="pres">
      <dgm:prSet presAssocID="{FDB6AEBD-A564-4FEA-98B8-69B18FB1E683}" presName="parTx" presStyleLbl="revTx" presStyleIdx="0" presStyleCnt="2">
        <dgm:presLayoutVars>
          <dgm:chMax val="1"/>
          <dgm:bulletEnabled val="1"/>
        </dgm:presLayoutVars>
      </dgm:prSet>
      <dgm:spPr/>
      <dgm:t>
        <a:bodyPr/>
        <a:lstStyle/>
        <a:p>
          <a:endParaRPr lang="en-US"/>
        </a:p>
      </dgm:t>
    </dgm:pt>
    <dgm:pt modelId="{3E6B54FB-62A8-4480-98BA-9AE30AEEDEE7}" type="pres">
      <dgm:prSet presAssocID="{FDB6AEBD-A564-4FEA-98B8-69B18FB1E683}" presName="bracket" presStyleLbl="parChTrans1D1" presStyleIdx="0" presStyleCnt="2"/>
      <dgm:spPr/>
    </dgm:pt>
    <dgm:pt modelId="{90B2184A-F24F-41B2-B5FF-3D39CFF784B5}" type="pres">
      <dgm:prSet presAssocID="{FDB6AEBD-A564-4FEA-98B8-69B18FB1E683}" presName="spH" presStyleCnt="0"/>
      <dgm:spPr/>
    </dgm:pt>
    <dgm:pt modelId="{63D22CCD-53FE-4878-B3EC-210226DD7966}" type="pres">
      <dgm:prSet presAssocID="{FDB6AEBD-A564-4FEA-98B8-69B18FB1E683}" presName="desTx" presStyleLbl="node1" presStyleIdx="0" presStyleCnt="2" custScaleX="97475" custLinFactNeighborX="2344" custLinFactNeighborY="7124">
        <dgm:presLayoutVars>
          <dgm:bulletEnabled val="1"/>
        </dgm:presLayoutVars>
      </dgm:prSet>
      <dgm:spPr/>
      <dgm:t>
        <a:bodyPr/>
        <a:lstStyle/>
        <a:p>
          <a:endParaRPr lang="en-US"/>
        </a:p>
      </dgm:t>
    </dgm:pt>
    <dgm:pt modelId="{7E876FA9-0492-44F3-867A-BFA53036D422}" type="pres">
      <dgm:prSet presAssocID="{AE99EE77-8B5C-4751-8A57-7124B7D11C33}" presName="spV" presStyleCnt="0"/>
      <dgm:spPr/>
    </dgm:pt>
    <dgm:pt modelId="{1995725E-B2F4-489B-9141-3BEED53B9D9D}" type="pres">
      <dgm:prSet presAssocID="{8559BA86-0F87-4869-A265-BDE25D590698}" presName="linNode" presStyleCnt="0"/>
      <dgm:spPr/>
    </dgm:pt>
    <dgm:pt modelId="{F1B54177-39BA-4F88-BD68-9352891424E9}" type="pres">
      <dgm:prSet presAssocID="{8559BA86-0F87-4869-A265-BDE25D590698}" presName="parTx" presStyleLbl="revTx" presStyleIdx="1" presStyleCnt="2">
        <dgm:presLayoutVars>
          <dgm:chMax val="1"/>
          <dgm:bulletEnabled val="1"/>
        </dgm:presLayoutVars>
      </dgm:prSet>
      <dgm:spPr/>
      <dgm:t>
        <a:bodyPr/>
        <a:lstStyle/>
        <a:p>
          <a:endParaRPr lang="en-US"/>
        </a:p>
      </dgm:t>
    </dgm:pt>
    <dgm:pt modelId="{4A884BEC-75D5-4BAC-AD01-15891205D4D9}" type="pres">
      <dgm:prSet presAssocID="{8559BA86-0F87-4869-A265-BDE25D590698}" presName="bracket" presStyleLbl="parChTrans1D1" presStyleIdx="1" presStyleCnt="2"/>
      <dgm:spPr/>
    </dgm:pt>
    <dgm:pt modelId="{E36758A7-397A-40B9-AE32-B033C5CEBBE4}" type="pres">
      <dgm:prSet presAssocID="{8559BA86-0F87-4869-A265-BDE25D590698}" presName="spH" presStyleCnt="0"/>
      <dgm:spPr/>
    </dgm:pt>
    <dgm:pt modelId="{1F121A76-AFB2-4D61-8CDC-E637E6D2535C}" type="pres">
      <dgm:prSet presAssocID="{8559BA86-0F87-4869-A265-BDE25D590698}" presName="desTx" presStyleLbl="node1" presStyleIdx="1" presStyleCnt="2" custScaleX="96784" custScaleY="91144" custLinFactNeighborX="2344" custLinFactNeighborY="9692">
        <dgm:presLayoutVars>
          <dgm:bulletEnabled val="1"/>
        </dgm:presLayoutVars>
      </dgm:prSet>
      <dgm:spPr/>
      <dgm:t>
        <a:bodyPr/>
        <a:lstStyle/>
        <a:p>
          <a:endParaRPr lang="en-US"/>
        </a:p>
      </dgm:t>
    </dgm:pt>
  </dgm:ptLst>
  <dgm:cxnLst>
    <dgm:cxn modelId="{DC35C231-83CB-45C6-B88C-2E8C64CF0013}" srcId="{FDB6AEBD-A564-4FEA-98B8-69B18FB1E683}" destId="{C0EA8030-31FF-4646-8A36-9B8BDA554E5F}" srcOrd="0" destOrd="0" parTransId="{096B7BBE-8E61-4C9E-9DD9-72A9962A3EF8}" sibTransId="{F86B47AF-BA18-466A-8CB4-83E57559FF1D}"/>
    <dgm:cxn modelId="{D60C4B38-A89A-4462-8DA4-858F7E809B88}" type="presOf" srcId="{7D7ABB94-5C97-4EC8-8388-8419B5D27DEE}" destId="{3B0CF119-F7BF-43FF-A62E-DEA176062669}" srcOrd="0" destOrd="0" presId="urn:diagrams.loki3.com/BracketList"/>
    <dgm:cxn modelId="{9289E83C-6D94-4CD9-9808-279808BF9163}" type="presOf" srcId="{31EDDD7A-FA69-46C8-B35E-2F1943CD1297}" destId="{1F121A76-AFB2-4D61-8CDC-E637E6D2535C}" srcOrd="0" destOrd="0" presId="urn:diagrams.loki3.com/BracketList"/>
    <dgm:cxn modelId="{570D6681-7085-430E-A361-EB833783EC77}" type="presOf" srcId="{8559BA86-0F87-4869-A265-BDE25D590698}" destId="{F1B54177-39BA-4F88-BD68-9352891424E9}" srcOrd="0" destOrd="0" presId="urn:diagrams.loki3.com/BracketList"/>
    <dgm:cxn modelId="{7264EE40-D825-44AE-9946-D1FB48F80B62}" type="presOf" srcId="{FDB6AEBD-A564-4FEA-98B8-69B18FB1E683}" destId="{A3830583-DA2B-41E7-B4CF-579AD00335B9}" srcOrd="0" destOrd="0" presId="urn:diagrams.loki3.com/BracketList"/>
    <dgm:cxn modelId="{D0FE1DAD-6717-4903-93E0-3D170A54B394}" srcId="{8559BA86-0F87-4869-A265-BDE25D590698}" destId="{31EDDD7A-FA69-46C8-B35E-2F1943CD1297}" srcOrd="0" destOrd="0" parTransId="{5C7391AD-5496-489C-AE49-3C79411F6580}" sibTransId="{246480EB-9F6E-4232-B856-139E36C469EB}"/>
    <dgm:cxn modelId="{165F2647-0C9B-4792-A183-5D2A51CBFB9F}" type="presOf" srcId="{C0EA8030-31FF-4646-8A36-9B8BDA554E5F}" destId="{63D22CCD-53FE-4878-B3EC-210226DD7966}" srcOrd="0" destOrd="0" presId="urn:diagrams.loki3.com/BracketList"/>
    <dgm:cxn modelId="{C42CA6D0-AECF-4F32-9100-92419ACE2FB5}" type="presOf" srcId="{2A7778AE-924E-4B88-B0CC-B5CEE8F507A9}" destId="{1F121A76-AFB2-4D61-8CDC-E637E6D2535C}" srcOrd="0" destOrd="1" presId="urn:diagrams.loki3.com/BracketList"/>
    <dgm:cxn modelId="{40A84EF3-BE48-463A-9560-7AC1669CD84C}" srcId="{7D7ABB94-5C97-4EC8-8388-8419B5D27DEE}" destId="{FDB6AEBD-A564-4FEA-98B8-69B18FB1E683}" srcOrd="0" destOrd="0" parTransId="{D5DB9306-0714-42D9-B288-37F863A3BEDA}" sibTransId="{AE99EE77-8B5C-4751-8A57-7124B7D11C33}"/>
    <dgm:cxn modelId="{241FA3DE-FDD6-4BEF-A153-844F5F7DC0D5}" srcId="{7D7ABB94-5C97-4EC8-8388-8419B5D27DEE}" destId="{8559BA86-0F87-4869-A265-BDE25D590698}" srcOrd="1" destOrd="0" parTransId="{ACB8BDBD-252A-4BA0-B801-F7FDF107A5E7}" sibTransId="{3916E32B-CAC2-4FE2-8859-C58A9D13DE52}"/>
    <dgm:cxn modelId="{389E2E78-F6CC-4800-974D-CE974A2F1762}" srcId="{8559BA86-0F87-4869-A265-BDE25D590698}" destId="{2A7778AE-924E-4B88-B0CC-B5CEE8F507A9}" srcOrd="1" destOrd="0" parTransId="{28BA0B9E-01DC-4257-A270-A63FC70AAC1F}" sibTransId="{AEFE51A3-3F38-4CE3-B658-BD410DEBD672}"/>
    <dgm:cxn modelId="{3757F91C-4962-41DE-8A38-927747E58142}" type="presParOf" srcId="{3B0CF119-F7BF-43FF-A62E-DEA176062669}" destId="{67E2E9E8-0F0D-48F4-B8CD-1FBDDA75F01E}" srcOrd="0" destOrd="0" presId="urn:diagrams.loki3.com/BracketList"/>
    <dgm:cxn modelId="{B59C302E-20FA-4893-A602-7BA9A58F9D2C}" type="presParOf" srcId="{67E2E9E8-0F0D-48F4-B8CD-1FBDDA75F01E}" destId="{A3830583-DA2B-41E7-B4CF-579AD00335B9}" srcOrd="0" destOrd="0" presId="urn:diagrams.loki3.com/BracketList"/>
    <dgm:cxn modelId="{D67C6978-57CF-4C1A-B345-FB6DAD9F2C3B}" type="presParOf" srcId="{67E2E9E8-0F0D-48F4-B8CD-1FBDDA75F01E}" destId="{3E6B54FB-62A8-4480-98BA-9AE30AEEDEE7}" srcOrd="1" destOrd="0" presId="urn:diagrams.loki3.com/BracketList"/>
    <dgm:cxn modelId="{470FFE32-8454-4D0D-A3EE-40F8265FFC25}" type="presParOf" srcId="{67E2E9E8-0F0D-48F4-B8CD-1FBDDA75F01E}" destId="{90B2184A-F24F-41B2-B5FF-3D39CFF784B5}" srcOrd="2" destOrd="0" presId="urn:diagrams.loki3.com/BracketList"/>
    <dgm:cxn modelId="{FEE21645-17C8-4513-8CCB-5E2C4723B767}" type="presParOf" srcId="{67E2E9E8-0F0D-48F4-B8CD-1FBDDA75F01E}" destId="{63D22CCD-53FE-4878-B3EC-210226DD7966}" srcOrd="3" destOrd="0" presId="urn:diagrams.loki3.com/BracketList"/>
    <dgm:cxn modelId="{B2C7E958-BC75-425E-832B-B6C1F6A87152}" type="presParOf" srcId="{3B0CF119-F7BF-43FF-A62E-DEA176062669}" destId="{7E876FA9-0492-44F3-867A-BFA53036D422}" srcOrd="1" destOrd="0" presId="urn:diagrams.loki3.com/BracketList"/>
    <dgm:cxn modelId="{65EB7710-FA47-4E8F-BF85-59D7E9198D3E}" type="presParOf" srcId="{3B0CF119-F7BF-43FF-A62E-DEA176062669}" destId="{1995725E-B2F4-489B-9141-3BEED53B9D9D}" srcOrd="2" destOrd="0" presId="urn:diagrams.loki3.com/BracketList"/>
    <dgm:cxn modelId="{48B5785A-158F-4873-BE21-F07C15F8B335}" type="presParOf" srcId="{1995725E-B2F4-489B-9141-3BEED53B9D9D}" destId="{F1B54177-39BA-4F88-BD68-9352891424E9}" srcOrd="0" destOrd="0" presId="urn:diagrams.loki3.com/BracketList"/>
    <dgm:cxn modelId="{55EDC113-1F04-4FE7-AA4A-0085C503ABF5}" type="presParOf" srcId="{1995725E-B2F4-489B-9141-3BEED53B9D9D}" destId="{4A884BEC-75D5-4BAC-AD01-15891205D4D9}" srcOrd="1" destOrd="0" presId="urn:diagrams.loki3.com/BracketList"/>
    <dgm:cxn modelId="{891F046E-BDAD-4F99-8DE5-147815E5ED61}" type="presParOf" srcId="{1995725E-B2F4-489B-9141-3BEED53B9D9D}" destId="{E36758A7-397A-40B9-AE32-B033C5CEBBE4}" srcOrd="2" destOrd="0" presId="urn:diagrams.loki3.com/BracketList"/>
    <dgm:cxn modelId="{3C3C94AB-E818-4148-AB67-1C41302AFA23}" type="presParOf" srcId="{1995725E-B2F4-489B-9141-3BEED53B9D9D}" destId="{1F121A76-AFB2-4D61-8CDC-E637E6D2535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9B64C7-0F47-49EB-861C-C52BEC36BF89}"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43E3D57D-289E-4977-A368-5BD400C45F7B}">
      <dgm:prSet custT="1"/>
      <dgm:spPr/>
      <dgm:t>
        <a:bodyPr/>
        <a:lstStyle/>
        <a:p>
          <a:r>
            <a:rPr lang="ar-IQ" sz="4000" b="1" dirty="0">
              <a:solidFill>
                <a:srgbClr val="00B050"/>
              </a:solidFill>
              <a:latin typeface="Arial" panose="020B0604020202020204" pitchFamily="34" charset="0"/>
              <a:cs typeface="Arial" panose="020B0604020202020204" pitchFamily="34" charset="0"/>
            </a:rPr>
            <a:t>على المستوى الدولي</a:t>
          </a:r>
          <a:endParaRPr lang="en-US" sz="4000" b="1" dirty="0">
            <a:solidFill>
              <a:srgbClr val="00B050"/>
            </a:solidFill>
            <a:latin typeface="Arial" panose="020B0604020202020204" pitchFamily="34" charset="0"/>
            <a:cs typeface="Arial" panose="020B0604020202020204" pitchFamily="34" charset="0"/>
          </a:endParaRPr>
        </a:p>
      </dgm:t>
    </dgm:pt>
    <dgm:pt modelId="{3D8672F1-9B89-40B6-8321-E09EB5DD3EE2}" type="parTrans" cxnId="{D1ABCE70-3F94-4884-AF9E-17E4A6FAF662}">
      <dgm:prSet/>
      <dgm:spPr/>
      <dgm:t>
        <a:bodyPr/>
        <a:lstStyle/>
        <a:p>
          <a:endParaRPr lang="en-US"/>
        </a:p>
      </dgm:t>
    </dgm:pt>
    <dgm:pt modelId="{5A735299-E160-4936-BF25-A6CB04512F9F}" type="sibTrans" cxnId="{D1ABCE70-3F94-4884-AF9E-17E4A6FAF662}">
      <dgm:prSet/>
      <dgm:spPr/>
      <dgm:t>
        <a:bodyPr/>
        <a:lstStyle/>
        <a:p>
          <a:endParaRPr lang="en-US"/>
        </a:p>
      </dgm:t>
    </dgm:pt>
    <dgm:pt modelId="{5AE90C0A-974C-4244-B3CB-EFD3D5E642FC}">
      <dgm:prSet custT="1"/>
      <dgm:spPr/>
      <dgm:t>
        <a:bodyPr/>
        <a:lstStyle/>
        <a:p>
          <a:r>
            <a:rPr lang="ar-IQ" sz="2400" b="1" dirty="0">
              <a:solidFill>
                <a:schemeClr val="accent2">
                  <a:lumMod val="50000"/>
                </a:schemeClr>
              </a:solidFill>
              <a:latin typeface="Arial" panose="020B0604020202020204" pitchFamily="34" charset="0"/>
              <a:cs typeface="Arial" panose="020B0604020202020204" pitchFamily="34" charset="0"/>
            </a:rPr>
            <a:t>التشريعات الدولية: مثل بروتوكول منع وقمع ومعاقبة الإتجار بالأشخاص، وبخاصة النساء والأطفال.</a:t>
          </a:r>
          <a:endParaRPr lang="en-US" sz="2400" b="1" dirty="0">
            <a:solidFill>
              <a:schemeClr val="accent2">
                <a:lumMod val="50000"/>
              </a:schemeClr>
            </a:solidFill>
            <a:latin typeface="Arial" panose="020B0604020202020204" pitchFamily="34" charset="0"/>
            <a:cs typeface="Arial" panose="020B0604020202020204" pitchFamily="34" charset="0"/>
          </a:endParaRPr>
        </a:p>
      </dgm:t>
    </dgm:pt>
    <dgm:pt modelId="{01856E36-0B46-4C65-8C97-3936CD4F3B76}" type="sibTrans" cxnId="{BF8C38E9-62AC-49D9-8E78-7C83B7E84304}">
      <dgm:prSet/>
      <dgm:spPr/>
      <dgm:t>
        <a:bodyPr/>
        <a:lstStyle/>
        <a:p>
          <a:endParaRPr lang="en-US"/>
        </a:p>
      </dgm:t>
    </dgm:pt>
    <dgm:pt modelId="{41FABF3E-88FA-4D8E-8528-C2B1C88EF196}" type="parTrans" cxnId="{BF8C38E9-62AC-49D9-8E78-7C83B7E84304}">
      <dgm:prSet/>
      <dgm:spPr/>
      <dgm:t>
        <a:bodyPr/>
        <a:lstStyle/>
        <a:p>
          <a:endParaRPr lang="en-US"/>
        </a:p>
      </dgm:t>
    </dgm:pt>
    <dgm:pt modelId="{06B9515B-CCFB-402B-9795-39C327E2C6F2}">
      <dgm:prSet custT="1"/>
      <dgm:spPr/>
      <dgm:t>
        <a:bodyPr/>
        <a:lstStyle/>
        <a:p>
          <a:r>
            <a:rPr lang="ar-IQ" sz="2000" b="1" dirty="0">
              <a:solidFill>
                <a:srgbClr val="0070C0"/>
              </a:solidFill>
              <a:latin typeface="Arial" panose="020B0604020202020204" pitchFamily="34" charset="0"/>
              <a:cs typeface="Arial" panose="020B0604020202020204" pitchFamily="34" charset="0"/>
            </a:rPr>
            <a:t>الشراكات الدولية: تتعاون المنظمات الدولية مع الدول الأعضاء لتطوير سياسات وتشريعات متوافقة مع المعايير الدولية.</a:t>
          </a:r>
          <a:endParaRPr lang="en-US" sz="2000" b="1" dirty="0">
            <a:solidFill>
              <a:srgbClr val="0070C0"/>
            </a:solidFill>
            <a:latin typeface="Arial" panose="020B0604020202020204" pitchFamily="34" charset="0"/>
            <a:cs typeface="Arial" panose="020B0604020202020204" pitchFamily="34" charset="0"/>
          </a:endParaRPr>
        </a:p>
      </dgm:t>
    </dgm:pt>
    <dgm:pt modelId="{9F0D71F5-399A-46D2-B7B0-67BAB6348B25}" type="parTrans" cxnId="{FD966369-6440-4B11-890D-0C34D79B254B}">
      <dgm:prSet/>
      <dgm:spPr/>
      <dgm:t>
        <a:bodyPr/>
        <a:lstStyle/>
        <a:p>
          <a:endParaRPr lang="en-US"/>
        </a:p>
      </dgm:t>
    </dgm:pt>
    <dgm:pt modelId="{B1B19732-C77C-43FB-91EB-B8974BF8CDB4}" type="sibTrans" cxnId="{FD966369-6440-4B11-890D-0C34D79B254B}">
      <dgm:prSet/>
      <dgm:spPr/>
      <dgm:t>
        <a:bodyPr/>
        <a:lstStyle/>
        <a:p>
          <a:endParaRPr lang="en-US"/>
        </a:p>
      </dgm:t>
    </dgm:pt>
    <dgm:pt modelId="{489FC58E-C822-4B40-A24E-20D55B5E8B96}" type="pres">
      <dgm:prSet presAssocID="{D69B64C7-0F47-49EB-861C-C52BEC36BF89}" presName="rootnode" presStyleCnt="0">
        <dgm:presLayoutVars>
          <dgm:chMax/>
          <dgm:chPref/>
          <dgm:dir/>
          <dgm:animLvl val="lvl"/>
        </dgm:presLayoutVars>
      </dgm:prSet>
      <dgm:spPr/>
      <dgm:t>
        <a:bodyPr/>
        <a:lstStyle/>
        <a:p>
          <a:endParaRPr lang="en-US"/>
        </a:p>
      </dgm:t>
    </dgm:pt>
    <dgm:pt modelId="{360220D5-4F6A-432C-B171-25E2BFF78903}" type="pres">
      <dgm:prSet presAssocID="{43E3D57D-289E-4977-A368-5BD400C45F7B}" presName="composite" presStyleCnt="0"/>
      <dgm:spPr/>
    </dgm:pt>
    <dgm:pt modelId="{716EB9DE-431C-4AD0-9E95-E530DD280BA5}" type="pres">
      <dgm:prSet presAssocID="{43E3D57D-289E-4977-A368-5BD400C45F7B}" presName="bentUpArrow1" presStyleLbl="alignImgPlace1" presStyleIdx="0" presStyleCnt="2"/>
      <dgm:spPr/>
    </dgm:pt>
    <dgm:pt modelId="{DF221BD2-C50E-426C-BC14-9862EF3F95D3}" type="pres">
      <dgm:prSet presAssocID="{43E3D57D-289E-4977-A368-5BD400C45F7B}" presName="ParentText" presStyleLbl="node1" presStyleIdx="0" presStyleCnt="3" custScaleX="280308">
        <dgm:presLayoutVars>
          <dgm:chMax val="1"/>
          <dgm:chPref val="1"/>
          <dgm:bulletEnabled val="1"/>
        </dgm:presLayoutVars>
      </dgm:prSet>
      <dgm:spPr/>
      <dgm:t>
        <a:bodyPr/>
        <a:lstStyle/>
        <a:p>
          <a:endParaRPr lang="en-US"/>
        </a:p>
      </dgm:t>
    </dgm:pt>
    <dgm:pt modelId="{FEECEEC3-2A21-4873-A24E-26EF0F7D7BB3}" type="pres">
      <dgm:prSet presAssocID="{43E3D57D-289E-4977-A368-5BD400C45F7B}" presName="ChildText" presStyleLbl="revTx" presStyleIdx="0" presStyleCnt="2">
        <dgm:presLayoutVars>
          <dgm:chMax val="0"/>
          <dgm:chPref val="0"/>
          <dgm:bulletEnabled val="1"/>
        </dgm:presLayoutVars>
      </dgm:prSet>
      <dgm:spPr/>
    </dgm:pt>
    <dgm:pt modelId="{AEC3D44D-3607-4EB8-B8ED-E79F928CEEA8}" type="pres">
      <dgm:prSet presAssocID="{5A735299-E160-4936-BF25-A6CB04512F9F}" presName="sibTrans" presStyleCnt="0"/>
      <dgm:spPr/>
    </dgm:pt>
    <dgm:pt modelId="{123139B9-7CD7-49A7-A6DD-37FA741F0F4E}" type="pres">
      <dgm:prSet presAssocID="{5AE90C0A-974C-4244-B3CB-EFD3D5E642FC}" presName="composite" presStyleCnt="0"/>
      <dgm:spPr/>
    </dgm:pt>
    <dgm:pt modelId="{9BCDAC32-8AAA-456F-AE10-A63A9E0EC1CD}" type="pres">
      <dgm:prSet presAssocID="{5AE90C0A-974C-4244-B3CB-EFD3D5E642FC}" presName="bentUpArrow1" presStyleLbl="alignImgPlace1" presStyleIdx="1" presStyleCnt="2"/>
      <dgm:spPr/>
    </dgm:pt>
    <dgm:pt modelId="{7281C063-AE92-4068-A70C-1ECCD0842C25}" type="pres">
      <dgm:prSet presAssocID="{5AE90C0A-974C-4244-B3CB-EFD3D5E642FC}" presName="ParentText" presStyleLbl="node1" presStyleIdx="1" presStyleCnt="3" custScaleX="257825">
        <dgm:presLayoutVars>
          <dgm:chMax val="1"/>
          <dgm:chPref val="1"/>
          <dgm:bulletEnabled val="1"/>
        </dgm:presLayoutVars>
      </dgm:prSet>
      <dgm:spPr/>
      <dgm:t>
        <a:bodyPr/>
        <a:lstStyle/>
        <a:p>
          <a:endParaRPr lang="en-US"/>
        </a:p>
      </dgm:t>
    </dgm:pt>
    <dgm:pt modelId="{5EC0F37C-92A2-4749-B7D6-DF31DE0BB74F}" type="pres">
      <dgm:prSet presAssocID="{5AE90C0A-974C-4244-B3CB-EFD3D5E642FC}" presName="ChildText" presStyleLbl="revTx" presStyleIdx="1" presStyleCnt="2">
        <dgm:presLayoutVars>
          <dgm:chMax val="0"/>
          <dgm:chPref val="0"/>
          <dgm:bulletEnabled val="1"/>
        </dgm:presLayoutVars>
      </dgm:prSet>
      <dgm:spPr/>
    </dgm:pt>
    <dgm:pt modelId="{5646E34C-9BF4-485D-9819-EC86C3E3510D}" type="pres">
      <dgm:prSet presAssocID="{01856E36-0B46-4C65-8C97-3936CD4F3B76}" presName="sibTrans" presStyleCnt="0"/>
      <dgm:spPr/>
    </dgm:pt>
    <dgm:pt modelId="{8286235A-0233-439B-BE1E-A5D85D36ED1B}" type="pres">
      <dgm:prSet presAssocID="{06B9515B-CCFB-402B-9795-39C327E2C6F2}" presName="composite" presStyleCnt="0"/>
      <dgm:spPr/>
    </dgm:pt>
    <dgm:pt modelId="{886041A4-0FA4-4BBD-9679-4019F4B6586B}" type="pres">
      <dgm:prSet presAssocID="{06B9515B-CCFB-402B-9795-39C327E2C6F2}" presName="ParentText" presStyleLbl="node1" presStyleIdx="2" presStyleCnt="3" custScaleX="253683" custLinFactNeighborX="-7728">
        <dgm:presLayoutVars>
          <dgm:chMax val="1"/>
          <dgm:chPref val="1"/>
          <dgm:bulletEnabled val="1"/>
        </dgm:presLayoutVars>
      </dgm:prSet>
      <dgm:spPr/>
      <dgm:t>
        <a:bodyPr/>
        <a:lstStyle/>
        <a:p>
          <a:endParaRPr lang="en-US"/>
        </a:p>
      </dgm:t>
    </dgm:pt>
  </dgm:ptLst>
  <dgm:cxnLst>
    <dgm:cxn modelId="{D1ABCE70-3F94-4884-AF9E-17E4A6FAF662}" srcId="{D69B64C7-0F47-49EB-861C-C52BEC36BF89}" destId="{43E3D57D-289E-4977-A368-5BD400C45F7B}" srcOrd="0" destOrd="0" parTransId="{3D8672F1-9B89-40B6-8321-E09EB5DD3EE2}" sibTransId="{5A735299-E160-4936-BF25-A6CB04512F9F}"/>
    <dgm:cxn modelId="{85B9EC1A-06E8-443A-B3ED-95169BDDF364}" type="presOf" srcId="{43E3D57D-289E-4977-A368-5BD400C45F7B}" destId="{DF221BD2-C50E-426C-BC14-9862EF3F95D3}" srcOrd="0" destOrd="0" presId="urn:microsoft.com/office/officeart/2005/8/layout/StepDownProcess"/>
    <dgm:cxn modelId="{41C85AA3-3978-48BA-8F2B-A896BC7A9F07}" type="presOf" srcId="{5AE90C0A-974C-4244-B3CB-EFD3D5E642FC}" destId="{7281C063-AE92-4068-A70C-1ECCD0842C25}" srcOrd="0" destOrd="0" presId="urn:microsoft.com/office/officeart/2005/8/layout/StepDownProcess"/>
    <dgm:cxn modelId="{64786DF7-E0FA-4035-B293-CB9C922B620A}" type="presOf" srcId="{06B9515B-CCFB-402B-9795-39C327E2C6F2}" destId="{886041A4-0FA4-4BBD-9679-4019F4B6586B}" srcOrd="0" destOrd="0" presId="urn:microsoft.com/office/officeart/2005/8/layout/StepDownProcess"/>
    <dgm:cxn modelId="{BF8C38E9-62AC-49D9-8E78-7C83B7E84304}" srcId="{D69B64C7-0F47-49EB-861C-C52BEC36BF89}" destId="{5AE90C0A-974C-4244-B3CB-EFD3D5E642FC}" srcOrd="1" destOrd="0" parTransId="{41FABF3E-88FA-4D8E-8528-C2B1C88EF196}" sibTransId="{01856E36-0B46-4C65-8C97-3936CD4F3B76}"/>
    <dgm:cxn modelId="{FD966369-6440-4B11-890D-0C34D79B254B}" srcId="{D69B64C7-0F47-49EB-861C-C52BEC36BF89}" destId="{06B9515B-CCFB-402B-9795-39C327E2C6F2}" srcOrd="2" destOrd="0" parTransId="{9F0D71F5-399A-46D2-B7B0-67BAB6348B25}" sibTransId="{B1B19732-C77C-43FB-91EB-B8974BF8CDB4}"/>
    <dgm:cxn modelId="{50B714ED-05B2-4713-8CFE-78B7BB882FB7}" type="presOf" srcId="{D69B64C7-0F47-49EB-861C-C52BEC36BF89}" destId="{489FC58E-C822-4B40-A24E-20D55B5E8B96}" srcOrd="0" destOrd="0" presId="urn:microsoft.com/office/officeart/2005/8/layout/StepDownProcess"/>
    <dgm:cxn modelId="{33E1F1E5-AB4C-4B27-A6A7-8908ED7B7BA7}" type="presParOf" srcId="{489FC58E-C822-4B40-A24E-20D55B5E8B96}" destId="{360220D5-4F6A-432C-B171-25E2BFF78903}" srcOrd="0" destOrd="0" presId="urn:microsoft.com/office/officeart/2005/8/layout/StepDownProcess"/>
    <dgm:cxn modelId="{8B80AD54-4CB3-41A8-8993-3CDE149CC6E8}" type="presParOf" srcId="{360220D5-4F6A-432C-B171-25E2BFF78903}" destId="{716EB9DE-431C-4AD0-9E95-E530DD280BA5}" srcOrd="0" destOrd="0" presId="urn:microsoft.com/office/officeart/2005/8/layout/StepDownProcess"/>
    <dgm:cxn modelId="{88204C5E-89A3-456C-922B-EE1D313E2D1B}" type="presParOf" srcId="{360220D5-4F6A-432C-B171-25E2BFF78903}" destId="{DF221BD2-C50E-426C-BC14-9862EF3F95D3}" srcOrd="1" destOrd="0" presId="urn:microsoft.com/office/officeart/2005/8/layout/StepDownProcess"/>
    <dgm:cxn modelId="{DB702789-66EB-490F-81A9-ACAF500BA481}" type="presParOf" srcId="{360220D5-4F6A-432C-B171-25E2BFF78903}" destId="{FEECEEC3-2A21-4873-A24E-26EF0F7D7BB3}" srcOrd="2" destOrd="0" presId="urn:microsoft.com/office/officeart/2005/8/layout/StepDownProcess"/>
    <dgm:cxn modelId="{758E5065-1EC1-4B05-A90B-005A1EFD45B8}" type="presParOf" srcId="{489FC58E-C822-4B40-A24E-20D55B5E8B96}" destId="{AEC3D44D-3607-4EB8-B8ED-E79F928CEEA8}" srcOrd="1" destOrd="0" presId="urn:microsoft.com/office/officeart/2005/8/layout/StepDownProcess"/>
    <dgm:cxn modelId="{1F061CAC-1FC8-4F07-A356-E778BBCF3D7E}" type="presParOf" srcId="{489FC58E-C822-4B40-A24E-20D55B5E8B96}" destId="{123139B9-7CD7-49A7-A6DD-37FA741F0F4E}" srcOrd="2" destOrd="0" presId="urn:microsoft.com/office/officeart/2005/8/layout/StepDownProcess"/>
    <dgm:cxn modelId="{B88F9DEF-239B-4F97-B644-0181BD3C3DF5}" type="presParOf" srcId="{123139B9-7CD7-49A7-A6DD-37FA741F0F4E}" destId="{9BCDAC32-8AAA-456F-AE10-A63A9E0EC1CD}" srcOrd="0" destOrd="0" presId="urn:microsoft.com/office/officeart/2005/8/layout/StepDownProcess"/>
    <dgm:cxn modelId="{EBA1B05C-A6FA-4BA9-AA76-BA38A06299B8}" type="presParOf" srcId="{123139B9-7CD7-49A7-A6DD-37FA741F0F4E}" destId="{7281C063-AE92-4068-A70C-1ECCD0842C25}" srcOrd="1" destOrd="0" presId="urn:microsoft.com/office/officeart/2005/8/layout/StepDownProcess"/>
    <dgm:cxn modelId="{97D4C513-7F8F-47E9-9802-BB06199F60A1}" type="presParOf" srcId="{123139B9-7CD7-49A7-A6DD-37FA741F0F4E}" destId="{5EC0F37C-92A2-4749-B7D6-DF31DE0BB74F}" srcOrd="2" destOrd="0" presId="urn:microsoft.com/office/officeart/2005/8/layout/StepDownProcess"/>
    <dgm:cxn modelId="{85959BE9-8845-4708-9DD6-ACA59EC566A4}" type="presParOf" srcId="{489FC58E-C822-4B40-A24E-20D55B5E8B96}" destId="{5646E34C-9BF4-485D-9819-EC86C3E3510D}" srcOrd="3" destOrd="0" presId="urn:microsoft.com/office/officeart/2005/8/layout/StepDownProcess"/>
    <dgm:cxn modelId="{E72DB26C-2642-4A6C-A5C8-06CC6B3B083E}" type="presParOf" srcId="{489FC58E-C822-4B40-A24E-20D55B5E8B96}" destId="{8286235A-0233-439B-BE1E-A5D85D36ED1B}" srcOrd="4" destOrd="0" presId="urn:microsoft.com/office/officeart/2005/8/layout/StepDownProcess"/>
    <dgm:cxn modelId="{1B242FDF-4C4E-41F8-A96A-587E38E4F3B5}" type="presParOf" srcId="{8286235A-0233-439B-BE1E-A5D85D36ED1B}" destId="{886041A4-0FA4-4BBD-9679-4019F4B6586B}"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381A87-9A42-48A0-A7EF-88074B6DA67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60CEB56C-7EB1-4936-A54D-44097069EA18}">
      <dgm:prSet custT="1">
        <dgm:style>
          <a:lnRef idx="1">
            <a:schemeClr val="accent1"/>
          </a:lnRef>
          <a:fillRef idx="2">
            <a:schemeClr val="accent1"/>
          </a:fillRef>
          <a:effectRef idx="1">
            <a:schemeClr val="accent1"/>
          </a:effectRef>
          <a:fontRef idx="minor">
            <a:schemeClr val="dk1"/>
          </a:fontRef>
        </dgm:style>
      </dgm:prSet>
      <dgm:spPr/>
      <dgm:t>
        <a:bodyPr/>
        <a:lstStyle/>
        <a:p>
          <a:pPr algn="ctr"/>
          <a:r>
            <a:rPr lang="ar-IQ" sz="4000" b="1" dirty="0">
              <a:solidFill>
                <a:schemeClr val="accent5">
                  <a:lumMod val="50000"/>
                </a:schemeClr>
              </a:solidFill>
              <a:latin typeface="Arial" panose="020B0604020202020204" pitchFamily="34" charset="0"/>
              <a:cs typeface="Arial" panose="020B0604020202020204" pitchFamily="34" charset="0"/>
            </a:rPr>
            <a:t>على المستوى الوطني</a:t>
          </a:r>
          <a:endParaRPr lang="en-US" sz="4000" b="1" dirty="0">
            <a:solidFill>
              <a:schemeClr val="accent5">
                <a:lumMod val="50000"/>
              </a:schemeClr>
            </a:solidFill>
            <a:latin typeface="Arial" panose="020B0604020202020204" pitchFamily="34" charset="0"/>
            <a:cs typeface="Arial" panose="020B0604020202020204" pitchFamily="34" charset="0"/>
          </a:endParaRPr>
        </a:p>
      </dgm:t>
    </dgm:pt>
    <dgm:pt modelId="{D3BF1BEE-E1AE-4D95-9AF8-E325A84D0E49}" type="parTrans" cxnId="{F9C76CA0-3FAD-4B95-BEC3-231FE9C95669}">
      <dgm:prSet/>
      <dgm:spPr/>
      <dgm:t>
        <a:bodyPr/>
        <a:lstStyle/>
        <a:p>
          <a:endParaRPr lang="en-US"/>
        </a:p>
      </dgm:t>
    </dgm:pt>
    <dgm:pt modelId="{F30C6F1D-FC44-4F53-ADCC-8CCA4B6950CA}" type="sibTrans" cxnId="{F9C76CA0-3FAD-4B95-BEC3-231FE9C95669}">
      <dgm:prSet/>
      <dgm:spPr/>
      <dgm:t>
        <a:bodyPr/>
        <a:lstStyle/>
        <a:p>
          <a:endParaRPr lang="en-US"/>
        </a:p>
      </dgm:t>
    </dgm:pt>
    <dgm:pt modelId="{31B0C14D-DB92-4BAC-BEA8-AF15AFCB3C70}">
      <dgm:prSet custT="1">
        <dgm:style>
          <a:lnRef idx="1">
            <a:schemeClr val="accent2"/>
          </a:lnRef>
          <a:fillRef idx="2">
            <a:schemeClr val="accent2"/>
          </a:fillRef>
          <a:effectRef idx="1">
            <a:schemeClr val="accent2"/>
          </a:effectRef>
          <a:fontRef idx="minor">
            <a:schemeClr val="dk1"/>
          </a:fontRef>
        </dgm:style>
      </dgm:prSet>
      <dgm:spPr/>
      <dgm:t>
        <a:bodyPr/>
        <a:lstStyle/>
        <a:p>
          <a:pPr algn="r"/>
          <a:r>
            <a:rPr lang="ar-IQ" sz="3600" dirty="0">
              <a:latin typeface="Arial" panose="020B0604020202020204" pitchFamily="34" charset="0"/>
              <a:cs typeface="Arial" panose="020B0604020202020204" pitchFamily="34" charset="0"/>
            </a:rPr>
            <a:t>سَن وتطبيق القوانين: وضع قوانين صارمة لمكافحة الإتجار بالبشر وتوفير عقوبات رادعة للمتجرين.</a:t>
          </a:r>
          <a:endParaRPr lang="en-US" sz="3600" dirty="0">
            <a:latin typeface="Arial" panose="020B0604020202020204" pitchFamily="34" charset="0"/>
            <a:cs typeface="Arial" panose="020B0604020202020204" pitchFamily="34" charset="0"/>
          </a:endParaRPr>
        </a:p>
      </dgm:t>
    </dgm:pt>
    <dgm:pt modelId="{1383CFBA-68BA-4EB8-8507-670D94046E61}" type="parTrans" cxnId="{FE78C304-071F-4F46-B87E-158DCA565350}">
      <dgm:prSet/>
      <dgm:spPr/>
      <dgm:t>
        <a:bodyPr/>
        <a:lstStyle/>
        <a:p>
          <a:endParaRPr lang="en-US"/>
        </a:p>
      </dgm:t>
    </dgm:pt>
    <dgm:pt modelId="{9FFA4DD9-106D-4055-B7DF-E17B88A55085}" type="sibTrans" cxnId="{FE78C304-071F-4F46-B87E-158DCA565350}">
      <dgm:prSet/>
      <dgm:spPr/>
      <dgm:t>
        <a:bodyPr/>
        <a:lstStyle/>
        <a:p>
          <a:endParaRPr lang="en-US"/>
        </a:p>
      </dgm:t>
    </dgm:pt>
    <dgm:pt modelId="{F9128561-5789-4B4D-94D7-17167698E0D3}">
      <dgm:prSet custT="1">
        <dgm:style>
          <a:lnRef idx="1">
            <a:schemeClr val="accent3"/>
          </a:lnRef>
          <a:fillRef idx="2">
            <a:schemeClr val="accent3"/>
          </a:fillRef>
          <a:effectRef idx="1">
            <a:schemeClr val="accent3"/>
          </a:effectRef>
          <a:fontRef idx="minor">
            <a:schemeClr val="dk1"/>
          </a:fontRef>
        </dgm:style>
      </dgm:prSet>
      <dgm:spPr/>
      <dgm:t>
        <a:bodyPr/>
        <a:lstStyle/>
        <a:p>
          <a:pPr algn="r"/>
          <a:r>
            <a:rPr lang="ar-IQ" sz="3600" dirty="0">
              <a:latin typeface="Arial" panose="020B0604020202020204" pitchFamily="34" charset="0"/>
              <a:cs typeface="Arial" panose="020B0604020202020204" pitchFamily="34" charset="0"/>
            </a:rPr>
            <a:t>تنمية القدرات: بناء قدرة الدول على الامتثال للمعايير الدولية لحقوق الإنسان.</a:t>
          </a:r>
          <a:endParaRPr lang="en-US" sz="3600" dirty="0">
            <a:latin typeface="Arial" panose="020B0604020202020204" pitchFamily="34" charset="0"/>
            <a:cs typeface="Arial" panose="020B0604020202020204" pitchFamily="34" charset="0"/>
          </a:endParaRPr>
        </a:p>
      </dgm:t>
    </dgm:pt>
    <dgm:pt modelId="{4A3F419D-7027-41ED-8D20-BB98AF80170F}" type="parTrans" cxnId="{A638C314-DC6F-4422-887C-C7FA7FC814A2}">
      <dgm:prSet/>
      <dgm:spPr/>
      <dgm:t>
        <a:bodyPr/>
        <a:lstStyle/>
        <a:p>
          <a:endParaRPr lang="en-US"/>
        </a:p>
      </dgm:t>
    </dgm:pt>
    <dgm:pt modelId="{77821187-0397-456D-9BDF-6E3FD9F2E8A9}" type="sibTrans" cxnId="{A638C314-DC6F-4422-887C-C7FA7FC814A2}">
      <dgm:prSet/>
      <dgm:spPr/>
      <dgm:t>
        <a:bodyPr/>
        <a:lstStyle/>
        <a:p>
          <a:endParaRPr lang="en-US"/>
        </a:p>
      </dgm:t>
    </dgm:pt>
    <dgm:pt modelId="{5FFC8069-7184-446A-BA20-05FCF69E841D}" type="pres">
      <dgm:prSet presAssocID="{FB381A87-9A42-48A0-A7EF-88074B6DA67E}" presName="outerComposite" presStyleCnt="0">
        <dgm:presLayoutVars>
          <dgm:chMax val="5"/>
          <dgm:dir/>
          <dgm:resizeHandles val="exact"/>
        </dgm:presLayoutVars>
      </dgm:prSet>
      <dgm:spPr/>
      <dgm:t>
        <a:bodyPr/>
        <a:lstStyle/>
        <a:p>
          <a:endParaRPr lang="en-US"/>
        </a:p>
      </dgm:t>
    </dgm:pt>
    <dgm:pt modelId="{84C2B03C-7CA6-48EA-B305-EA88CEAA940D}" type="pres">
      <dgm:prSet presAssocID="{FB381A87-9A42-48A0-A7EF-88074B6DA67E}" presName="dummyMaxCanvas" presStyleCnt="0">
        <dgm:presLayoutVars/>
      </dgm:prSet>
      <dgm:spPr/>
    </dgm:pt>
    <dgm:pt modelId="{C0A4536B-DB74-4D7F-BEF3-55CD7DD318FC}" type="pres">
      <dgm:prSet presAssocID="{FB381A87-9A42-48A0-A7EF-88074B6DA67E}" presName="ThreeNodes_1" presStyleLbl="node1" presStyleIdx="0" presStyleCnt="3" custScaleY="81682">
        <dgm:presLayoutVars>
          <dgm:bulletEnabled val="1"/>
        </dgm:presLayoutVars>
      </dgm:prSet>
      <dgm:spPr/>
      <dgm:t>
        <a:bodyPr/>
        <a:lstStyle/>
        <a:p>
          <a:endParaRPr lang="en-US"/>
        </a:p>
      </dgm:t>
    </dgm:pt>
    <dgm:pt modelId="{D8EE9FF5-2574-45C2-9F1F-70B9DC2922F6}" type="pres">
      <dgm:prSet presAssocID="{FB381A87-9A42-48A0-A7EF-88074B6DA67E}" presName="ThreeNodes_2" presStyleLbl="node1" presStyleIdx="1" presStyleCnt="3">
        <dgm:presLayoutVars>
          <dgm:bulletEnabled val="1"/>
        </dgm:presLayoutVars>
      </dgm:prSet>
      <dgm:spPr/>
      <dgm:t>
        <a:bodyPr/>
        <a:lstStyle/>
        <a:p>
          <a:endParaRPr lang="en-US"/>
        </a:p>
      </dgm:t>
    </dgm:pt>
    <dgm:pt modelId="{E2AD63F7-4EA6-4084-B7C0-36D03414B916}" type="pres">
      <dgm:prSet presAssocID="{FB381A87-9A42-48A0-A7EF-88074B6DA67E}" presName="ThreeNodes_3" presStyleLbl="node1" presStyleIdx="2" presStyleCnt="3">
        <dgm:presLayoutVars>
          <dgm:bulletEnabled val="1"/>
        </dgm:presLayoutVars>
      </dgm:prSet>
      <dgm:spPr/>
      <dgm:t>
        <a:bodyPr/>
        <a:lstStyle/>
        <a:p>
          <a:endParaRPr lang="en-US"/>
        </a:p>
      </dgm:t>
    </dgm:pt>
    <dgm:pt modelId="{D4F3B120-B5DE-4D57-BC23-D754D015FBDF}" type="pres">
      <dgm:prSet presAssocID="{FB381A87-9A42-48A0-A7EF-88074B6DA67E}" presName="ThreeConn_1-2" presStyleLbl="fgAccFollowNode1" presStyleIdx="0" presStyleCnt="2">
        <dgm:presLayoutVars>
          <dgm:bulletEnabled val="1"/>
        </dgm:presLayoutVars>
      </dgm:prSet>
      <dgm:spPr/>
      <dgm:t>
        <a:bodyPr/>
        <a:lstStyle/>
        <a:p>
          <a:endParaRPr lang="en-US"/>
        </a:p>
      </dgm:t>
    </dgm:pt>
    <dgm:pt modelId="{A2BFE0B6-8114-4B2A-89EA-49958C7A739E}" type="pres">
      <dgm:prSet presAssocID="{FB381A87-9A42-48A0-A7EF-88074B6DA67E}" presName="ThreeConn_2-3" presStyleLbl="fgAccFollowNode1" presStyleIdx="1" presStyleCnt="2">
        <dgm:presLayoutVars>
          <dgm:bulletEnabled val="1"/>
        </dgm:presLayoutVars>
      </dgm:prSet>
      <dgm:spPr/>
      <dgm:t>
        <a:bodyPr/>
        <a:lstStyle/>
        <a:p>
          <a:endParaRPr lang="en-US"/>
        </a:p>
      </dgm:t>
    </dgm:pt>
    <dgm:pt modelId="{2B08D6E2-6F3F-445A-8D54-BD75C581711D}" type="pres">
      <dgm:prSet presAssocID="{FB381A87-9A42-48A0-A7EF-88074B6DA67E}" presName="ThreeNodes_1_text" presStyleLbl="node1" presStyleIdx="2" presStyleCnt="3">
        <dgm:presLayoutVars>
          <dgm:bulletEnabled val="1"/>
        </dgm:presLayoutVars>
      </dgm:prSet>
      <dgm:spPr/>
      <dgm:t>
        <a:bodyPr/>
        <a:lstStyle/>
        <a:p>
          <a:endParaRPr lang="en-US"/>
        </a:p>
      </dgm:t>
    </dgm:pt>
    <dgm:pt modelId="{BD44B872-9891-428A-8951-CB629F4BC08C}" type="pres">
      <dgm:prSet presAssocID="{FB381A87-9A42-48A0-A7EF-88074B6DA67E}" presName="ThreeNodes_2_text" presStyleLbl="node1" presStyleIdx="2" presStyleCnt="3">
        <dgm:presLayoutVars>
          <dgm:bulletEnabled val="1"/>
        </dgm:presLayoutVars>
      </dgm:prSet>
      <dgm:spPr/>
      <dgm:t>
        <a:bodyPr/>
        <a:lstStyle/>
        <a:p>
          <a:endParaRPr lang="en-US"/>
        </a:p>
      </dgm:t>
    </dgm:pt>
    <dgm:pt modelId="{5E0F73E5-799F-45BF-86C4-A26AA4356359}" type="pres">
      <dgm:prSet presAssocID="{FB381A87-9A42-48A0-A7EF-88074B6DA67E}" presName="ThreeNodes_3_text" presStyleLbl="node1" presStyleIdx="2" presStyleCnt="3">
        <dgm:presLayoutVars>
          <dgm:bulletEnabled val="1"/>
        </dgm:presLayoutVars>
      </dgm:prSet>
      <dgm:spPr/>
      <dgm:t>
        <a:bodyPr/>
        <a:lstStyle/>
        <a:p>
          <a:endParaRPr lang="en-US"/>
        </a:p>
      </dgm:t>
    </dgm:pt>
  </dgm:ptLst>
  <dgm:cxnLst>
    <dgm:cxn modelId="{C4775A1B-13E1-4367-8151-6AE0F9FA682D}" type="presOf" srcId="{60CEB56C-7EB1-4936-A54D-44097069EA18}" destId="{C0A4536B-DB74-4D7F-BEF3-55CD7DD318FC}" srcOrd="0" destOrd="0" presId="urn:microsoft.com/office/officeart/2005/8/layout/vProcess5"/>
    <dgm:cxn modelId="{739EDCAB-9FAD-4FFF-8389-298C9D09019F}" type="presOf" srcId="{FB381A87-9A42-48A0-A7EF-88074B6DA67E}" destId="{5FFC8069-7184-446A-BA20-05FCF69E841D}" srcOrd="0" destOrd="0" presId="urn:microsoft.com/office/officeart/2005/8/layout/vProcess5"/>
    <dgm:cxn modelId="{17A80177-B9E6-45F7-ACDF-EFE122C9A6E7}" type="presOf" srcId="{F30C6F1D-FC44-4F53-ADCC-8CCA4B6950CA}" destId="{D4F3B120-B5DE-4D57-BC23-D754D015FBDF}" srcOrd="0" destOrd="0" presId="urn:microsoft.com/office/officeart/2005/8/layout/vProcess5"/>
    <dgm:cxn modelId="{6AD648E2-1F7B-4ED7-8154-2288BA2DF490}" type="presOf" srcId="{31B0C14D-DB92-4BAC-BEA8-AF15AFCB3C70}" destId="{BD44B872-9891-428A-8951-CB629F4BC08C}" srcOrd="1" destOrd="0" presId="urn:microsoft.com/office/officeart/2005/8/layout/vProcess5"/>
    <dgm:cxn modelId="{111C7586-2C2D-4E53-94F2-4182304D025B}" type="presOf" srcId="{F9128561-5789-4B4D-94D7-17167698E0D3}" destId="{5E0F73E5-799F-45BF-86C4-A26AA4356359}" srcOrd="1" destOrd="0" presId="urn:microsoft.com/office/officeart/2005/8/layout/vProcess5"/>
    <dgm:cxn modelId="{EC4AA3CB-B17A-4F44-B936-DFFD760E38C2}" type="presOf" srcId="{9FFA4DD9-106D-4055-B7DF-E17B88A55085}" destId="{A2BFE0B6-8114-4B2A-89EA-49958C7A739E}" srcOrd="0" destOrd="0" presId="urn:microsoft.com/office/officeart/2005/8/layout/vProcess5"/>
    <dgm:cxn modelId="{303DF8B0-6293-4A3D-A8B7-0C15B1C5689C}" type="presOf" srcId="{31B0C14D-DB92-4BAC-BEA8-AF15AFCB3C70}" destId="{D8EE9FF5-2574-45C2-9F1F-70B9DC2922F6}" srcOrd="0" destOrd="0" presId="urn:microsoft.com/office/officeart/2005/8/layout/vProcess5"/>
    <dgm:cxn modelId="{0848FF29-CB6A-4063-8D81-B3C850FD03D3}" type="presOf" srcId="{60CEB56C-7EB1-4936-A54D-44097069EA18}" destId="{2B08D6E2-6F3F-445A-8D54-BD75C581711D}" srcOrd="1" destOrd="0" presId="urn:microsoft.com/office/officeart/2005/8/layout/vProcess5"/>
    <dgm:cxn modelId="{A638C314-DC6F-4422-887C-C7FA7FC814A2}" srcId="{FB381A87-9A42-48A0-A7EF-88074B6DA67E}" destId="{F9128561-5789-4B4D-94D7-17167698E0D3}" srcOrd="2" destOrd="0" parTransId="{4A3F419D-7027-41ED-8D20-BB98AF80170F}" sibTransId="{77821187-0397-456D-9BDF-6E3FD9F2E8A9}"/>
    <dgm:cxn modelId="{1AF63891-E520-473F-A9F5-AF059E81F55E}" type="presOf" srcId="{F9128561-5789-4B4D-94D7-17167698E0D3}" destId="{E2AD63F7-4EA6-4084-B7C0-36D03414B916}" srcOrd="0" destOrd="0" presId="urn:microsoft.com/office/officeart/2005/8/layout/vProcess5"/>
    <dgm:cxn modelId="{F9C76CA0-3FAD-4B95-BEC3-231FE9C95669}" srcId="{FB381A87-9A42-48A0-A7EF-88074B6DA67E}" destId="{60CEB56C-7EB1-4936-A54D-44097069EA18}" srcOrd="0" destOrd="0" parTransId="{D3BF1BEE-E1AE-4D95-9AF8-E325A84D0E49}" sibTransId="{F30C6F1D-FC44-4F53-ADCC-8CCA4B6950CA}"/>
    <dgm:cxn modelId="{FE78C304-071F-4F46-B87E-158DCA565350}" srcId="{FB381A87-9A42-48A0-A7EF-88074B6DA67E}" destId="{31B0C14D-DB92-4BAC-BEA8-AF15AFCB3C70}" srcOrd="1" destOrd="0" parTransId="{1383CFBA-68BA-4EB8-8507-670D94046E61}" sibTransId="{9FFA4DD9-106D-4055-B7DF-E17B88A55085}"/>
    <dgm:cxn modelId="{C5CA2A35-E4EE-45B6-B6FF-0215A27B00FE}" type="presParOf" srcId="{5FFC8069-7184-446A-BA20-05FCF69E841D}" destId="{84C2B03C-7CA6-48EA-B305-EA88CEAA940D}" srcOrd="0" destOrd="0" presId="urn:microsoft.com/office/officeart/2005/8/layout/vProcess5"/>
    <dgm:cxn modelId="{79FAC539-7F5E-499C-BCF5-D71D9D58DE7B}" type="presParOf" srcId="{5FFC8069-7184-446A-BA20-05FCF69E841D}" destId="{C0A4536B-DB74-4D7F-BEF3-55CD7DD318FC}" srcOrd="1" destOrd="0" presId="urn:microsoft.com/office/officeart/2005/8/layout/vProcess5"/>
    <dgm:cxn modelId="{95733142-BF9F-4E89-AF0C-6CC34FD82627}" type="presParOf" srcId="{5FFC8069-7184-446A-BA20-05FCF69E841D}" destId="{D8EE9FF5-2574-45C2-9F1F-70B9DC2922F6}" srcOrd="2" destOrd="0" presId="urn:microsoft.com/office/officeart/2005/8/layout/vProcess5"/>
    <dgm:cxn modelId="{794895C5-EFAC-4697-A9C8-72C6816ADFA3}" type="presParOf" srcId="{5FFC8069-7184-446A-BA20-05FCF69E841D}" destId="{E2AD63F7-4EA6-4084-B7C0-36D03414B916}" srcOrd="3" destOrd="0" presId="urn:microsoft.com/office/officeart/2005/8/layout/vProcess5"/>
    <dgm:cxn modelId="{BF9BBFBA-C6AD-429A-B372-8F6746DD12F7}" type="presParOf" srcId="{5FFC8069-7184-446A-BA20-05FCF69E841D}" destId="{D4F3B120-B5DE-4D57-BC23-D754D015FBDF}" srcOrd="4" destOrd="0" presId="urn:microsoft.com/office/officeart/2005/8/layout/vProcess5"/>
    <dgm:cxn modelId="{7CE33345-0EC1-482E-A9C8-43CFC602A2BD}" type="presParOf" srcId="{5FFC8069-7184-446A-BA20-05FCF69E841D}" destId="{A2BFE0B6-8114-4B2A-89EA-49958C7A739E}" srcOrd="5" destOrd="0" presId="urn:microsoft.com/office/officeart/2005/8/layout/vProcess5"/>
    <dgm:cxn modelId="{2421C4F1-FF40-4545-A181-266395A66EBF}" type="presParOf" srcId="{5FFC8069-7184-446A-BA20-05FCF69E841D}" destId="{2B08D6E2-6F3F-445A-8D54-BD75C581711D}" srcOrd="6" destOrd="0" presId="urn:microsoft.com/office/officeart/2005/8/layout/vProcess5"/>
    <dgm:cxn modelId="{3A356E24-772E-4383-A1AC-7E89AD5119DF}" type="presParOf" srcId="{5FFC8069-7184-446A-BA20-05FCF69E841D}" destId="{BD44B872-9891-428A-8951-CB629F4BC08C}" srcOrd="7" destOrd="0" presId="urn:microsoft.com/office/officeart/2005/8/layout/vProcess5"/>
    <dgm:cxn modelId="{5F30D178-3411-4113-A550-147F8F3C18D5}" type="presParOf" srcId="{5FFC8069-7184-446A-BA20-05FCF69E841D}" destId="{5E0F73E5-799F-45BF-86C4-A26AA435635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B8E762-C08B-4AD3-88E6-BC56199D5D2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D6D30BFA-39C8-4060-A13C-F9BC6409132D}">
      <dgm:prSet>
        <dgm:style>
          <a:lnRef idx="1">
            <a:schemeClr val="accent5"/>
          </a:lnRef>
          <a:fillRef idx="2">
            <a:schemeClr val="accent5"/>
          </a:fillRef>
          <a:effectRef idx="1">
            <a:schemeClr val="accent5"/>
          </a:effectRef>
          <a:fontRef idx="minor">
            <a:schemeClr val="dk1"/>
          </a:fontRef>
        </dgm:style>
      </dgm:prSet>
      <dgm:spPr/>
      <dgm:t>
        <a:bodyPr/>
        <a:lstStyle/>
        <a:p>
          <a:pPr algn="ctr"/>
          <a:r>
            <a:rPr lang="ar-IQ" dirty="0">
              <a:solidFill>
                <a:schemeClr val="accent5">
                  <a:lumMod val="50000"/>
                </a:schemeClr>
              </a:solidFill>
            </a:rPr>
            <a:t>تقديم الدعم للضحايا: توفير الحماية والدعم النفسي والاجتماعي للضحايا وتمكينهم.</a:t>
          </a:r>
          <a:endParaRPr lang="en-US" dirty="0">
            <a:solidFill>
              <a:schemeClr val="accent5">
                <a:lumMod val="50000"/>
              </a:schemeClr>
            </a:solidFill>
          </a:endParaRPr>
        </a:p>
      </dgm:t>
    </dgm:pt>
    <dgm:pt modelId="{3E0DDEEB-DD54-46BA-9943-623153F2851D}" type="parTrans" cxnId="{2DFF6FCF-0763-4271-AC9B-9AB3F41AF0FA}">
      <dgm:prSet/>
      <dgm:spPr/>
      <dgm:t>
        <a:bodyPr/>
        <a:lstStyle/>
        <a:p>
          <a:endParaRPr lang="en-US"/>
        </a:p>
      </dgm:t>
    </dgm:pt>
    <dgm:pt modelId="{5F91B9D0-9D69-4B3F-ADBC-0329721B08F0}" type="sibTrans" cxnId="{2DFF6FCF-0763-4271-AC9B-9AB3F41AF0FA}">
      <dgm:prSet/>
      <dgm:spPr/>
      <dgm:t>
        <a:bodyPr/>
        <a:lstStyle/>
        <a:p>
          <a:endParaRPr lang="en-US"/>
        </a:p>
      </dgm:t>
    </dgm:pt>
    <dgm:pt modelId="{7B598C45-E87C-4719-B688-58E76AB7CAE1}">
      <dgm:prSet>
        <dgm:style>
          <a:lnRef idx="1">
            <a:schemeClr val="accent4"/>
          </a:lnRef>
          <a:fillRef idx="2">
            <a:schemeClr val="accent4"/>
          </a:fillRef>
          <a:effectRef idx="1">
            <a:schemeClr val="accent4"/>
          </a:effectRef>
          <a:fontRef idx="minor">
            <a:schemeClr val="dk1"/>
          </a:fontRef>
        </dgm:style>
      </dgm:prSet>
      <dgm:spPr/>
      <dgm:t>
        <a:bodyPr/>
        <a:lstStyle/>
        <a:p>
          <a:pPr algn="ctr"/>
          <a:r>
            <a:rPr lang="ar-IQ" dirty="0">
              <a:solidFill>
                <a:schemeClr val="accent5">
                  <a:lumMod val="50000"/>
                </a:schemeClr>
              </a:solidFill>
            </a:rPr>
            <a:t>توعية المجتمع: زيادة الوعي بخطورة هذه الظاهرة وأساليبها.</a:t>
          </a:r>
          <a:endParaRPr lang="en-US" dirty="0">
            <a:solidFill>
              <a:schemeClr val="accent5">
                <a:lumMod val="50000"/>
              </a:schemeClr>
            </a:solidFill>
          </a:endParaRPr>
        </a:p>
      </dgm:t>
    </dgm:pt>
    <dgm:pt modelId="{557AEBC8-A45B-4A1E-8D65-DA43F5E0D825}" type="parTrans" cxnId="{4EB5FBDC-4F7D-4459-9C90-B54AA0D1D0E8}">
      <dgm:prSet/>
      <dgm:spPr/>
      <dgm:t>
        <a:bodyPr/>
        <a:lstStyle/>
        <a:p>
          <a:endParaRPr lang="en-US"/>
        </a:p>
      </dgm:t>
    </dgm:pt>
    <dgm:pt modelId="{2D7BC8EE-73EA-4224-A47F-8C329D37EEF2}" type="sibTrans" cxnId="{4EB5FBDC-4F7D-4459-9C90-B54AA0D1D0E8}">
      <dgm:prSet/>
      <dgm:spPr/>
      <dgm:t>
        <a:bodyPr/>
        <a:lstStyle/>
        <a:p>
          <a:endParaRPr lang="en-US"/>
        </a:p>
      </dgm:t>
    </dgm:pt>
    <dgm:pt modelId="{E9D0C926-19C7-474B-BC90-6DE5D28E559A}">
      <dgm:prSet/>
      <dgm:spPr/>
      <dgm:t>
        <a:bodyPr/>
        <a:lstStyle/>
        <a:p>
          <a:pPr algn="ctr"/>
          <a:r>
            <a:rPr lang="ar-IQ" b="1" dirty="0">
              <a:solidFill>
                <a:schemeClr val="accent5">
                  <a:lumMod val="50000"/>
                </a:schemeClr>
              </a:solidFill>
            </a:rPr>
            <a:t>على المستوى الوطني</a:t>
          </a:r>
          <a:endParaRPr lang="en-US" b="1" dirty="0">
            <a:solidFill>
              <a:schemeClr val="accent5">
                <a:lumMod val="50000"/>
              </a:schemeClr>
            </a:solidFill>
          </a:endParaRPr>
        </a:p>
      </dgm:t>
    </dgm:pt>
    <dgm:pt modelId="{6108C08B-2E7D-41E3-A8AC-872F8CF2A606}" type="parTrans" cxnId="{13F9C18E-0A0A-4C04-93F8-4FCCE2D454E5}">
      <dgm:prSet/>
      <dgm:spPr/>
      <dgm:t>
        <a:bodyPr/>
        <a:lstStyle/>
        <a:p>
          <a:endParaRPr lang="en-US"/>
        </a:p>
      </dgm:t>
    </dgm:pt>
    <dgm:pt modelId="{374A018F-7725-4FE4-B5EC-D655E6EBFAF7}" type="sibTrans" cxnId="{13F9C18E-0A0A-4C04-93F8-4FCCE2D454E5}">
      <dgm:prSet/>
      <dgm:spPr/>
      <dgm:t>
        <a:bodyPr/>
        <a:lstStyle/>
        <a:p>
          <a:endParaRPr lang="en-US"/>
        </a:p>
      </dgm:t>
    </dgm:pt>
    <dgm:pt modelId="{14BF2243-CA72-40D5-8BCD-F6611FC1F37B}" type="pres">
      <dgm:prSet presAssocID="{5BB8E762-C08B-4AD3-88E6-BC56199D5D2E}" presName="outerComposite" presStyleCnt="0">
        <dgm:presLayoutVars>
          <dgm:chMax val="5"/>
          <dgm:dir/>
          <dgm:resizeHandles val="exact"/>
        </dgm:presLayoutVars>
      </dgm:prSet>
      <dgm:spPr/>
      <dgm:t>
        <a:bodyPr/>
        <a:lstStyle/>
        <a:p>
          <a:endParaRPr lang="en-US"/>
        </a:p>
      </dgm:t>
    </dgm:pt>
    <dgm:pt modelId="{5B27098D-9B9A-422F-BC17-E7759B12B648}" type="pres">
      <dgm:prSet presAssocID="{5BB8E762-C08B-4AD3-88E6-BC56199D5D2E}" presName="dummyMaxCanvas" presStyleCnt="0">
        <dgm:presLayoutVars/>
      </dgm:prSet>
      <dgm:spPr/>
    </dgm:pt>
    <dgm:pt modelId="{D0F6A008-6979-46EA-AE2F-F585702DD1B5}" type="pres">
      <dgm:prSet presAssocID="{5BB8E762-C08B-4AD3-88E6-BC56199D5D2E}" presName="ThreeNodes_1" presStyleLbl="node1" presStyleIdx="0" presStyleCnt="3">
        <dgm:presLayoutVars>
          <dgm:bulletEnabled val="1"/>
        </dgm:presLayoutVars>
      </dgm:prSet>
      <dgm:spPr/>
      <dgm:t>
        <a:bodyPr/>
        <a:lstStyle/>
        <a:p>
          <a:endParaRPr lang="en-US"/>
        </a:p>
      </dgm:t>
    </dgm:pt>
    <dgm:pt modelId="{64AFFAAD-0C0E-4B8D-A87B-377553C2DF91}" type="pres">
      <dgm:prSet presAssocID="{5BB8E762-C08B-4AD3-88E6-BC56199D5D2E}" presName="ThreeNodes_2" presStyleLbl="node1" presStyleIdx="1" presStyleCnt="3">
        <dgm:presLayoutVars>
          <dgm:bulletEnabled val="1"/>
        </dgm:presLayoutVars>
      </dgm:prSet>
      <dgm:spPr/>
      <dgm:t>
        <a:bodyPr/>
        <a:lstStyle/>
        <a:p>
          <a:endParaRPr lang="en-US"/>
        </a:p>
      </dgm:t>
    </dgm:pt>
    <dgm:pt modelId="{A55AE3A5-F533-4E69-8CF5-FE3F229DE02A}" type="pres">
      <dgm:prSet presAssocID="{5BB8E762-C08B-4AD3-88E6-BC56199D5D2E}" presName="ThreeNodes_3" presStyleLbl="node1" presStyleIdx="2" presStyleCnt="3">
        <dgm:presLayoutVars>
          <dgm:bulletEnabled val="1"/>
        </dgm:presLayoutVars>
      </dgm:prSet>
      <dgm:spPr/>
      <dgm:t>
        <a:bodyPr/>
        <a:lstStyle/>
        <a:p>
          <a:endParaRPr lang="en-US"/>
        </a:p>
      </dgm:t>
    </dgm:pt>
    <dgm:pt modelId="{CBF920BD-E555-496E-B4A2-A13AE7C80DE4}" type="pres">
      <dgm:prSet presAssocID="{5BB8E762-C08B-4AD3-88E6-BC56199D5D2E}" presName="ThreeConn_1-2" presStyleLbl="fgAccFollowNode1" presStyleIdx="0" presStyleCnt="2">
        <dgm:presLayoutVars>
          <dgm:bulletEnabled val="1"/>
        </dgm:presLayoutVars>
      </dgm:prSet>
      <dgm:spPr/>
      <dgm:t>
        <a:bodyPr/>
        <a:lstStyle/>
        <a:p>
          <a:endParaRPr lang="en-US"/>
        </a:p>
      </dgm:t>
    </dgm:pt>
    <dgm:pt modelId="{F26B6C96-50B0-45D0-B53F-5683D7DE5084}" type="pres">
      <dgm:prSet presAssocID="{5BB8E762-C08B-4AD3-88E6-BC56199D5D2E}" presName="ThreeConn_2-3" presStyleLbl="fgAccFollowNode1" presStyleIdx="1" presStyleCnt="2">
        <dgm:presLayoutVars>
          <dgm:bulletEnabled val="1"/>
        </dgm:presLayoutVars>
      </dgm:prSet>
      <dgm:spPr/>
      <dgm:t>
        <a:bodyPr/>
        <a:lstStyle/>
        <a:p>
          <a:endParaRPr lang="en-US"/>
        </a:p>
      </dgm:t>
    </dgm:pt>
    <dgm:pt modelId="{F87CFC28-C150-44B0-8C82-7041AB6E5539}" type="pres">
      <dgm:prSet presAssocID="{5BB8E762-C08B-4AD3-88E6-BC56199D5D2E}" presName="ThreeNodes_1_text" presStyleLbl="node1" presStyleIdx="2" presStyleCnt="3">
        <dgm:presLayoutVars>
          <dgm:bulletEnabled val="1"/>
        </dgm:presLayoutVars>
      </dgm:prSet>
      <dgm:spPr/>
      <dgm:t>
        <a:bodyPr/>
        <a:lstStyle/>
        <a:p>
          <a:endParaRPr lang="en-US"/>
        </a:p>
      </dgm:t>
    </dgm:pt>
    <dgm:pt modelId="{125F19BB-7498-4C80-88D3-5E0DC86DB4D0}" type="pres">
      <dgm:prSet presAssocID="{5BB8E762-C08B-4AD3-88E6-BC56199D5D2E}" presName="ThreeNodes_2_text" presStyleLbl="node1" presStyleIdx="2" presStyleCnt="3">
        <dgm:presLayoutVars>
          <dgm:bulletEnabled val="1"/>
        </dgm:presLayoutVars>
      </dgm:prSet>
      <dgm:spPr/>
      <dgm:t>
        <a:bodyPr/>
        <a:lstStyle/>
        <a:p>
          <a:endParaRPr lang="en-US"/>
        </a:p>
      </dgm:t>
    </dgm:pt>
    <dgm:pt modelId="{78CA0EE6-407B-4CC8-8620-4CD1B5834516}" type="pres">
      <dgm:prSet presAssocID="{5BB8E762-C08B-4AD3-88E6-BC56199D5D2E}" presName="ThreeNodes_3_text" presStyleLbl="node1" presStyleIdx="2" presStyleCnt="3">
        <dgm:presLayoutVars>
          <dgm:bulletEnabled val="1"/>
        </dgm:presLayoutVars>
      </dgm:prSet>
      <dgm:spPr/>
      <dgm:t>
        <a:bodyPr/>
        <a:lstStyle/>
        <a:p>
          <a:endParaRPr lang="en-US"/>
        </a:p>
      </dgm:t>
    </dgm:pt>
  </dgm:ptLst>
  <dgm:cxnLst>
    <dgm:cxn modelId="{2DFF6FCF-0763-4271-AC9B-9AB3F41AF0FA}" srcId="{5BB8E762-C08B-4AD3-88E6-BC56199D5D2E}" destId="{D6D30BFA-39C8-4060-A13C-F9BC6409132D}" srcOrd="2" destOrd="0" parTransId="{3E0DDEEB-DD54-46BA-9943-623153F2851D}" sibTransId="{5F91B9D0-9D69-4B3F-ADBC-0329721B08F0}"/>
    <dgm:cxn modelId="{C4FDC15D-EE07-43A8-AC17-DF6D1C10630D}" type="presOf" srcId="{D6D30BFA-39C8-4060-A13C-F9BC6409132D}" destId="{A55AE3A5-F533-4E69-8CF5-FE3F229DE02A}" srcOrd="0" destOrd="0" presId="urn:microsoft.com/office/officeart/2005/8/layout/vProcess5"/>
    <dgm:cxn modelId="{4E47DC98-171A-4268-8883-35E7DFC4DF8E}" type="presOf" srcId="{7B598C45-E87C-4719-B688-58E76AB7CAE1}" destId="{125F19BB-7498-4C80-88D3-5E0DC86DB4D0}" srcOrd="1" destOrd="0" presId="urn:microsoft.com/office/officeart/2005/8/layout/vProcess5"/>
    <dgm:cxn modelId="{150DB9F8-EC5B-4F73-B467-DE1D4B32BC7A}" type="presOf" srcId="{7B598C45-E87C-4719-B688-58E76AB7CAE1}" destId="{64AFFAAD-0C0E-4B8D-A87B-377553C2DF91}" srcOrd="0" destOrd="0" presId="urn:microsoft.com/office/officeart/2005/8/layout/vProcess5"/>
    <dgm:cxn modelId="{A45F53DA-3947-4578-A7F2-107D91EF2D0E}" type="presOf" srcId="{5BB8E762-C08B-4AD3-88E6-BC56199D5D2E}" destId="{14BF2243-CA72-40D5-8BCD-F6611FC1F37B}" srcOrd="0" destOrd="0" presId="urn:microsoft.com/office/officeart/2005/8/layout/vProcess5"/>
    <dgm:cxn modelId="{FBAF0B71-BB71-49A0-A13C-45DC3B94DEC4}" type="presOf" srcId="{E9D0C926-19C7-474B-BC90-6DE5D28E559A}" destId="{D0F6A008-6979-46EA-AE2F-F585702DD1B5}" srcOrd="0" destOrd="0" presId="urn:microsoft.com/office/officeart/2005/8/layout/vProcess5"/>
    <dgm:cxn modelId="{4EB5FBDC-4F7D-4459-9C90-B54AA0D1D0E8}" srcId="{5BB8E762-C08B-4AD3-88E6-BC56199D5D2E}" destId="{7B598C45-E87C-4719-B688-58E76AB7CAE1}" srcOrd="1" destOrd="0" parTransId="{557AEBC8-A45B-4A1E-8D65-DA43F5E0D825}" sibTransId="{2D7BC8EE-73EA-4224-A47F-8C329D37EEF2}"/>
    <dgm:cxn modelId="{CC9ACCD2-68FE-4124-8BD6-DED85F25E485}" type="presOf" srcId="{374A018F-7725-4FE4-B5EC-D655E6EBFAF7}" destId="{CBF920BD-E555-496E-B4A2-A13AE7C80DE4}" srcOrd="0" destOrd="0" presId="urn:microsoft.com/office/officeart/2005/8/layout/vProcess5"/>
    <dgm:cxn modelId="{56F995F2-753B-4B08-9A7A-E056CC630D3D}" type="presOf" srcId="{D6D30BFA-39C8-4060-A13C-F9BC6409132D}" destId="{78CA0EE6-407B-4CC8-8620-4CD1B5834516}" srcOrd="1" destOrd="0" presId="urn:microsoft.com/office/officeart/2005/8/layout/vProcess5"/>
    <dgm:cxn modelId="{E4FC249A-A467-47D3-926A-8D37DF59C4EF}" type="presOf" srcId="{E9D0C926-19C7-474B-BC90-6DE5D28E559A}" destId="{F87CFC28-C150-44B0-8C82-7041AB6E5539}" srcOrd="1" destOrd="0" presId="urn:microsoft.com/office/officeart/2005/8/layout/vProcess5"/>
    <dgm:cxn modelId="{72ADE040-A10C-43BC-9BCD-5F8B90395E0B}" type="presOf" srcId="{2D7BC8EE-73EA-4224-A47F-8C329D37EEF2}" destId="{F26B6C96-50B0-45D0-B53F-5683D7DE5084}" srcOrd="0" destOrd="0" presId="urn:microsoft.com/office/officeart/2005/8/layout/vProcess5"/>
    <dgm:cxn modelId="{13F9C18E-0A0A-4C04-93F8-4FCCE2D454E5}" srcId="{5BB8E762-C08B-4AD3-88E6-BC56199D5D2E}" destId="{E9D0C926-19C7-474B-BC90-6DE5D28E559A}" srcOrd="0" destOrd="0" parTransId="{6108C08B-2E7D-41E3-A8AC-872F8CF2A606}" sibTransId="{374A018F-7725-4FE4-B5EC-D655E6EBFAF7}"/>
    <dgm:cxn modelId="{C9A6F574-F2E1-4030-9302-669E4F4F4C56}" type="presParOf" srcId="{14BF2243-CA72-40D5-8BCD-F6611FC1F37B}" destId="{5B27098D-9B9A-422F-BC17-E7759B12B648}" srcOrd="0" destOrd="0" presId="urn:microsoft.com/office/officeart/2005/8/layout/vProcess5"/>
    <dgm:cxn modelId="{CAD8F238-9382-48BC-9DF4-66DF1DBF09D0}" type="presParOf" srcId="{14BF2243-CA72-40D5-8BCD-F6611FC1F37B}" destId="{D0F6A008-6979-46EA-AE2F-F585702DD1B5}" srcOrd="1" destOrd="0" presId="urn:microsoft.com/office/officeart/2005/8/layout/vProcess5"/>
    <dgm:cxn modelId="{DEA90476-5192-463C-818E-4BEA4B9C890E}" type="presParOf" srcId="{14BF2243-CA72-40D5-8BCD-F6611FC1F37B}" destId="{64AFFAAD-0C0E-4B8D-A87B-377553C2DF91}" srcOrd="2" destOrd="0" presId="urn:microsoft.com/office/officeart/2005/8/layout/vProcess5"/>
    <dgm:cxn modelId="{310E87ED-ADF5-4356-A909-9E0B06C26595}" type="presParOf" srcId="{14BF2243-CA72-40D5-8BCD-F6611FC1F37B}" destId="{A55AE3A5-F533-4E69-8CF5-FE3F229DE02A}" srcOrd="3" destOrd="0" presId="urn:microsoft.com/office/officeart/2005/8/layout/vProcess5"/>
    <dgm:cxn modelId="{6780C230-99A9-4136-8BE0-C55FF8CEF05C}" type="presParOf" srcId="{14BF2243-CA72-40D5-8BCD-F6611FC1F37B}" destId="{CBF920BD-E555-496E-B4A2-A13AE7C80DE4}" srcOrd="4" destOrd="0" presId="urn:microsoft.com/office/officeart/2005/8/layout/vProcess5"/>
    <dgm:cxn modelId="{CDC2AC72-13BA-4DEC-92E5-EDB8D8B03EBC}" type="presParOf" srcId="{14BF2243-CA72-40D5-8BCD-F6611FC1F37B}" destId="{F26B6C96-50B0-45D0-B53F-5683D7DE5084}" srcOrd="5" destOrd="0" presId="urn:microsoft.com/office/officeart/2005/8/layout/vProcess5"/>
    <dgm:cxn modelId="{2E8A9FC7-D90A-43C7-8BF1-1C29464F7C94}" type="presParOf" srcId="{14BF2243-CA72-40D5-8BCD-F6611FC1F37B}" destId="{F87CFC28-C150-44B0-8C82-7041AB6E5539}" srcOrd="6" destOrd="0" presId="urn:microsoft.com/office/officeart/2005/8/layout/vProcess5"/>
    <dgm:cxn modelId="{54670AFF-1608-4830-B156-0A83C6237117}" type="presParOf" srcId="{14BF2243-CA72-40D5-8BCD-F6611FC1F37B}" destId="{125F19BB-7498-4C80-88D3-5E0DC86DB4D0}" srcOrd="7" destOrd="0" presId="urn:microsoft.com/office/officeart/2005/8/layout/vProcess5"/>
    <dgm:cxn modelId="{350CB5DF-2FFE-4764-B3F7-195A5A23727B}" type="presParOf" srcId="{14BF2243-CA72-40D5-8BCD-F6611FC1F37B}" destId="{78CA0EE6-407B-4CC8-8620-4CD1B583451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42A46B-CCF7-40C7-9D9E-88E535570EF4}"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F831CC54-B53F-42FA-9776-CF66592749C5}">
      <dgm:prSet phldrT="[Text]" custT="1"/>
      <dgm:spPr/>
      <dgm:t>
        <a:bodyPr/>
        <a:lstStyle/>
        <a:p>
          <a:r>
            <a:rPr lang="ar-IQ" sz="3600" dirty="0">
              <a:solidFill>
                <a:schemeClr val="accent5">
                  <a:lumMod val="50000"/>
                </a:schemeClr>
              </a:solidFill>
              <a:latin typeface="Arial" panose="020B0604020202020204" pitchFamily="34" charset="0"/>
              <a:cs typeface="Arial" panose="020B0604020202020204" pitchFamily="34" charset="0"/>
            </a:rPr>
            <a:t>دور المنظمات غير الربحية: تقوم بتقديم الدعم للضحايا وتوعية المجتمع وتعزيز التعاون مع الجهات المختصة.</a:t>
          </a:r>
          <a:endParaRPr lang="en-US" sz="3600" dirty="0">
            <a:solidFill>
              <a:schemeClr val="accent5">
                <a:lumMod val="50000"/>
              </a:schemeClr>
            </a:solidFill>
            <a:latin typeface="Arial" panose="020B0604020202020204" pitchFamily="34" charset="0"/>
            <a:cs typeface="Arial" panose="020B0604020202020204" pitchFamily="34" charset="0"/>
          </a:endParaRPr>
        </a:p>
      </dgm:t>
    </dgm:pt>
    <dgm:pt modelId="{EC894CC2-DD17-4233-853E-7F480ED536EB}" type="parTrans" cxnId="{2AD0B5C3-E045-42DF-A841-289CAC896F8F}">
      <dgm:prSet/>
      <dgm:spPr/>
      <dgm:t>
        <a:bodyPr/>
        <a:lstStyle/>
        <a:p>
          <a:endParaRPr lang="en-US"/>
        </a:p>
      </dgm:t>
    </dgm:pt>
    <dgm:pt modelId="{1A801E37-5361-44D9-BC9F-7ECBD85CD38F}" type="sibTrans" cxnId="{2AD0B5C3-E045-42DF-A841-289CAC896F8F}">
      <dgm:prSet/>
      <dgm:spPr/>
      <dgm:t>
        <a:bodyPr/>
        <a:lstStyle/>
        <a:p>
          <a:endParaRPr lang="en-US"/>
        </a:p>
      </dgm:t>
    </dgm:pt>
    <dgm:pt modelId="{047E4963-CA7F-4762-897F-6A2316017474}">
      <dgm:prSet custT="1"/>
      <dgm:spPr/>
      <dgm:t>
        <a:bodyPr/>
        <a:lstStyle/>
        <a:p>
          <a:r>
            <a:rPr lang="ar-IQ" sz="5400" b="1" dirty="0">
              <a:solidFill>
                <a:schemeClr val="accent5">
                  <a:lumMod val="50000"/>
                </a:schemeClr>
              </a:solidFill>
              <a:latin typeface="Arial" panose="020B0604020202020204" pitchFamily="34" charset="0"/>
              <a:cs typeface="Arial" panose="020B0604020202020204" pitchFamily="34" charset="0"/>
            </a:rPr>
            <a:t>على مستوى المجتمع المدني</a:t>
          </a:r>
          <a:endParaRPr lang="en-US" sz="5400" b="1" dirty="0">
            <a:solidFill>
              <a:schemeClr val="accent5">
                <a:lumMod val="50000"/>
              </a:schemeClr>
            </a:solidFill>
            <a:latin typeface="Arial" panose="020B0604020202020204" pitchFamily="34" charset="0"/>
            <a:cs typeface="Arial" panose="020B0604020202020204" pitchFamily="34" charset="0"/>
          </a:endParaRPr>
        </a:p>
      </dgm:t>
    </dgm:pt>
    <dgm:pt modelId="{409E5C50-639D-4EE1-800D-FF7AA592DE93}" type="parTrans" cxnId="{E0A80FB6-74BD-4EEC-BADA-592AD2A45090}">
      <dgm:prSet/>
      <dgm:spPr/>
      <dgm:t>
        <a:bodyPr/>
        <a:lstStyle/>
        <a:p>
          <a:endParaRPr lang="en-US"/>
        </a:p>
      </dgm:t>
    </dgm:pt>
    <dgm:pt modelId="{CEE6C9DA-80E1-4D62-973F-FF1952D59D68}" type="sibTrans" cxnId="{E0A80FB6-74BD-4EEC-BADA-592AD2A45090}">
      <dgm:prSet/>
      <dgm:spPr/>
      <dgm:t>
        <a:bodyPr/>
        <a:lstStyle/>
        <a:p>
          <a:endParaRPr lang="en-US"/>
        </a:p>
      </dgm:t>
    </dgm:pt>
    <dgm:pt modelId="{54C58698-33C4-41CB-A931-B1EF388EA8FD}">
      <dgm:prSet custT="1"/>
      <dgm:spPr/>
      <dgm:t>
        <a:bodyPr/>
        <a:lstStyle/>
        <a:p>
          <a:r>
            <a:rPr lang="ar-IQ" sz="3600" dirty="0">
              <a:solidFill>
                <a:schemeClr val="accent5">
                  <a:lumMod val="50000"/>
                </a:schemeClr>
              </a:solidFill>
              <a:latin typeface="Arial" panose="020B0604020202020204" pitchFamily="34" charset="0"/>
              <a:cs typeface="Arial" panose="020B0604020202020204" pitchFamily="34" charset="0"/>
            </a:rPr>
            <a:t>مبادرات عالمية: مثل مبادرات .</a:t>
          </a:r>
          <a:r>
            <a:rPr lang="en-US" sz="3600" dirty="0">
              <a:solidFill>
                <a:schemeClr val="accent5">
                  <a:lumMod val="50000"/>
                </a:schemeClr>
              </a:solidFill>
              <a:latin typeface="Arial" panose="020B0604020202020204" pitchFamily="34" charset="0"/>
              <a:cs typeface="Arial" panose="020B0604020202020204" pitchFamily="34" charset="0"/>
            </a:rPr>
            <a:t>UN. </a:t>
          </a:r>
          <a:endParaRPr lang="ar-IQ" sz="3600" dirty="0">
            <a:solidFill>
              <a:schemeClr val="accent5">
                <a:lumMod val="50000"/>
              </a:schemeClr>
            </a:solidFill>
            <a:latin typeface="Arial" panose="020B0604020202020204" pitchFamily="34" charset="0"/>
            <a:cs typeface="Arial" panose="020B0604020202020204" pitchFamily="34" charset="0"/>
          </a:endParaRPr>
        </a:p>
        <a:p>
          <a:r>
            <a:rPr lang="ar-IQ" sz="3600" dirty="0">
              <a:solidFill>
                <a:schemeClr val="accent5">
                  <a:lumMod val="50000"/>
                </a:schemeClr>
              </a:solidFill>
              <a:latin typeface="Arial" panose="020B0604020202020204" pitchFamily="34" charset="0"/>
              <a:cs typeface="Arial" panose="020B0604020202020204" pitchFamily="34" charset="0"/>
            </a:rPr>
            <a:t>تهدف إلى تعزيز الجهود المشتركة بين المجتمع المدني والحكومة</a:t>
          </a:r>
          <a:endParaRPr lang="en-US" sz="3600" dirty="0">
            <a:solidFill>
              <a:schemeClr val="accent5">
                <a:lumMod val="50000"/>
              </a:schemeClr>
            </a:solidFill>
            <a:latin typeface="Arial" panose="020B0604020202020204" pitchFamily="34" charset="0"/>
            <a:cs typeface="Arial" panose="020B0604020202020204" pitchFamily="34" charset="0"/>
          </a:endParaRPr>
        </a:p>
      </dgm:t>
    </dgm:pt>
    <dgm:pt modelId="{302BFE7E-2BF9-464E-B0E2-46D570B8CBB9}" type="parTrans" cxnId="{3C638736-7549-4BD5-A78B-2D5B2EDC0579}">
      <dgm:prSet/>
      <dgm:spPr/>
      <dgm:t>
        <a:bodyPr/>
        <a:lstStyle/>
        <a:p>
          <a:endParaRPr lang="en-US"/>
        </a:p>
      </dgm:t>
    </dgm:pt>
    <dgm:pt modelId="{53086FD2-DDB4-48C1-8B10-57C1A60AE13C}" type="sibTrans" cxnId="{3C638736-7549-4BD5-A78B-2D5B2EDC0579}">
      <dgm:prSet/>
      <dgm:spPr/>
      <dgm:t>
        <a:bodyPr/>
        <a:lstStyle/>
        <a:p>
          <a:endParaRPr lang="en-US"/>
        </a:p>
      </dgm:t>
    </dgm:pt>
    <dgm:pt modelId="{8C1C8057-B606-4A7A-B88F-35F7E8C3CE72}" type="pres">
      <dgm:prSet presAssocID="{E042A46B-CCF7-40C7-9D9E-88E535570EF4}" presName="Name0" presStyleCnt="0">
        <dgm:presLayoutVars>
          <dgm:dir/>
          <dgm:resizeHandles val="exact"/>
        </dgm:presLayoutVars>
      </dgm:prSet>
      <dgm:spPr/>
      <dgm:t>
        <a:bodyPr/>
        <a:lstStyle/>
        <a:p>
          <a:endParaRPr lang="en-US"/>
        </a:p>
      </dgm:t>
    </dgm:pt>
    <dgm:pt modelId="{914A8A4D-CE72-4035-AEDA-CC5CED542EE7}" type="pres">
      <dgm:prSet presAssocID="{54C58698-33C4-41CB-A931-B1EF388EA8FD}" presName="node" presStyleLbl="node1" presStyleIdx="0" presStyleCnt="3">
        <dgm:presLayoutVars>
          <dgm:bulletEnabled val="1"/>
        </dgm:presLayoutVars>
      </dgm:prSet>
      <dgm:spPr/>
      <dgm:t>
        <a:bodyPr/>
        <a:lstStyle/>
        <a:p>
          <a:endParaRPr lang="en-US"/>
        </a:p>
      </dgm:t>
    </dgm:pt>
    <dgm:pt modelId="{8E701035-378E-4FB8-827C-A0C4DBAE52B7}" type="pres">
      <dgm:prSet presAssocID="{53086FD2-DDB4-48C1-8B10-57C1A60AE13C}" presName="sibTrans" presStyleCnt="0"/>
      <dgm:spPr/>
    </dgm:pt>
    <dgm:pt modelId="{60BB5B73-76F9-482A-914A-24AE8E6FEA5F}" type="pres">
      <dgm:prSet presAssocID="{F831CC54-B53F-42FA-9776-CF66592749C5}" presName="node" presStyleLbl="node1" presStyleIdx="1" presStyleCnt="3">
        <dgm:presLayoutVars>
          <dgm:bulletEnabled val="1"/>
        </dgm:presLayoutVars>
      </dgm:prSet>
      <dgm:spPr/>
      <dgm:t>
        <a:bodyPr/>
        <a:lstStyle/>
        <a:p>
          <a:endParaRPr lang="en-US"/>
        </a:p>
      </dgm:t>
    </dgm:pt>
    <dgm:pt modelId="{1F5EA77B-F61D-4BC0-ACFF-CF74ECD183C3}" type="pres">
      <dgm:prSet presAssocID="{1A801E37-5361-44D9-BC9F-7ECBD85CD38F}" presName="sibTrans" presStyleCnt="0"/>
      <dgm:spPr/>
    </dgm:pt>
    <dgm:pt modelId="{874C8CE5-1988-4F7B-85B7-5824B33536E2}" type="pres">
      <dgm:prSet presAssocID="{047E4963-CA7F-4762-897F-6A2316017474}" presName="node" presStyleLbl="node1" presStyleIdx="2" presStyleCnt="3">
        <dgm:presLayoutVars>
          <dgm:bulletEnabled val="1"/>
        </dgm:presLayoutVars>
      </dgm:prSet>
      <dgm:spPr/>
      <dgm:t>
        <a:bodyPr/>
        <a:lstStyle/>
        <a:p>
          <a:endParaRPr lang="en-US"/>
        </a:p>
      </dgm:t>
    </dgm:pt>
  </dgm:ptLst>
  <dgm:cxnLst>
    <dgm:cxn modelId="{10D8FE0D-18D9-4F45-9819-57061E160750}" type="presOf" srcId="{E042A46B-CCF7-40C7-9D9E-88E535570EF4}" destId="{8C1C8057-B606-4A7A-B88F-35F7E8C3CE72}" srcOrd="0" destOrd="0" presId="urn:microsoft.com/office/officeart/2005/8/layout/hList6"/>
    <dgm:cxn modelId="{833E772A-C330-4BF6-B30F-4608989BEE66}" type="presOf" srcId="{047E4963-CA7F-4762-897F-6A2316017474}" destId="{874C8CE5-1988-4F7B-85B7-5824B33536E2}" srcOrd="0" destOrd="0" presId="urn:microsoft.com/office/officeart/2005/8/layout/hList6"/>
    <dgm:cxn modelId="{E0A80FB6-74BD-4EEC-BADA-592AD2A45090}" srcId="{E042A46B-CCF7-40C7-9D9E-88E535570EF4}" destId="{047E4963-CA7F-4762-897F-6A2316017474}" srcOrd="2" destOrd="0" parTransId="{409E5C50-639D-4EE1-800D-FF7AA592DE93}" sibTransId="{CEE6C9DA-80E1-4D62-973F-FF1952D59D68}"/>
    <dgm:cxn modelId="{3308BFFB-D3DF-4E7D-9794-7F1D2B5252B1}" type="presOf" srcId="{54C58698-33C4-41CB-A931-B1EF388EA8FD}" destId="{914A8A4D-CE72-4035-AEDA-CC5CED542EE7}" srcOrd="0" destOrd="0" presId="urn:microsoft.com/office/officeart/2005/8/layout/hList6"/>
    <dgm:cxn modelId="{3C638736-7549-4BD5-A78B-2D5B2EDC0579}" srcId="{E042A46B-CCF7-40C7-9D9E-88E535570EF4}" destId="{54C58698-33C4-41CB-A931-B1EF388EA8FD}" srcOrd="0" destOrd="0" parTransId="{302BFE7E-2BF9-464E-B0E2-46D570B8CBB9}" sibTransId="{53086FD2-DDB4-48C1-8B10-57C1A60AE13C}"/>
    <dgm:cxn modelId="{2AD0B5C3-E045-42DF-A841-289CAC896F8F}" srcId="{E042A46B-CCF7-40C7-9D9E-88E535570EF4}" destId="{F831CC54-B53F-42FA-9776-CF66592749C5}" srcOrd="1" destOrd="0" parTransId="{EC894CC2-DD17-4233-853E-7F480ED536EB}" sibTransId="{1A801E37-5361-44D9-BC9F-7ECBD85CD38F}"/>
    <dgm:cxn modelId="{B1228FB0-BD0C-4E5C-BD6A-D56E2D55C817}" type="presOf" srcId="{F831CC54-B53F-42FA-9776-CF66592749C5}" destId="{60BB5B73-76F9-482A-914A-24AE8E6FEA5F}" srcOrd="0" destOrd="0" presId="urn:microsoft.com/office/officeart/2005/8/layout/hList6"/>
    <dgm:cxn modelId="{A47C8F5D-5026-4526-8821-3DA09FE32464}" type="presParOf" srcId="{8C1C8057-B606-4A7A-B88F-35F7E8C3CE72}" destId="{914A8A4D-CE72-4035-AEDA-CC5CED542EE7}" srcOrd="0" destOrd="0" presId="urn:microsoft.com/office/officeart/2005/8/layout/hList6"/>
    <dgm:cxn modelId="{46C63136-E095-4DF0-B0BB-9F6637393968}" type="presParOf" srcId="{8C1C8057-B606-4A7A-B88F-35F7E8C3CE72}" destId="{8E701035-378E-4FB8-827C-A0C4DBAE52B7}" srcOrd="1" destOrd="0" presId="urn:microsoft.com/office/officeart/2005/8/layout/hList6"/>
    <dgm:cxn modelId="{9B9F8D8C-7F86-414E-9E94-A2FFE2DBB6B8}" type="presParOf" srcId="{8C1C8057-B606-4A7A-B88F-35F7E8C3CE72}" destId="{60BB5B73-76F9-482A-914A-24AE8E6FEA5F}" srcOrd="2" destOrd="0" presId="urn:microsoft.com/office/officeart/2005/8/layout/hList6"/>
    <dgm:cxn modelId="{5132118B-0923-476F-A3BB-6C60C09E4903}" type="presParOf" srcId="{8C1C8057-B606-4A7A-B88F-35F7E8C3CE72}" destId="{1F5EA77B-F61D-4BC0-ACFF-CF74ECD183C3}" srcOrd="3" destOrd="0" presId="urn:microsoft.com/office/officeart/2005/8/layout/hList6"/>
    <dgm:cxn modelId="{7E155429-2997-4746-9816-9E8B050D016F}" type="presParOf" srcId="{8C1C8057-B606-4A7A-B88F-35F7E8C3CE72}" destId="{874C8CE5-1988-4F7B-85B7-5824B33536E2}"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830583-DA2B-41E7-B4CF-579AD00335B9}">
      <dsp:nvSpPr>
        <dsp:cNvPr id="0" name=""/>
        <dsp:cNvSpPr/>
      </dsp:nvSpPr>
      <dsp:spPr>
        <a:xfrm>
          <a:off x="73799" y="399423"/>
          <a:ext cx="2149078" cy="1256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lvl="0" algn="r" defTabSz="1778000">
            <a:lnSpc>
              <a:spcPct val="90000"/>
            </a:lnSpc>
            <a:spcBef>
              <a:spcPct val="0"/>
            </a:spcBef>
            <a:spcAft>
              <a:spcPct val="35000"/>
            </a:spcAft>
          </a:pPr>
          <a:r>
            <a:rPr lang="ar-IQ" sz="4000" kern="1200" dirty="0">
              <a:latin typeface="Arial" panose="020B0604020202020204" pitchFamily="34" charset="0"/>
              <a:cs typeface="Arial" panose="020B0604020202020204" pitchFamily="34" charset="0"/>
            </a:rPr>
            <a:t>الركن المادي</a:t>
          </a:r>
          <a:endParaRPr lang="en-US" sz="4000" kern="1200" dirty="0">
            <a:latin typeface="Arial" panose="020B0604020202020204" pitchFamily="34" charset="0"/>
            <a:cs typeface="Arial" panose="020B0604020202020204" pitchFamily="34" charset="0"/>
          </a:endParaRPr>
        </a:p>
      </dsp:txBody>
      <dsp:txXfrm>
        <a:off x="73799" y="399423"/>
        <a:ext cx="2149078" cy="1256062"/>
      </dsp:txXfrm>
    </dsp:sp>
    <dsp:sp modelId="{3E6B54FB-62A8-4480-98BA-9AE30AEEDEE7}">
      <dsp:nvSpPr>
        <dsp:cNvPr id="0" name=""/>
        <dsp:cNvSpPr/>
      </dsp:nvSpPr>
      <dsp:spPr>
        <a:xfrm>
          <a:off x="2222877" y="399423"/>
          <a:ext cx="429815" cy="1256062"/>
        </a:xfrm>
        <a:prstGeom prst="leftBrace">
          <a:avLst>
            <a:gd name="adj1" fmla="val 35000"/>
            <a:gd name="adj2" fmla="val 50000"/>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D22CCD-53FE-4878-B3EC-210226DD7966}">
      <dsp:nvSpPr>
        <dsp:cNvPr id="0" name=""/>
        <dsp:cNvSpPr/>
      </dsp:nvSpPr>
      <dsp:spPr>
        <a:xfrm>
          <a:off x="2828649" y="488904"/>
          <a:ext cx="5697893" cy="125606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285750" lvl="1" indent="-285750" algn="ctr" defTabSz="1955800">
            <a:lnSpc>
              <a:spcPct val="90000"/>
            </a:lnSpc>
            <a:spcBef>
              <a:spcPct val="0"/>
            </a:spcBef>
            <a:spcAft>
              <a:spcPct val="15000"/>
            </a:spcAft>
            <a:buChar char="••"/>
          </a:pPr>
          <a:r>
            <a:rPr lang="ar-IQ" sz="4400" kern="1200" dirty="0">
              <a:solidFill>
                <a:schemeClr val="tx2">
                  <a:lumMod val="75000"/>
                </a:schemeClr>
              </a:solidFill>
              <a:latin typeface="Arial" panose="020B0604020202020204" pitchFamily="34" charset="0"/>
              <a:cs typeface="Arial" panose="020B0604020202020204" pitchFamily="34" charset="0"/>
            </a:rPr>
            <a:t>الفعل- الوسيلة - الغرض</a:t>
          </a:r>
          <a:endParaRPr lang="en-US" sz="4400" kern="1200" dirty="0">
            <a:solidFill>
              <a:schemeClr val="tx2">
                <a:lumMod val="75000"/>
              </a:schemeClr>
            </a:solidFill>
            <a:latin typeface="Arial" panose="020B0604020202020204" pitchFamily="34" charset="0"/>
            <a:cs typeface="Arial" panose="020B0604020202020204" pitchFamily="34" charset="0"/>
          </a:endParaRPr>
        </a:p>
      </dsp:txBody>
      <dsp:txXfrm>
        <a:off x="2828649" y="488904"/>
        <a:ext cx="5697893" cy="1256062"/>
      </dsp:txXfrm>
    </dsp:sp>
    <dsp:sp modelId="{F1B54177-39BA-4F88-BD68-9352891424E9}">
      <dsp:nvSpPr>
        <dsp:cNvPr id="0" name=""/>
        <dsp:cNvSpPr/>
      </dsp:nvSpPr>
      <dsp:spPr>
        <a:xfrm>
          <a:off x="73799" y="2296056"/>
          <a:ext cx="2149078" cy="1256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lvl="0" algn="r" defTabSz="1778000">
            <a:lnSpc>
              <a:spcPct val="90000"/>
            </a:lnSpc>
            <a:spcBef>
              <a:spcPct val="0"/>
            </a:spcBef>
            <a:spcAft>
              <a:spcPct val="35000"/>
            </a:spcAft>
          </a:pPr>
          <a:r>
            <a:rPr lang="ar-IQ" sz="4000" kern="1200" dirty="0">
              <a:latin typeface="Arial" panose="020B0604020202020204" pitchFamily="34" charset="0"/>
              <a:cs typeface="Arial" panose="020B0604020202020204" pitchFamily="34" charset="0"/>
            </a:rPr>
            <a:t>الركن المعنوي</a:t>
          </a:r>
          <a:endParaRPr lang="en-US" sz="4000" kern="1200" dirty="0">
            <a:latin typeface="Arial" panose="020B0604020202020204" pitchFamily="34" charset="0"/>
            <a:cs typeface="Arial" panose="020B0604020202020204" pitchFamily="34" charset="0"/>
          </a:endParaRPr>
        </a:p>
      </dsp:txBody>
      <dsp:txXfrm>
        <a:off x="73799" y="2296056"/>
        <a:ext cx="2149078" cy="1256062"/>
      </dsp:txXfrm>
    </dsp:sp>
    <dsp:sp modelId="{4A884BEC-75D5-4BAC-AD01-15891205D4D9}">
      <dsp:nvSpPr>
        <dsp:cNvPr id="0" name=""/>
        <dsp:cNvSpPr/>
      </dsp:nvSpPr>
      <dsp:spPr>
        <a:xfrm>
          <a:off x="2222877" y="1864285"/>
          <a:ext cx="429815" cy="2119605"/>
        </a:xfrm>
        <a:prstGeom prst="leftBrace">
          <a:avLst>
            <a:gd name="adj1" fmla="val 35000"/>
            <a:gd name="adj2" fmla="val 50000"/>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121A76-AFB2-4D61-8CDC-E637E6D2535C}">
      <dsp:nvSpPr>
        <dsp:cNvPr id="0" name=""/>
        <dsp:cNvSpPr/>
      </dsp:nvSpPr>
      <dsp:spPr>
        <a:xfrm>
          <a:off x="2828649" y="2163573"/>
          <a:ext cx="5657501" cy="19318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marL="285750" lvl="1" indent="-285750" algn="ctr" defTabSz="2355850">
            <a:lnSpc>
              <a:spcPct val="90000"/>
            </a:lnSpc>
            <a:spcBef>
              <a:spcPct val="0"/>
            </a:spcBef>
            <a:spcAft>
              <a:spcPct val="15000"/>
            </a:spcAft>
            <a:buChar char="••"/>
          </a:pPr>
          <a:r>
            <a:rPr lang="ar-IQ" sz="5300" kern="1200" dirty="0">
              <a:solidFill>
                <a:schemeClr val="tx2">
                  <a:lumMod val="75000"/>
                </a:schemeClr>
              </a:solidFill>
              <a:latin typeface="Arial" panose="020B0604020202020204" pitchFamily="34" charset="0"/>
              <a:cs typeface="Arial" panose="020B0604020202020204" pitchFamily="34" charset="0"/>
            </a:rPr>
            <a:t>القصد الجنائي العام</a:t>
          </a:r>
          <a:endParaRPr lang="en-US" sz="5300" kern="1200" dirty="0">
            <a:solidFill>
              <a:schemeClr val="tx2">
                <a:lumMod val="75000"/>
              </a:schemeClr>
            </a:solidFill>
            <a:latin typeface="Arial" panose="020B0604020202020204" pitchFamily="34" charset="0"/>
            <a:cs typeface="Arial" panose="020B0604020202020204" pitchFamily="34" charset="0"/>
          </a:endParaRPr>
        </a:p>
        <a:p>
          <a:pPr marL="285750" lvl="1" indent="-285750" algn="ctr" defTabSz="2355850">
            <a:lnSpc>
              <a:spcPct val="90000"/>
            </a:lnSpc>
            <a:spcBef>
              <a:spcPct val="0"/>
            </a:spcBef>
            <a:spcAft>
              <a:spcPct val="15000"/>
            </a:spcAft>
            <a:buChar char="••"/>
          </a:pPr>
          <a:r>
            <a:rPr lang="ar-IQ" sz="5300" kern="1200" dirty="0">
              <a:solidFill>
                <a:schemeClr val="tx2">
                  <a:lumMod val="75000"/>
                </a:schemeClr>
              </a:solidFill>
              <a:latin typeface="Arial" panose="020B0604020202020204" pitchFamily="34" charset="0"/>
              <a:cs typeface="Arial" panose="020B0604020202020204" pitchFamily="34" charset="0"/>
            </a:rPr>
            <a:t>القصد الجنائي الخاص</a:t>
          </a:r>
          <a:endParaRPr lang="en-US" sz="5300" kern="1200" dirty="0">
            <a:solidFill>
              <a:schemeClr val="tx2">
                <a:lumMod val="75000"/>
              </a:schemeClr>
            </a:solidFill>
            <a:latin typeface="Arial" panose="020B0604020202020204" pitchFamily="34" charset="0"/>
            <a:cs typeface="Arial" panose="020B0604020202020204" pitchFamily="34" charset="0"/>
          </a:endParaRPr>
        </a:p>
      </dsp:txBody>
      <dsp:txXfrm>
        <a:off x="2828649" y="2163573"/>
        <a:ext cx="5657501" cy="19318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EB9DE-431C-4AD0-9E95-E530DD280BA5}">
      <dsp:nvSpPr>
        <dsp:cNvPr id="0" name=""/>
        <dsp:cNvSpPr/>
      </dsp:nvSpPr>
      <dsp:spPr>
        <a:xfrm rot="5400000">
          <a:off x="1743603" y="1155803"/>
          <a:ext cx="975893" cy="1111020"/>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221BD2-C50E-426C-BC14-9862EF3F95D3}">
      <dsp:nvSpPr>
        <dsp:cNvPr id="0" name=""/>
        <dsp:cNvSpPr/>
      </dsp:nvSpPr>
      <dsp:spPr>
        <a:xfrm>
          <a:off x="3973" y="74006"/>
          <a:ext cx="4604983" cy="1149927"/>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ar-IQ" sz="4000" b="1" kern="1200" dirty="0">
              <a:solidFill>
                <a:srgbClr val="00B050"/>
              </a:solidFill>
              <a:latin typeface="Arial" panose="020B0604020202020204" pitchFamily="34" charset="0"/>
              <a:cs typeface="Arial" panose="020B0604020202020204" pitchFamily="34" charset="0"/>
            </a:rPr>
            <a:t>على المستوى الدولي</a:t>
          </a:r>
          <a:endParaRPr lang="en-US" sz="4000" b="1" kern="1200" dirty="0">
            <a:solidFill>
              <a:srgbClr val="00B050"/>
            </a:solidFill>
            <a:latin typeface="Arial" panose="020B0604020202020204" pitchFamily="34" charset="0"/>
            <a:cs typeface="Arial" panose="020B0604020202020204" pitchFamily="34" charset="0"/>
          </a:endParaRPr>
        </a:p>
      </dsp:txBody>
      <dsp:txXfrm>
        <a:off x="60118" y="130151"/>
        <a:ext cx="4492693" cy="1037637"/>
      </dsp:txXfrm>
    </dsp:sp>
    <dsp:sp modelId="{FEECEEC3-2A21-4873-A24E-26EF0F7D7BB3}">
      <dsp:nvSpPr>
        <dsp:cNvPr id="0" name=""/>
        <dsp:cNvSpPr/>
      </dsp:nvSpPr>
      <dsp:spPr>
        <a:xfrm>
          <a:off x="3127880" y="183678"/>
          <a:ext cx="1194837" cy="929422"/>
        </a:xfrm>
        <a:prstGeom prst="rect">
          <a:avLst/>
        </a:prstGeom>
        <a:noFill/>
        <a:ln>
          <a:noFill/>
        </a:ln>
        <a:effectLst/>
      </dsp:spPr>
      <dsp:style>
        <a:lnRef idx="0">
          <a:scrgbClr r="0" g="0" b="0"/>
        </a:lnRef>
        <a:fillRef idx="0">
          <a:scrgbClr r="0" g="0" b="0"/>
        </a:fillRef>
        <a:effectRef idx="0">
          <a:scrgbClr r="0" g="0" b="0"/>
        </a:effectRef>
        <a:fontRef idx="minor"/>
      </dsp:style>
    </dsp:sp>
    <dsp:sp modelId="{9BCDAC32-8AAA-456F-AE10-A63A9E0EC1CD}">
      <dsp:nvSpPr>
        <dsp:cNvPr id="0" name=""/>
        <dsp:cNvSpPr/>
      </dsp:nvSpPr>
      <dsp:spPr>
        <a:xfrm rot="5400000">
          <a:off x="3769316" y="2447552"/>
          <a:ext cx="975893" cy="1111020"/>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81C063-AE92-4068-A70C-1ECCD0842C25}">
      <dsp:nvSpPr>
        <dsp:cNvPr id="0" name=""/>
        <dsp:cNvSpPr/>
      </dsp:nvSpPr>
      <dsp:spPr>
        <a:xfrm>
          <a:off x="2214365" y="1365754"/>
          <a:ext cx="4235626" cy="1149927"/>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IQ" sz="2400" b="1" kern="1200" dirty="0">
              <a:solidFill>
                <a:schemeClr val="accent2">
                  <a:lumMod val="50000"/>
                </a:schemeClr>
              </a:solidFill>
              <a:latin typeface="Arial" panose="020B0604020202020204" pitchFamily="34" charset="0"/>
              <a:cs typeface="Arial" panose="020B0604020202020204" pitchFamily="34" charset="0"/>
            </a:rPr>
            <a:t>التشريعات الدولية: مثل بروتوكول منع وقمع ومعاقبة الإتجار بالأشخاص، وبخاصة النساء والأطفال.</a:t>
          </a:r>
          <a:endParaRPr lang="en-US" sz="2400" b="1" kern="1200" dirty="0">
            <a:solidFill>
              <a:schemeClr val="accent2">
                <a:lumMod val="50000"/>
              </a:schemeClr>
            </a:solidFill>
            <a:latin typeface="Arial" panose="020B0604020202020204" pitchFamily="34" charset="0"/>
            <a:cs typeface="Arial" panose="020B0604020202020204" pitchFamily="34" charset="0"/>
          </a:endParaRPr>
        </a:p>
      </dsp:txBody>
      <dsp:txXfrm>
        <a:off x="2270510" y="1421899"/>
        <a:ext cx="4123336" cy="1037637"/>
      </dsp:txXfrm>
    </dsp:sp>
    <dsp:sp modelId="{5EC0F37C-92A2-4749-B7D6-DF31DE0BB74F}">
      <dsp:nvSpPr>
        <dsp:cNvPr id="0" name=""/>
        <dsp:cNvSpPr/>
      </dsp:nvSpPr>
      <dsp:spPr>
        <a:xfrm>
          <a:off x="5153593" y="1475426"/>
          <a:ext cx="1194837" cy="929422"/>
        </a:xfrm>
        <a:prstGeom prst="rect">
          <a:avLst/>
        </a:prstGeom>
        <a:noFill/>
        <a:ln>
          <a:noFill/>
        </a:ln>
        <a:effectLst/>
      </dsp:spPr>
      <dsp:style>
        <a:lnRef idx="0">
          <a:scrgbClr r="0" g="0" b="0"/>
        </a:lnRef>
        <a:fillRef idx="0">
          <a:scrgbClr r="0" g="0" b="0"/>
        </a:fillRef>
        <a:effectRef idx="0">
          <a:scrgbClr r="0" g="0" b="0"/>
        </a:effectRef>
        <a:fontRef idx="minor"/>
      </dsp:style>
    </dsp:sp>
    <dsp:sp modelId="{886041A4-0FA4-4BBD-9679-4019F4B6586B}">
      <dsp:nvSpPr>
        <dsp:cNvPr id="0" name=""/>
        <dsp:cNvSpPr/>
      </dsp:nvSpPr>
      <dsp:spPr>
        <a:xfrm>
          <a:off x="4297800" y="2657502"/>
          <a:ext cx="4167580" cy="1149927"/>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IQ" sz="2000" b="1" kern="1200" dirty="0">
              <a:solidFill>
                <a:srgbClr val="0070C0"/>
              </a:solidFill>
              <a:latin typeface="Arial" panose="020B0604020202020204" pitchFamily="34" charset="0"/>
              <a:cs typeface="Arial" panose="020B0604020202020204" pitchFamily="34" charset="0"/>
            </a:rPr>
            <a:t>الشراكات الدولية: تتعاون المنظمات الدولية مع الدول الأعضاء لتطوير سياسات وتشريعات متوافقة مع المعايير الدولية.</a:t>
          </a:r>
          <a:endParaRPr lang="en-US" sz="2000" b="1" kern="1200" dirty="0">
            <a:solidFill>
              <a:srgbClr val="0070C0"/>
            </a:solidFill>
            <a:latin typeface="Arial" panose="020B0604020202020204" pitchFamily="34" charset="0"/>
            <a:cs typeface="Arial" panose="020B0604020202020204" pitchFamily="34" charset="0"/>
          </a:endParaRPr>
        </a:p>
      </dsp:txBody>
      <dsp:txXfrm>
        <a:off x="4353945" y="2713647"/>
        <a:ext cx="4055290" cy="10376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4536B-DB74-4D7F-BEF3-55CD7DD318FC}">
      <dsp:nvSpPr>
        <dsp:cNvPr id="0" name=""/>
        <dsp:cNvSpPr/>
      </dsp:nvSpPr>
      <dsp:spPr>
        <a:xfrm>
          <a:off x="0" y="171622"/>
          <a:ext cx="6908800" cy="1530570"/>
        </a:xfrm>
        <a:prstGeom prst="roundRect">
          <a:avLst>
            <a:gd name="adj" fmla="val 10000"/>
          </a:avLst>
        </a:prstGeom>
        <a:gradFill rotWithShape="1">
          <a:gsLst>
            <a:gs pos="0">
              <a:schemeClr val="accent1">
                <a:tint val="65000"/>
                <a:lumMod val="110000"/>
              </a:schemeClr>
            </a:gs>
            <a:gs pos="88000">
              <a:schemeClr val="accent1">
                <a:tint val="90000"/>
              </a:schemeClr>
            </a:gs>
          </a:gsLst>
          <a:lin ang="5400000" scaled="0"/>
        </a:gradFill>
        <a:ln w="12700" cap="rnd"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ar-IQ" sz="4000" b="1" kern="1200" dirty="0">
              <a:solidFill>
                <a:schemeClr val="accent5">
                  <a:lumMod val="50000"/>
                </a:schemeClr>
              </a:solidFill>
              <a:latin typeface="Arial" panose="020B0604020202020204" pitchFamily="34" charset="0"/>
              <a:cs typeface="Arial" panose="020B0604020202020204" pitchFamily="34" charset="0"/>
            </a:rPr>
            <a:t>على المستوى الوطني</a:t>
          </a:r>
          <a:endParaRPr lang="en-US" sz="4000" b="1" kern="1200" dirty="0">
            <a:solidFill>
              <a:schemeClr val="accent5">
                <a:lumMod val="50000"/>
              </a:schemeClr>
            </a:solidFill>
            <a:latin typeface="Arial" panose="020B0604020202020204" pitchFamily="34" charset="0"/>
            <a:cs typeface="Arial" panose="020B0604020202020204" pitchFamily="34" charset="0"/>
          </a:endParaRPr>
        </a:p>
      </dsp:txBody>
      <dsp:txXfrm>
        <a:off x="44829" y="216451"/>
        <a:ext cx="4906912" cy="1440912"/>
      </dsp:txXfrm>
    </dsp:sp>
    <dsp:sp modelId="{D8EE9FF5-2574-45C2-9F1F-70B9DC2922F6}">
      <dsp:nvSpPr>
        <dsp:cNvPr id="0" name=""/>
        <dsp:cNvSpPr/>
      </dsp:nvSpPr>
      <dsp:spPr>
        <a:xfrm>
          <a:off x="609599" y="2186119"/>
          <a:ext cx="6908800" cy="1873816"/>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37160" tIns="137160" rIns="137160" bIns="137160" numCol="1" spcCol="1270" anchor="ctr" anchorCtr="0">
          <a:noAutofit/>
        </a:bodyPr>
        <a:lstStyle/>
        <a:p>
          <a:pPr lvl="0" algn="r" defTabSz="1600200">
            <a:lnSpc>
              <a:spcPct val="90000"/>
            </a:lnSpc>
            <a:spcBef>
              <a:spcPct val="0"/>
            </a:spcBef>
            <a:spcAft>
              <a:spcPct val="35000"/>
            </a:spcAft>
          </a:pPr>
          <a:r>
            <a:rPr lang="ar-IQ" sz="3600" kern="1200" dirty="0">
              <a:latin typeface="Arial" panose="020B0604020202020204" pitchFamily="34" charset="0"/>
              <a:cs typeface="Arial" panose="020B0604020202020204" pitchFamily="34" charset="0"/>
            </a:rPr>
            <a:t>سَن وتطبيق القوانين: وضع قوانين صارمة لمكافحة الإتجار بالبشر وتوفير عقوبات رادعة للمتجرين.</a:t>
          </a:r>
          <a:endParaRPr lang="en-US" sz="3600" kern="1200" dirty="0">
            <a:latin typeface="Arial" panose="020B0604020202020204" pitchFamily="34" charset="0"/>
            <a:cs typeface="Arial" panose="020B0604020202020204" pitchFamily="34" charset="0"/>
          </a:endParaRPr>
        </a:p>
      </dsp:txBody>
      <dsp:txXfrm>
        <a:off x="664481" y="2241001"/>
        <a:ext cx="4971455" cy="1764052"/>
      </dsp:txXfrm>
    </dsp:sp>
    <dsp:sp modelId="{E2AD63F7-4EA6-4084-B7C0-36D03414B916}">
      <dsp:nvSpPr>
        <dsp:cNvPr id="0" name=""/>
        <dsp:cNvSpPr/>
      </dsp:nvSpPr>
      <dsp:spPr>
        <a:xfrm>
          <a:off x="1219199" y="4372238"/>
          <a:ext cx="6908800" cy="1873816"/>
        </a:xfrm>
        <a:prstGeom prst="roundRect">
          <a:avLst>
            <a:gd name="adj" fmla="val 10000"/>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37160" tIns="137160" rIns="137160" bIns="137160" numCol="1" spcCol="1270" anchor="ctr" anchorCtr="0">
          <a:noAutofit/>
        </a:bodyPr>
        <a:lstStyle/>
        <a:p>
          <a:pPr lvl="0" algn="r" defTabSz="1600200">
            <a:lnSpc>
              <a:spcPct val="90000"/>
            </a:lnSpc>
            <a:spcBef>
              <a:spcPct val="0"/>
            </a:spcBef>
            <a:spcAft>
              <a:spcPct val="35000"/>
            </a:spcAft>
          </a:pPr>
          <a:r>
            <a:rPr lang="ar-IQ" sz="3600" kern="1200" dirty="0">
              <a:latin typeface="Arial" panose="020B0604020202020204" pitchFamily="34" charset="0"/>
              <a:cs typeface="Arial" panose="020B0604020202020204" pitchFamily="34" charset="0"/>
            </a:rPr>
            <a:t>تنمية القدرات: بناء قدرة الدول على الامتثال للمعايير الدولية لحقوق الإنسان.</a:t>
          </a:r>
          <a:endParaRPr lang="en-US" sz="3600" kern="1200" dirty="0">
            <a:latin typeface="Arial" panose="020B0604020202020204" pitchFamily="34" charset="0"/>
            <a:cs typeface="Arial" panose="020B0604020202020204" pitchFamily="34" charset="0"/>
          </a:endParaRPr>
        </a:p>
      </dsp:txBody>
      <dsp:txXfrm>
        <a:off x="1274081" y="4427120"/>
        <a:ext cx="4971455" cy="1764052"/>
      </dsp:txXfrm>
    </dsp:sp>
    <dsp:sp modelId="{D4F3B120-B5DE-4D57-BC23-D754D015FBDF}">
      <dsp:nvSpPr>
        <dsp:cNvPr id="0" name=""/>
        <dsp:cNvSpPr/>
      </dsp:nvSpPr>
      <dsp:spPr>
        <a:xfrm>
          <a:off x="5690819" y="1420977"/>
          <a:ext cx="1217980" cy="121798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964865" y="1420977"/>
        <a:ext cx="669889" cy="916530"/>
      </dsp:txXfrm>
    </dsp:sp>
    <dsp:sp modelId="{A2BFE0B6-8114-4B2A-89EA-49958C7A739E}">
      <dsp:nvSpPr>
        <dsp:cNvPr id="0" name=""/>
        <dsp:cNvSpPr/>
      </dsp:nvSpPr>
      <dsp:spPr>
        <a:xfrm>
          <a:off x="6300419" y="3594604"/>
          <a:ext cx="1217980" cy="121798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574465" y="3594604"/>
        <a:ext cx="669889" cy="9165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F6A008-6979-46EA-AE2F-F585702DD1B5}">
      <dsp:nvSpPr>
        <dsp:cNvPr id="0" name=""/>
        <dsp:cNvSpPr/>
      </dsp:nvSpPr>
      <dsp:spPr>
        <a:xfrm>
          <a:off x="0" y="0"/>
          <a:ext cx="6908800" cy="1625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IQ" sz="3100" b="1" kern="1200" dirty="0">
              <a:solidFill>
                <a:schemeClr val="accent5">
                  <a:lumMod val="50000"/>
                </a:schemeClr>
              </a:solidFill>
            </a:rPr>
            <a:t>على المستوى الوطني</a:t>
          </a:r>
          <a:endParaRPr lang="en-US" sz="3100" b="1" kern="1200" dirty="0">
            <a:solidFill>
              <a:schemeClr val="accent5">
                <a:lumMod val="50000"/>
              </a:schemeClr>
            </a:solidFill>
          </a:endParaRPr>
        </a:p>
      </dsp:txBody>
      <dsp:txXfrm>
        <a:off x="47612" y="47612"/>
        <a:ext cx="5154651" cy="1530376"/>
      </dsp:txXfrm>
    </dsp:sp>
    <dsp:sp modelId="{64AFFAAD-0C0E-4B8D-A87B-377553C2DF91}">
      <dsp:nvSpPr>
        <dsp:cNvPr id="0" name=""/>
        <dsp:cNvSpPr/>
      </dsp:nvSpPr>
      <dsp:spPr>
        <a:xfrm>
          <a:off x="609599" y="1896533"/>
          <a:ext cx="6908800" cy="1625600"/>
        </a:xfrm>
        <a:prstGeom prst="roundRect">
          <a:avLst>
            <a:gd name="adj" fmla="val 10000"/>
          </a:avLst>
        </a:prstGeom>
        <a:gradFill rotWithShape="1">
          <a:gsLst>
            <a:gs pos="0">
              <a:schemeClr val="accent4">
                <a:tint val="65000"/>
                <a:lumMod val="110000"/>
              </a:schemeClr>
            </a:gs>
            <a:gs pos="88000">
              <a:schemeClr val="accent4">
                <a:tint val="90000"/>
              </a:schemeClr>
            </a:gs>
          </a:gsLst>
          <a:lin ang="5400000" scaled="0"/>
        </a:gradFill>
        <a:ln w="12700" cap="rnd"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IQ" sz="3100" kern="1200" dirty="0">
              <a:solidFill>
                <a:schemeClr val="accent5">
                  <a:lumMod val="50000"/>
                </a:schemeClr>
              </a:solidFill>
            </a:rPr>
            <a:t>توعية المجتمع: زيادة الوعي بخطورة هذه الظاهرة وأساليبها.</a:t>
          </a:r>
          <a:endParaRPr lang="en-US" sz="3100" kern="1200" dirty="0">
            <a:solidFill>
              <a:schemeClr val="accent5">
                <a:lumMod val="50000"/>
              </a:schemeClr>
            </a:solidFill>
          </a:endParaRPr>
        </a:p>
      </dsp:txBody>
      <dsp:txXfrm>
        <a:off x="657211" y="1944145"/>
        <a:ext cx="5147335" cy="1530376"/>
      </dsp:txXfrm>
    </dsp:sp>
    <dsp:sp modelId="{A55AE3A5-F533-4E69-8CF5-FE3F229DE02A}">
      <dsp:nvSpPr>
        <dsp:cNvPr id="0" name=""/>
        <dsp:cNvSpPr/>
      </dsp:nvSpPr>
      <dsp:spPr>
        <a:xfrm>
          <a:off x="1219199" y="3793066"/>
          <a:ext cx="6908800" cy="1625600"/>
        </a:xfrm>
        <a:prstGeom prst="roundRect">
          <a:avLst>
            <a:gd name="adj" fmla="val 10000"/>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IQ" sz="3100" kern="1200" dirty="0">
              <a:solidFill>
                <a:schemeClr val="accent5">
                  <a:lumMod val="50000"/>
                </a:schemeClr>
              </a:solidFill>
            </a:rPr>
            <a:t>تقديم الدعم للضحايا: توفير الحماية والدعم النفسي والاجتماعي للضحايا وتمكينهم.</a:t>
          </a:r>
          <a:endParaRPr lang="en-US" sz="3100" kern="1200" dirty="0">
            <a:solidFill>
              <a:schemeClr val="accent5">
                <a:lumMod val="50000"/>
              </a:schemeClr>
            </a:solidFill>
          </a:endParaRPr>
        </a:p>
      </dsp:txBody>
      <dsp:txXfrm>
        <a:off x="1266811" y="3840678"/>
        <a:ext cx="5147335" cy="1530376"/>
      </dsp:txXfrm>
    </dsp:sp>
    <dsp:sp modelId="{CBF920BD-E555-496E-B4A2-A13AE7C80DE4}">
      <dsp:nvSpPr>
        <dsp:cNvPr id="0" name=""/>
        <dsp:cNvSpPr/>
      </dsp:nvSpPr>
      <dsp:spPr>
        <a:xfrm>
          <a:off x="5852159" y="1232746"/>
          <a:ext cx="1056640" cy="105664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089903" y="1232746"/>
        <a:ext cx="581152" cy="795122"/>
      </dsp:txXfrm>
    </dsp:sp>
    <dsp:sp modelId="{F26B6C96-50B0-45D0-B53F-5683D7DE5084}">
      <dsp:nvSpPr>
        <dsp:cNvPr id="0" name=""/>
        <dsp:cNvSpPr/>
      </dsp:nvSpPr>
      <dsp:spPr>
        <a:xfrm>
          <a:off x="6461759" y="3118442"/>
          <a:ext cx="1056640" cy="105664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699503" y="3118442"/>
        <a:ext cx="581152" cy="7951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A8A4D-CE72-4035-AEDA-CC5CED542EE7}">
      <dsp:nvSpPr>
        <dsp:cNvPr id="0" name=""/>
        <dsp:cNvSpPr/>
      </dsp:nvSpPr>
      <dsp:spPr>
        <a:xfrm rot="16200000">
          <a:off x="-1269747" y="1270918"/>
          <a:ext cx="5586789" cy="3044952"/>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0" rIns="228600" bIns="0" numCol="1" spcCol="1270" anchor="ctr" anchorCtr="0">
          <a:noAutofit/>
        </a:bodyPr>
        <a:lstStyle/>
        <a:p>
          <a:pPr lvl="0" algn="ctr" defTabSz="1600200">
            <a:lnSpc>
              <a:spcPct val="90000"/>
            </a:lnSpc>
            <a:spcBef>
              <a:spcPct val="0"/>
            </a:spcBef>
            <a:spcAft>
              <a:spcPct val="35000"/>
            </a:spcAft>
          </a:pPr>
          <a:r>
            <a:rPr lang="ar-IQ" sz="3600" kern="1200" dirty="0">
              <a:solidFill>
                <a:schemeClr val="accent5">
                  <a:lumMod val="50000"/>
                </a:schemeClr>
              </a:solidFill>
              <a:latin typeface="Arial" panose="020B0604020202020204" pitchFamily="34" charset="0"/>
              <a:cs typeface="Arial" panose="020B0604020202020204" pitchFamily="34" charset="0"/>
            </a:rPr>
            <a:t>مبادرات عالمية: مثل مبادرات .</a:t>
          </a:r>
          <a:r>
            <a:rPr lang="en-US" sz="3600" kern="1200" dirty="0">
              <a:solidFill>
                <a:schemeClr val="accent5">
                  <a:lumMod val="50000"/>
                </a:schemeClr>
              </a:solidFill>
              <a:latin typeface="Arial" panose="020B0604020202020204" pitchFamily="34" charset="0"/>
              <a:cs typeface="Arial" panose="020B0604020202020204" pitchFamily="34" charset="0"/>
            </a:rPr>
            <a:t>UN. </a:t>
          </a:r>
          <a:endParaRPr lang="ar-IQ" sz="3600" kern="1200" dirty="0">
            <a:solidFill>
              <a:schemeClr val="accent5">
                <a:lumMod val="50000"/>
              </a:schemeClr>
            </a:solidFill>
            <a:latin typeface="Arial" panose="020B0604020202020204" pitchFamily="34" charset="0"/>
            <a:cs typeface="Arial" panose="020B0604020202020204" pitchFamily="34" charset="0"/>
          </a:endParaRPr>
        </a:p>
        <a:p>
          <a:pPr lvl="0" algn="ctr" defTabSz="1600200">
            <a:lnSpc>
              <a:spcPct val="90000"/>
            </a:lnSpc>
            <a:spcBef>
              <a:spcPct val="0"/>
            </a:spcBef>
            <a:spcAft>
              <a:spcPct val="35000"/>
            </a:spcAft>
          </a:pPr>
          <a:r>
            <a:rPr lang="ar-IQ" sz="3600" kern="1200" dirty="0">
              <a:solidFill>
                <a:schemeClr val="accent5">
                  <a:lumMod val="50000"/>
                </a:schemeClr>
              </a:solidFill>
              <a:latin typeface="Arial" panose="020B0604020202020204" pitchFamily="34" charset="0"/>
              <a:cs typeface="Arial" panose="020B0604020202020204" pitchFamily="34" charset="0"/>
            </a:rPr>
            <a:t>تهدف إلى تعزيز الجهود المشتركة بين المجتمع المدني والحكومة</a:t>
          </a:r>
          <a:endParaRPr lang="en-US" sz="3600" kern="1200" dirty="0">
            <a:solidFill>
              <a:schemeClr val="accent5">
                <a:lumMod val="50000"/>
              </a:schemeClr>
            </a:solidFill>
            <a:latin typeface="Arial" panose="020B0604020202020204" pitchFamily="34" charset="0"/>
            <a:cs typeface="Arial" panose="020B0604020202020204" pitchFamily="34" charset="0"/>
          </a:endParaRPr>
        </a:p>
      </dsp:txBody>
      <dsp:txXfrm rot="5400000">
        <a:off x="1171" y="1117358"/>
        <a:ext cx="3044952" cy="3352073"/>
      </dsp:txXfrm>
    </dsp:sp>
    <dsp:sp modelId="{60BB5B73-76F9-482A-914A-24AE8E6FEA5F}">
      <dsp:nvSpPr>
        <dsp:cNvPr id="0" name=""/>
        <dsp:cNvSpPr/>
      </dsp:nvSpPr>
      <dsp:spPr>
        <a:xfrm rot="16200000">
          <a:off x="2003576" y="1270918"/>
          <a:ext cx="5586789" cy="3044952"/>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0" rIns="228600" bIns="0" numCol="1" spcCol="1270" anchor="ctr" anchorCtr="0">
          <a:noAutofit/>
        </a:bodyPr>
        <a:lstStyle/>
        <a:p>
          <a:pPr lvl="0" algn="ctr" defTabSz="1600200">
            <a:lnSpc>
              <a:spcPct val="90000"/>
            </a:lnSpc>
            <a:spcBef>
              <a:spcPct val="0"/>
            </a:spcBef>
            <a:spcAft>
              <a:spcPct val="35000"/>
            </a:spcAft>
          </a:pPr>
          <a:r>
            <a:rPr lang="ar-IQ" sz="3600" kern="1200" dirty="0">
              <a:solidFill>
                <a:schemeClr val="accent5">
                  <a:lumMod val="50000"/>
                </a:schemeClr>
              </a:solidFill>
              <a:latin typeface="Arial" panose="020B0604020202020204" pitchFamily="34" charset="0"/>
              <a:cs typeface="Arial" panose="020B0604020202020204" pitchFamily="34" charset="0"/>
            </a:rPr>
            <a:t>دور المنظمات غير الربحية: تقوم بتقديم الدعم للضحايا وتوعية المجتمع وتعزيز التعاون مع الجهات المختصة.</a:t>
          </a:r>
          <a:endParaRPr lang="en-US" sz="3600" kern="1200" dirty="0">
            <a:solidFill>
              <a:schemeClr val="accent5">
                <a:lumMod val="50000"/>
              </a:schemeClr>
            </a:solidFill>
            <a:latin typeface="Arial" panose="020B0604020202020204" pitchFamily="34" charset="0"/>
            <a:cs typeface="Arial" panose="020B0604020202020204" pitchFamily="34" charset="0"/>
          </a:endParaRPr>
        </a:p>
      </dsp:txBody>
      <dsp:txXfrm rot="5400000">
        <a:off x="3274494" y="1117358"/>
        <a:ext cx="3044952" cy="3352073"/>
      </dsp:txXfrm>
    </dsp:sp>
    <dsp:sp modelId="{874C8CE5-1988-4F7B-85B7-5824B33536E2}">
      <dsp:nvSpPr>
        <dsp:cNvPr id="0" name=""/>
        <dsp:cNvSpPr/>
      </dsp:nvSpPr>
      <dsp:spPr>
        <a:xfrm rot="16200000">
          <a:off x="5276900" y="1270918"/>
          <a:ext cx="5586789" cy="3044952"/>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0" tIns="0" rIns="342900" bIns="0" numCol="1" spcCol="1270" anchor="ctr" anchorCtr="0">
          <a:noAutofit/>
        </a:bodyPr>
        <a:lstStyle/>
        <a:p>
          <a:pPr lvl="0" algn="ctr" defTabSz="2400300">
            <a:lnSpc>
              <a:spcPct val="90000"/>
            </a:lnSpc>
            <a:spcBef>
              <a:spcPct val="0"/>
            </a:spcBef>
            <a:spcAft>
              <a:spcPct val="35000"/>
            </a:spcAft>
          </a:pPr>
          <a:r>
            <a:rPr lang="ar-IQ" sz="5400" b="1" kern="1200" dirty="0">
              <a:solidFill>
                <a:schemeClr val="accent5">
                  <a:lumMod val="50000"/>
                </a:schemeClr>
              </a:solidFill>
              <a:latin typeface="Arial" panose="020B0604020202020204" pitchFamily="34" charset="0"/>
              <a:cs typeface="Arial" panose="020B0604020202020204" pitchFamily="34" charset="0"/>
            </a:rPr>
            <a:t>على مستوى المجتمع المدني</a:t>
          </a:r>
          <a:endParaRPr lang="en-US" sz="5400" b="1" kern="1200" dirty="0">
            <a:solidFill>
              <a:schemeClr val="accent5">
                <a:lumMod val="50000"/>
              </a:schemeClr>
            </a:solidFill>
            <a:latin typeface="Arial" panose="020B0604020202020204" pitchFamily="34" charset="0"/>
            <a:cs typeface="Arial" panose="020B0604020202020204" pitchFamily="34" charset="0"/>
          </a:endParaRPr>
        </a:p>
      </dsp:txBody>
      <dsp:txXfrm rot="5400000">
        <a:off x="6547818" y="1117358"/>
        <a:ext cx="3044952" cy="3352073"/>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464684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214975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56182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753783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7862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3318871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4032090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2004211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3984388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289A89-6F6E-4485-A722-2F9CC6FF3978}" type="datetimeFigureOut">
              <a:rPr lang="en-US" smtClean="0"/>
              <a:t>25/11/24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290096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289A89-6F6E-4485-A722-2F9CC6FF3978}" type="datetimeFigureOut">
              <a:rPr lang="en-US" smtClean="0"/>
              <a:t>25/11/24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00610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289A89-6F6E-4485-A722-2F9CC6FF3978}" type="datetimeFigureOut">
              <a:rPr lang="en-US" smtClean="0"/>
              <a:t>25/11/24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44936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289A89-6F6E-4485-A722-2F9CC6FF3978}" type="datetimeFigureOut">
              <a:rPr lang="en-US" smtClean="0"/>
              <a:t>25/11/24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983777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89A89-6F6E-4485-A722-2F9CC6FF3978}" type="datetimeFigureOut">
              <a:rPr lang="en-US" smtClean="0"/>
              <a:t>25/11/24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4044509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289A89-6F6E-4485-A722-2F9CC6FF3978}" type="datetimeFigureOut">
              <a:rPr lang="en-US" smtClean="0"/>
              <a:t>25/11/24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289873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289A89-6F6E-4485-A722-2F9CC6FF3978}" type="datetimeFigureOut">
              <a:rPr lang="en-US" smtClean="0"/>
              <a:t>25/11/24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DE89B-6E80-4EE6-8E7C-E271AAA1CBAD}" type="slidenum">
              <a:rPr lang="en-US" smtClean="0"/>
              <a:t>‹#›</a:t>
            </a:fld>
            <a:endParaRPr lang="en-US"/>
          </a:p>
        </p:txBody>
      </p:sp>
    </p:spTree>
    <p:extLst>
      <p:ext uri="{BB962C8B-B14F-4D97-AF65-F5344CB8AC3E}">
        <p14:creationId xmlns:p14="http://schemas.microsoft.com/office/powerpoint/2010/main" val="175636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289A89-6F6E-4485-A722-2F9CC6FF3978}" type="datetimeFigureOut">
              <a:rPr lang="en-US" smtClean="0"/>
              <a:t>25/11/24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D1DE89B-6E80-4EE6-8E7C-E271AAA1CBAD}" type="slidenum">
              <a:rPr lang="en-US" smtClean="0"/>
              <a:t>‹#›</a:t>
            </a:fld>
            <a:endParaRPr lang="en-US"/>
          </a:p>
        </p:txBody>
      </p:sp>
    </p:spTree>
    <p:extLst>
      <p:ext uri="{BB962C8B-B14F-4D97-AF65-F5344CB8AC3E}">
        <p14:creationId xmlns:p14="http://schemas.microsoft.com/office/powerpoint/2010/main" val="221554209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EAD8B3-1D5F-4F11-9453-7B7A9D655DBD}"/>
              </a:ext>
            </a:extLst>
          </p:cNvPr>
          <p:cNvSpPr>
            <a:spLocks noGrp="1"/>
          </p:cNvSpPr>
          <p:nvPr>
            <p:ph type="ctrTitle"/>
          </p:nvPr>
        </p:nvSpPr>
        <p:spPr/>
        <p:txBody>
          <a:bodyPr/>
          <a:lstStyle/>
          <a:p>
            <a:pPr algn="ctr"/>
            <a:r>
              <a:rPr lang="ar-IQ" dirty="0">
                <a:latin typeface="Arial" panose="020B0604020202020204" pitchFamily="34" charset="0"/>
                <a:cs typeface="Arial" panose="020B0604020202020204" pitchFamily="34" charset="0"/>
              </a:rPr>
              <a:t>البعد القانوني لمخاطر الإتجار بالبشر</a:t>
            </a:r>
            <a:endParaRPr lang="en-US"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 xmlns:a16="http://schemas.microsoft.com/office/drawing/2014/main" id="{AF2E4C57-2934-4B16-B4E3-B2AAB56AC705}"/>
              </a:ext>
            </a:extLst>
          </p:cNvPr>
          <p:cNvSpPr>
            <a:spLocks noGrp="1"/>
          </p:cNvSpPr>
          <p:nvPr>
            <p:ph type="subTitle" idx="1"/>
          </p:nvPr>
        </p:nvSpPr>
        <p:spPr>
          <a:xfrm>
            <a:off x="1507067" y="4050833"/>
            <a:ext cx="7766936" cy="1238619"/>
          </a:xfrm>
        </p:spPr>
        <p:txBody>
          <a:bodyPr>
            <a:normAutofit/>
          </a:bodyPr>
          <a:lstStyle/>
          <a:p>
            <a:endParaRPr lang="en-US" sz="2400" b="1" dirty="0">
              <a:solidFill>
                <a:schemeClr val="tx1"/>
              </a:solidFill>
            </a:endParaRPr>
          </a:p>
          <a:p>
            <a:pPr algn="ctr"/>
            <a:r>
              <a:rPr lang="ar-IQ" sz="2400" b="1" dirty="0">
                <a:solidFill>
                  <a:schemeClr val="tx1"/>
                </a:solidFill>
              </a:rPr>
              <a:t>الدكتورة اخلاص حميد حمزه الجوراني</a:t>
            </a:r>
            <a:endParaRPr lang="en-US" sz="2400" b="1" dirty="0">
              <a:solidFill>
                <a:schemeClr val="tx1"/>
              </a:solidFill>
            </a:endParaRPr>
          </a:p>
        </p:txBody>
      </p:sp>
    </p:spTree>
    <p:extLst>
      <p:ext uri="{BB962C8B-B14F-4D97-AF65-F5344CB8AC3E}">
        <p14:creationId xmlns:p14="http://schemas.microsoft.com/office/powerpoint/2010/main" val="2379814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68FE09-6010-4488-BCEE-29A2B9A797BF}"/>
              </a:ext>
            </a:extLst>
          </p:cNvPr>
          <p:cNvSpPr>
            <a:spLocks noGrp="1"/>
          </p:cNvSpPr>
          <p:nvPr>
            <p:ph type="title"/>
          </p:nvPr>
        </p:nvSpPr>
        <p:spPr>
          <a:xfrm>
            <a:off x="677334" y="609600"/>
            <a:ext cx="8596668" cy="1103086"/>
          </a:xfrm>
        </p:spPr>
        <p:txBody>
          <a:bodyPr>
            <a:normAutofit/>
          </a:bodyPr>
          <a:lstStyle/>
          <a:p>
            <a:pPr algn="ctr"/>
            <a:r>
              <a:rPr lang="ar-IQ" sz="6600" dirty="0">
                <a:solidFill>
                  <a:srgbClr val="00B0F0"/>
                </a:solidFill>
                <a:latin typeface="Arial" panose="020B0604020202020204" pitchFamily="34" charset="0"/>
                <a:cs typeface="Arial" panose="020B0604020202020204" pitchFamily="34" charset="0"/>
              </a:rPr>
              <a:t>عقوبات الإتجار بالبشر</a:t>
            </a:r>
            <a:endParaRPr lang="en-US" sz="6600" dirty="0">
              <a:solidFill>
                <a:srgbClr val="00B0F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80044961-580A-45AF-BC57-A49374006E42}"/>
              </a:ext>
            </a:extLst>
          </p:cNvPr>
          <p:cNvSpPr>
            <a:spLocks noGrp="1"/>
          </p:cNvSpPr>
          <p:nvPr>
            <p:ph idx="1"/>
          </p:nvPr>
        </p:nvSpPr>
        <p:spPr>
          <a:xfrm>
            <a:off x="677334" y="1857829"/>
            <a:ext cx="8596668" cy="4760685"/>
          </a:xfrm>
        </p:spPr>
        <p:txBody>
          <a:bodyPr>
            <a:noAutofit/>
          </a:bodyPr>
          <a:lstStyle/>
          <a:p>
            <a:pPr algn="r"/>
            <a:r>
              <a:rPr lang="ar-IQ" sz="2200" dirty="0">
                <a:solidFill>
                  <a:schemeClr val="tx1"/>
                </a:solidFill>
                <a:latin typeface="Arial" panose="020B0604020202020204" pitchFamily="34" charset="0"/>
                <a:cs typeface="Arial" panose="020B0604020202020204" pitchFamily="34" charset="0"/>
              </a:rPr>
              <a:t>المادة 5 </a:t>
            </a:r>
          </a:p>
          <a:p>
            <a:pPr algn="r"/>
            <a:r>
              <a:rPr lang="ar-IQ" sz="2200" dirty="0">
                <a:solidFill>
                  <a:schemeClr val="tx1"/>
                </a:solidFill>
                <a:latin typeface="Arial" panose="020B0604020202020204" pitchFamily="34" charset="0"/>
                <a:cs typeface="Arial" panose="020B0604020202020204" pitchFamily="34" charset="0"/>
              </a:rPr>
              <a:t>اولا- يعاقب بالسجن المؤقت وبغرامة لاتقل عن (5000000) خمسة ملايين دينار ولاتزيد على (10000000) عشرة ملايين دينار كل من ارتكب احد الافعال المنصوص عليها في المادة -1- .</a:t>
            </a:r>
          </a:p>
          <a:p>
            <a:pPr algn="r"/>
            <a:r>
              <a:rPr lang="ar-IQ" sz="2200" dirty="0">
                <a:solidFill>
                  <a:schemeClr val="tx1"/>
                </a:solidFill>
                <a:latin typeface="Arial" panose="020B0604020202020204" pitchFamily="34" charset="0"/>
                <a:cs typeface="Arial" panose="020B0604020202020204" pitchFamily="34" charset="0"/>
              </a:rPr>
              <a:t>ثانيا:- تكون العقوبة السجن مدة لاتزيد على (15) خمس عشرة سنة وبغرامة لاتزيد على (10000000) عشرة ملايين دينار كل من ارتكب جريمة الإتجار باستخدام احدى الوسائل الاتية :</a:t>
            </a:r>
          </a:p>
          <a:p>
            <a:pPr algn="r"/>
            <a:r>
              <a:rPr lang="ar-IQ" sz="2200" dirty="0">
                <a:solidFill>
                  <a:schemeClr val="tx1"/>
                </a:solidFill>
                <a:latin typeface="Arial" panose="020B0604020202020204" pitchFamily="34" charset="0"/>
                <a:cs typeface="Arial" panose="020B0604020202020204" pitchFamily="34" charset="0"/>
              </a:rPr>
              <a:t>ا‌- استخدام اي شكل من اشكال الاكراه كالابتزاز او التهديد اوحجز وثائق السفر اوالمستمسكات الرسمية .</a:t>
            </a:r>
          </a:p>
          <a:p>
            <a:pPr algn="r"/>
            <a:r>
              <a:rPr lang="ar-IQ" sz="2200" dirty="0">
                <a:solidFill>
                  <a:schemeClr val="tx1"/>
                </a:solidFill>
                <a:latin typeface="Arial" panose="020B0604020202020204" pitchFamily="34" charset="0"/>
                <a:cs typeface="Arial" panose="020B0604020202020204" pitchFamily="34" charset="0"/>
              </a:rPr>
              <a:t>ب‌- استخدام اساليب احتيالية لخداع الضحايا او التغرير بهم .</a:t>
            </a:r>
          </a:p>
          <a:p>
            <a:pPr algn="r"/>
            <a:r>
              <a:rPr lang="ar-IQ" sz="2200" dirty="0">
                <a:solidFill>
                  <a:schemeClr val="tx1"/>
                </a:solidFill>
                <a:latin typeface="Arial" panose="020B0604020202020204" pitchFamily="34" charset="0"/>
                <a:cs typeface="Arial" panose="020B0604020202020204" pitchFamily="34" charset="0"/>
              </a:rPr>
              <a:t>ج- اعطاء او تلقي مبالغ مالية او منافع للحصول على موافقة من له السلطة او الولايه عليهم</a:t>
            </a:r>
            <a:endParaRPr lang="en-US"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9754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470A968-CC72-4921-8DC1-902958157552}"/>
              </a:ext>
            </a:extLst>
          </p:cNvPr>
          <p:cNvSpPr txBox="1"/>
          <p:nvPr/>
        </p:nvSpPr>
        <p:spPr>
          <a:xfrm>
            <a:off x="333829" y="319314"/>
            <a:ext cx="9129485" cy="4893647"/>
          </a:xfrm>
          <a:prstGeom prst="rect">
            <a:avLst/>
          </a:prstGeom>
          <a:noFill/>
        </p:spPr>
        <p:txBody>
          <a:bodyPr wrap="square">
            <a:spAutoFit/>
          </a:bodyPr>
          <a:lstStyle/>
          <a:p>
            <a:pPr algn="r"/>
            <a:r>
              <a:rPr lang="ar-IQ" sz="2400" dirty="0">
                <a:latin typeface="Arial" panose="020B0604020202020204" pitchFamily="34" charset="0"/>
                <a:cs typeface="Arial" panose="020B0604020202020204" pitchFamily="34" charset="0"/>
              </a:rPr>
              <a:t>المادة 6 </a:t>
            </a:r>
          </a:p>
          <a:p>
            <a:pPr algn="r"/>
            <a:r>
              <a:rPr lang="ar-IQ" sz="2400" dirty="0">
                <a:latin typeface="Arial" panose="020B0604020202020204" pitchFamily="34" charset="0"/>
                <a:cs typeface="Arial" panose="020B0604020202020204" pitchFamily="34" charset="0"/>
              </a:rPr>
              <a:t>يعاقب بالسجن المؤبد و بغرامة لاتقل عن (15000000) خمسة عشر مليون دينار ولاتزيد على (25000000)خمسة وعشرين مليون دينار كل من ارتكب جريمة الإتجار بالبشر اذا وقعت في احد الظروف الاتية :-</a:t>
            </a:r>
          </a:p>
          <a:p>
            <a:pPr algn="r"/>
            <a:r>
              <a:rPr lang="ar-IQ" sz="2400" dirty="0">
                <a:latin typeface="Arial" panose="020B0604020202020204" pitchFamily="34" charset="0"/>
                <a:cs typeface="Arial" panose="020B0604020202020204" pitchFamily="34" charset="0"/>
              </a:rPr>
              <a:t>اولا : اذا كان المجني عليه لم يتم (18) الثامنة عشرة من عمره .</a:t>
            </a:r>
          </a:p>
          <a:p>
            <a:pPr algn="r"/>
            <a:r>
              <a:rPr lang="ar-IQ" sz="2400" dirty="0">
                <a:latin typeface="Arial" panose="020B0604020202020204" pitchFamily="34" charset="0"/>
                <a:cs typeface="Arial" panose="020B0604020202020204" pitchFamily="34" charset="0"/>
              </a:rPr>
              <a:t>ثانيا : اذا كان المجني عليه انثى او من ذوي الاعاقة.</a:t>
            </a:r>
          </a:p>
          <a:p>
            <a:pPr algn="r"/>
            <a:r>
              <a:rPr lang="ar-IQ" sz="2400" dirty="0">
                <a:latin typeface="Arial" panose="020B0604020202020204" pitchFamily="34" charset="0"/>
                <a:cs typeface="Arial" panose="020B0604020202020204" pitchFamily="34" charset="0"/>
              </a:rPr>
              <a:t>ثالثا : اذا كانت الجريمة مرتكبة من جماعة اجرامية منظمة او كانت ذات طابع دولي.</a:t>
            </a:r>
          </a:p>
          <a:p>
            <a:pPr algn="r"/>
            <a:r>
              <a:rPr lang="ar-IQ" sz="2400" dirty="0">
                <a:latin typeface="Arial" panose="020B0604020202020204" pitchFamily="34" charset="0"/>
                <a:cs typeface="Arial" panose="020B0604020202020204" pitchFamily="34" charset="0"/>
              </a:rPr>
              <a:t>رابعا : اذا ارتكبت الجريمة عن طريق الاختطاف او التعذيب .</a:t>
            </a:r>
          </a:p>
          <a:p>
            <a:pPr algn="r"/>
            <a:r>
              <a:rPr lang="ar-IQ" sz="2400" dirty="0">
                <a:latin typeface="Arial" panose="020B0604020202020204" pitchFamily="34" charset="0"/>
                <a:cs typeface="Arial" panose="020B0604020202020204" pitchFamily="34" charset="0"/>
              </a:rPr>
              <a:t>خامسا : اذا كان الجاني من اصول المجني عليه او فروعه اوممن له الولاية عليه او زوجا له .</a:t>
            </a:r>
          </a:p>
          <a:p>
            <a:pPr algn="r"/>
            <a:r>
              <a:rPr lang="ar-IQ" sz="2400" dirty="0">
                <a:latin typeface="Arial" panose="020B0604020202020204" pitchFamily="34" charset="0"/>
                <a:cs typeface="Arial" panose="020B0604020202020204" pitchFamily="34" charset="0"/>
              </a:rPr>
              <a:t>سادسا : اذا اصيب المجني عليه بمرض لايرجى شفاؤه اوعاهة مستديمة نتيجة الإتجار به .</a:t>
            </a:r>
          </a:p>
          <a:p>
            <a:pPr algn="r"/>
            <a:r>
              <a:rPr lang="ar-IQ" sz="2400" dirty="0">
                <a:latin typeface="Arial" panose="020B0604020202020204" pitchFamily="34" charset="0"/>
                <a:cs typeface="Arial" panose="020B0604020202020204" pitchFamily="34" charset="0"/>
              </a:rPr>
              <a:t>سابعا : اذا وقع الإتجار على عدة اشخاص او لمرات متعدده .</a:t>
            </a:r>
          </a:p>
          <a:p>
            <a:pPr algn="r"/>
            <a:r>
              <a:rPr lang="ar-IQ" sz="2400" dirty="0">
                <a:latin typeface="Arial" panose="020B0604020202020204" pitchFamily="34" charset="0"/>
                <a:cs typeface="Arial" panose="020B0604020202020204" pitchFamily="34" charset="0"/>
              </a:rPr>
              <a:t>ثامنا : اذا وقع الإتجار من موظف او مكلف بخدمة عامة .</a:t>
            </a:r>
          </a:p>
          <a:p>
            <a:pPr algn="r"/>
            <a:r>
              <a:rPr lang="ar-IQ" sz="2400" dirty="0">
                <a:latin typeface="Arial" panose="020B0604020202020204" pitchFamily="34" charset="0"/>
                <a:cs typeface="Arial" panose="020B0604020202020204" pitchFamily="34" charset="0"/>
              </a:rPr>
              <a:t>تاسعا : استغلال النفوذ او استغلال ضعف الضحايا او حاجاتهم.</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0464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344C0BD-06C1-40AD-AEFC-3C2F3E10605D}"/>
              </a:ext>
            </a:extLst>
          </p:cNvPr>
          <p:cNvSpPr txBox="1"/>
          <p:nvPr/>
        </p:nvSpPr>
        <p:spPr>
          <a:xfrm>
            <a:off x="769256" y="1465943"/>
            <a:ext cx="8737601" cy="5016758"/>
          </a:xfrm>
          <a:prstGeom prst="rect">
            <a:avLst/>
          </a:prstGeom>
          <a:noFill/>
        </p:spPr>
        <p:txBody>
          <a:bodyPr wrap="square">
            <a:spAutoFit/>
          </a:bodyPr>
          <a:lstStyle/>
          <a:p>
            <a:pPr algn="r"/>
            <a:r>
              <a:rPr lang="ar-IQ" sz="3200" dirty="0">
                <a:latin typeface="Arial" panose="020B0604020202020204" pitchFamily="34" charset="0"/>
                <a:cs typeface="Arial" panose="020B0604020202020204" pitchFamily="34" charset="0"/>
              </a:rPr>
              <a:t>المادة 7 </a:t>
            </a:r>
          </a:p>
          <a:p>
            <a:pPr algn="r"/>
            <a:r>
              <a:rPr lang="ar-IQ" sz="3200" dirty="0">
                <a:latin typeface="Arial" panose="020B0604020202020204" pitchFamily="34" charset="0"/>
                <a:cs typeface="Arial" panose="020B0604020202020204" pitchFamily="34" charset="0"/>
              </a:rPr>
              <a:t>يعاقب بالحبس مدة لاتقل عن 3 ثلاث سنوات وبغرامة لاتقل عن ( 10000000) عشرة ملايين دينار ولاتزيد على (20000000) عشرين مليون دينار او باحداهما كل من :</a:t>
            </a:r>
          </a:p>
          <a:p>
            <a:pPr algn="r"/>
            <a:r>
              <a:rPr lang="ar-IQ" sz="3200" dirty="0">
                <a:latin typeface="Arial" panose="020B0604020202020204" pitchFamily="34" charset="0"/>
                <a:cs typeface="Arial" panose="020B0604020202020204" pitchFamily="34" charset="0"/>
              </a:rPr>
              <a:t>اولاً : انشا او ادار موقعا على شبكة المعلومات بقصد الإتجار بالبشر.</a:t>
            </a:r>
          </a:p>
          <a:p>
            <a:pPr algn="r"/>
            <a:r>
              <a:rPr lang="ar-IQ" sz="3200" dirty="0">
                <a:latin typeface="Arial" panose="020B0604020202020204" pitchFamily="34" charset="0"/>
                <a:cs typeface="Arial" panose="020B0604020202020204" pitchFamily="34" charset="0"/>
              </a:rPr>
              <a:t>ثانياً : تعاقد على صفقة تتعلق بالإتجار بالبشر او سهل ذلك باستخدام شبكة المعلومات .</a:t>
            </a:r>
          </a:p>
          <a:p>
            <a:pPr algn="r"/>
            <a:r>
              <a:rPr lang="ar-IQ" sz="3200" dirty="0">
                <a:latin typeface="Arial" panose="020B0604020202020204" pitchFamily="34" charset="0"/>
                <a:cs typeface="Arial" panose="020B0604020202020204" pitchFamily="34" charset="0"/>
              </a:rPr>
              <a:t>المادة 8 تكون العقوبة بالاعدام اذا ادى الفعل الى موت المجني عليه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6065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C29D42C-B6A4-4BCB-9407-E5EB2787837C}"/>
              </a:ext>
            </a:extLst>
          </p:cNvPr>
          <p:cNvSpPr txBox="1"/>
          <p:nvPr/>
        </p:nvSpPr>
        <p:spPr>
          <a:xfrm>
            <a:off x="798286" y="1175657"/>
            <a:ext cx="8577943" cy="3539430"/>
          </a:xfrm>
          <a:prstGeom prst="rect">
            <a:avLst/>
          </a:prstGeom>
          <a:noFill/>
        </p:spPr>
        <p:txBody>
          <a:bodyPr wrap="square">
            <a:spAutoFit/>
          </a:bodyPr>
          <a:lstStyle/>
          <a:p>
            <a:pPr algn="r"/>
            <a:r>
              <a:rPr lang="ar-IQ" sz="2800" dirty="0">
                <a:latin typeface="Arial" panose="020B0604020202020204" pitchFamily="34" charset="0"/>
                <a:cs typeface="Arial" panose="020B0604020202020204" pitchFamily="34" charset="0"/>
              </a:rPr>
              <a:t>المادة 9 </a:t>
            </a:r>
          </a:p>
          <a:p>
            <a:pPr algn="r"/>
            <a:r>
              <a:rPr lang="ar-IQ" sz="2800" dirty="0">
                <a:latin typeface="Arial" panose="020B0604020202020204" pitchFamily="34" charset="0"/>
                <a:cs typeface="Arial" panose="020B0604020202020204" pitchFamily="34" charset="0"/>
              </a:rPr>
              <a:t>أولاً : يعاقب بغرامة لاتقل عن (5000000) خمسة ملايين دينار ولاتزيد على (25000000) خمسة وعشرين مليون دينار كل شخص معنوي ثبت اشتراكه بالجريمة او ارتكب الجريمة باسمه او لحسابه او لمنفعته ولايخل هذا بالعقوبة التي تقرر بحق المدير المفوض او المسؤول عن ادارة الشخص المعنوي اذا ثبت اشتراكه في الجريمة .</a:t>
            </a:r>
          </a:p>
          <a:p>
            <a:pPr algn="r"/>
            <a:r>
              <a:rPr lang="ar-IQ" sz="2800" dirty="0">
                <a:latin typeface="Arial" panose="020B0604020202020204" pitchFamily="34" charset="0"/>
                <a:cs typeface="Arial" panose="020B0604020202020204" pitchFamily="34" charset="0"/>
              </a:rPr>
              <a:t>ثانياً : للمحكمة حل الشخص المعنوي او ايقاف نشاطاته بصورة نهائية او مؤقتة او غلق مقره اذا ثبت ارتكابه لاحد الافعال</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862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38DEB2-F4C5-4EF0-BDE1-7C6292CAD858}"/>
              </a:ext>
            </a:extLst>
          </p:cNvPr>
          <p:cNvSpPr>
            <a:spLocks noGrp="1"/>
          </p:cNvSpPr>
          <p:nvPr>
            <p:ph type="title"/>
          </p:nvPr>
        </p:nvSpPr>
        <p:spPr>
          <a:xfrm>
            <a:off x="677334" y="609600"/>
            <a:ext cx="8596668" cy="1030514"/>
          </a:xfrm>
        </p:spPr>
        <p:txBody>
          <a:bodyPr>
            <a:normAutofit fontScale="90000"/>
          </a:bodyPr>
          <a:lstStyle/>
          <a:p>
            <a:pPr algn="ctr"/>
            <a:r>
              <a:rPr lang="ar-IQ" sz="6600" dirty="0">
                <a:latin typeface="Arial" panose="020B0604020202020204" pitchFamily="34" charset="0"/>
                <a:cs typeface="Arial" panose="020B0604020202020204" pitchFamily="34" charset="0"/>
              </a:rPr>
              <a:t>أساليب المكافحة</a:t>
            </a:r>
            <a:endParaRPr lang="en-US" sz="6600" dirty="0">
              <a:latin typeface="Arial" panose="020B0604020202020204" pitchFamily="34" charset="0"/>
              <a:cs typeface="Arial" panose="020B0604020202020204" pitchFamily="34" charset="0"/>
            </a:endParaRPr>
          </a:p>
        </p:txBody>
      </p:sp>
      <p:graphicFrame>
        <p:nvGraphicFramePr>
          <p:cNvPr id="13" name="Content Placeholder 12">
            <a:extLst>
              <a:ext uri="{FF2B5EF4-FFF2-40B4-BE49-F238E27FC236}">
                <a16:creationId xmlns="" xmlns:a16="http://schemas.microsoft.com/office/drawing/2014/main" id="{2C9E1E33-DE84-4D3B-8143-EFA4B32DA725}"/>
              </a:ext>
            </a:extLst>
          </p:cNvPr>
          <p:cNvGraphicFramePr>
            <a:graphicFrameLocks noGrp="1"/>
          </p:cNvGraphicFramePr>
          <p:nvPr>
            <p:ph idx="1"/>
            <p:extLst>
              <p:ext uri="{D42A27DB-BD31-4B8C-83A1-F6EECF244321}">
                <p14:modId xmlns:p14="http://schemas.microsoft.com/office/powerpoint/2010/main" val="3007076959"/>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6403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 xmlns:a16="http://schemas.microsoft.com/office/drawing/2014/main" id="{CABF5E1D-808E-41D2-91C4-42E3727A6720}"/>
              </a:ext>
            </a:extLst>
          </p:cNvPr>
          <p:cNvGraphicFramePr/>
          <p:nvPr>
            <p:extLst>
              <p:ext uri="{D42A27DB-BD31-4B8C-83A1-F6EECF244321}">
                <p14:modId xmlns:p14="http://schemas.microsoft.com/office/powerpoint/2010/main" val="3873311062"/>
              </p:ext>
            </p:extLst>
          </p:nvPr>
        </p:nvGraphicFramePr>
        <p:xfrm>
          <a:off x="2032000" y="323557"/>
          <a:ext cx="8128000" cy="6246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6705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 xmlns:a16="http://schemas.microsoft.com/office/drawing/2014/main" id="{8595D60A-EDC8-425C-BFA7-71C277311006}"/>
              </a:ext>
            </a:extLst>
          </p:cNvPr>
          <p:cNvGraphicFramePr/>
          <p:nvPr>
            <p:extLst>
              <p:ext uri="{D42A27DB-BD31-4B8C-83A1-F6EECF244321}">
                <p14:modId xmlns:p14="http://schemas.microsoft.com/office/powerpoint/2010/main" val="3627432334"/>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6217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 xmlns:a16="http://schemas.microsoft.com/office/drawing/2014/main" id="{1D6993CC-D586-4792-90FC-C6790DDC02B7}"/>
              </a:ext>
            </a:extLst>
          </p:cNvPr>
          <p:cNvGraphicFramePr/>
          <p:nvPr>
            <p:extLst>
              <p:ext uri="{D42A27DB-BD31-4B8C-83A1-F6EECF244321}">
                <p14:modId xmlns:p14="http://schemas.microsoft.com/office/powerpoint/2010/main" val="2355303543"/>
              </p:ext>
            </p:extLst>
          </p:nvPr>
        </p:nvGraphicFramePr>
        <p:xfrm>
          <a:off x="566057" y="551544"/>
          <a:ext cx="9593943" cy="5586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6525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14 Points 3">
            <a:extLst>
              <a:ext uri="{FF2B5EF4-FFF2-40B4-BE49-F238E27FC236}">
                <a16:creationId xmlns="" xmlns:a16="http://schemas.microsoft.com/office/drawing/2014/main" id="{A3DDF55D-DCDB-4B57-A129-7C56BDF1D13A}"/>
              </a:ext>
            </a:extLst>
          </p:cNvPr>
          <p:cNvSpPr/>
          <p:nvPr/>
        </p:nvSpPr>
        <p:spPr>
          <a:xfrm>
            <a:off x="2336800" y="406400"/>
            <a:ext cx="7126514" cy="5762171"/>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IQ" sz="9600" b="1" i="0" u="none" strike="noStrike" kern="1200" normalizeH="0" baseline="0" noProof="0">
                <a:solidFill>
                  <a:srgbClr val="A666E1">
                    <a:lumMod val="75000"/>
                  </a:srgbClr>
                </a:solidFill>
                <a:uLnTx/>
                <a:uFillTx/>
                <a:latin typeface="Aldhabi" panose="01000000000000000000" pitchFamily="2" charset="-78"/>
                <a:ea typeface="+mn-ea"/>
                <a:cs typeface="Aldhabi" panose="01000000000000000000" pitchFamily="2" charset="-78"/>
              </a:rPr>
              <a:t>شكراً لحُسن أصغائكم</a:t>
            </a:r>
            <a:endParaRPr kumimoji="0" lang="en-US" sz="9600" b="1" i="0" u="none" strike="noStrike" kern="1200" normalizeH="0" baseline="0" noProof="0" dirty="0">
              <a:solidFill>
                <a:srgbClr val="A666E1">
                  <a:lumMod val="75000"/>
                </a:srgbClr>
              </a:solidFill>
              <a:uLnTx/>
              <a:uFillTx/>
              <a:latin typeface="Aldhabi" panose="01000000000000000000" pitchFamily="2" charset="-78"/>
              <a:ea typeface="+mn-ea"/>
              <a:cs typeface="Aldhabi" panose="01000000000000000000" pitchFamily="2" charset="-78"/>
            </a:endParaRPr>
          </a:p>
        </p:txBody>
      </p:sp>
    </p:spTree>
    <p:extLst>
      <p:ext uri="{BB962C8B-B14F-4D97-AF65-F5344CB8AC3E}">
        <p14:creationId xmlns:p14="http://schemas.microsoft.com/office/powerpoint/2010/main" val="49790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47BCFB-D83D-4B8C-B231-AD7CC91BD5A7}"/>
              </a:ext>
            </a:extLst>
          </p:cNvPr>
          <p:cNvSpPr>
            <a:spLocks noGrp="1"/>
          </p:cNvSpPr>
          <p:nvPr>
            <p:ph type="title"/>
          </p:nvPr>
        </p:nvSpPr>
        <p:spPr/>
        <p:txBody>
          <a:bodyPr>
            <a:normAutofit/>
          </a:bodyPr>
          <a:lstStyle/>
          <a:p>
            <a:pPr algn="ctr"/>
            <a:r>
              <a:rPr lang="ar-IQ" sz="6600" dirty="0">
                <a:latin typeface="Arial" panose="020B0604020202020204" pitchFamily="34" charset="0"/>
                <a:cs typeface="Arial" panose="020B0604020202020204" pitchFamily="34" charset="0"/>
              </a:rPr>
              <a:t>المقدمة</a:t>
            </a:r>
            <a:endParaRPr lang="en-US" sz="6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5EC85FA6-9415-4D46-A353-A7BA7E111DF5}"/>
              </a:ext>
            </a:extLst>
          </p:cNvPr>
          <p:cNvSpPr>
            <a:spLocks noGrp="1"/>
          </p:cNvSpPr>
          <p:nvPr>
            <p:ph idx="1"/>
          </p:nvPr>
        </p:nvSpPr>
        <p:spPr/>
        <p:txBody>
          <a:bodyPr>
            <a:normAutofit/>
          </a:bodyPr>
          <a:lstStyle/>
          <a:p>
            <a:pPr algn="just"/>
            <a:r>
              <a:rPr lang="ar-IQ" sz="2800" dirty="0">
                <a:solidFill>
                  <a:schemeClr val="tx1"/>
                </a:solidFill>
                <a:latin typeface="Arial" panose="020B0604020202020204" pitchFamily="34" charset="0"/>
                <a:cs typeface="Arial" panose="020B0604020202020204" pitchFamily="34" charset="0"/>
              </a:rPr>
              <a:t>ان من الانشطة المنافية للاخلاق والدين وحقوق الانسان والتي تمثل تحداُ للانسان المعاصرماسمي بظاهرة الإتجار بالبشر وخاصة النساء والاطفال ، فالإتجار بالبشر جريمة انسانية تهدد حقوق الافراد وتدمر حياتهم ، حدوث هذا النوع من الإتجار عندما يتم استغلال الاشخاص بطرق مختلفة وقسرية كالعمل القسري والاستغلال الجنسي وتجارة الاعضاء.                               </a:t>
            </a: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1397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97B5F4-42C4-4BF6-B84D-9CA1E73166E6}"/>
              </a:ext>
            </a:extLst>
          </p:cNvPr>
          <p:cNvSpPr>
            <a:spLocks noGrp="1"/>
          </p:cNvSpPr>
          <p:nvPr>
            <p:ph type="title"/>
          </p:nvPr>
        </p:nvSpPr>
        <p:spPr/>
        <p:txBody>
          <a:bodyPr>
            <a:normAutofit/>
          </a:bodyPr>
          <a:lstStyle/>
          <a:p>
            <a:pPr algn="ctr"/>
            <a:r>
              <a:rPr lang="ar-IQ" sz="6600" dirty="0">
                <a:solidFill>
                  <a:srgbClr val="7030A0"/>
                </a:solidFill>
                <a:latin typeface="Arial" panose="020B0604020202020204" pitchFamily="34" charset="0"/>
                <a:cs typeface="Arial" panose="020B0604020202020204" pitchFamily="34" charset="0"/>
              </a:rPr>
              <a:t>أسباب الإتجار بالبشر</a:t>
            </a:r>
            <a:endParaRPr lang="en-US" sz="6600" dirty="0">
              <a:solidFill>
                <a:srgbClr val="7030A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382DE5F1-A46A-4EFE-89B7-8A78E8940E25}"/>
              </a:ext>
            </a:extLst>
          </p:cNvPr>
          <p:cNvSpPr>
            <a:spLocks noGrp="1"/>
          </p:cNvSpPr>
          <p:nvPr>
            <p:ph idx="1"/>
          </p:nvPr>
        </p:nvSpPr>
        <p:spPr/>
        <p:txBody>
          <a:bodyPr>
            <a:normAutofit/>
          </a:bodyPr>
          <a:lstStyle/>
          <a:p>
            <a:pPr algn="r"/>
            <a:r>
              <a:rPr lang="ar-IQ" sz="3200" b="1" dirty="0">
                <a:latin typeface="Arial" panose="020B0604020202020204" pitchFamily="34" charset="0"/>
                <a:cs typeface="Arial" panose="020B0604020202020204" pitchFamily="34" charset="0"/>
              </a:rPr>
              <a:t>	</a:t>
            </a:r>
            <a:r>
              <a:rPr lang="ar-IQ" sz="3200" b="1" dirty="0">
                <a:solidFill>
                  <a:srgbClr val="00B050"/>
                </a:solidFill>
                <a:latin typeface="Arial" panose="020B0604020202020204" pitchFamily="34" charset="0"/>
                <a:cs typeface="Arial" panose="020B0604020202020204" pitchFamily="34" charset="0"/>
              </a:rPr>
              <a:t>العوامل الاقتصادية:</a:t>
            </a:r>
            <a:r>
              <a:rPr lang="ar-IQ" sz="3200" b="1" dirty="0">
                <a:latin typeface="Arial" panose="020B0604020202020204" pitchFamily="34" charset="0"/>
                <a:cs typeface="Arial" panose="020B0604020202020204" pitchFamily="34" charset="0"/>
              </a:rPr>
              <a:t> الفقر وعدم المساواة الاقتصادية يدفعان الأفراد إلى سلوكيات قد تعرضهم للخطر.</a:t>
            </a:r>
          </a:p>
          <a:p>
            <a:pPr algn="r"/>
            <a:r>
              <a:rPr lang="ar-IQ" sz="3200" b="1" dirty="0">
                <a:latin typeface="Arial" panose="020B0604020202020204" pitchFamily="34" charset="0"/>
                <a:cs typeface="Arial" panose="020B0604020202020204" pitchFamily="34" charset="0"/>
              </a:rPr>
              <a:t>		</a:t>
            </a:r>
            <a:r>
              <a:rPr lang="ar-IQ" sz="3200" b="1" dirty="0">
                <a:solidFill>
                  <a:srgbClr val="00B050"/>
                </a:solidFill>
                <a:latin typeface="Arial" panose="020B0604020202020204" pitchFamily="34" charset="0"/>
                <a:cs typeface="Arial" panose="020B0604020202020204" pitchFamily="34" charset="0"/>
              </a:rPr>
              <a:t>العوامل الاجتماعية والثقافية: </a:t>
            </a:r>
            <a:r>
              <a:rPr lang="ar-IQ" sz="3200" b="1" dirty="0">
                <a:latin typeface="Arial" panose="020B0604020202020204" pitchFamily="34" charset="0"/>
                <a:cs typeface="Arial" panose="020B0604020202020204" pitchFamily="34" charset="0"/>
              </a:rPr>
              <a:t>التمييز والعنف القائم على النوع الاجتماعي، وضعف سيادة القانون، وعدم </a:t>
            </a:r>
            <a:r>
              <a:rPr kumimoji="0" lang="ar-IQ" sz="3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cs typeface="Arial" panose="020B0604020202020204" pitchFamily="34" charset="0"/>
              </a:rPr>
              <a:t>الاستقرار السياسي.</a:t>
            </a:r>
            <a:r>
              <a:rPr lang="ar-IQ" sz="3200" b="1" dirty="0">
                <a:latin typeface="Arial" panose="020B0604020202020204" pitchFamily="34" charset="0"/>
                <a:cs typeface="Arial" panose="020B0604020202020204" pitchFamily="34" charset="0"/>
              </a:rPr>
              <a:t>  </a:t>
            </a:r>
          </a:p>
          <a:p>
            <a:pPr algn="r"/>
            <a:r>
              <a:rPr kumimoji="0" lang="ar-IQ" sz="3200" b="1" i="0" u="none" strike="noStrike" kern="1200" cap="none" spc="0" normalizeH="0" baseline="0" noProof="0" dirty="0">
                <a:ln>
                  <a:noFill/>
                </a:ln>
                <a:solidFill>
                  <a:srgbClr val="00B050"/>
                </a:solidFill>
                <a:effectLst/>
                <a:uLnTx/>
                <a:uFillTx/>
                <a:latin typeface="Arial" panose="020B0604020202020204" pitchFamily="34" charset="0"/>
                <a:cs typeface="Arial" panose="020B0604020202020204" pitchFamily="34" charset="0"/>
              </a:rPr>
              <a:t>العوامل السياسية: </a:t>
            </a:r>
            <a:r>
              <a:rPr kumimoji="0" lang="ar-IQ" sz="3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cs typeface="Arial" panose="020B0604020202020204" pitchFamily="34" charset="0"/>
              </a:rPr>
              <a:t>النزاعات، والحروب، والكوارث الطبيعية </a:t>
            </a:r>
            <a:r>
              <a:rPr lang="ar-IQ" sz="3200" b="1" dirty="0">
                <a:latin typeface="Arial" panose="020B0604020202020204" pitchFamily="34" charset="0"/>
                <a:cs typeface="Arial" panose="020B0604020202020204" pitchFamily="34" charset="0"/>
              </a:rPr>
              <a:t>	 </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2806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9C5554-EB4E-4F51-848F-C2FFD69F711D}"/>
              </a:ext>
            </a:extLst>
          </p:cNvPr>
          <p:cNvSpPr>
            <a:spLocks noGrp="1"/>
          </p:cNvSpPr>
          <p:nvPr>
            <p:ph type="title"/>
          </p:nvPr>
        </p:nvSpPr>
        <p:spPr/>
        <p:txBody>
          <a:bodyPr>
            <a:normAutofit/>
          </a:bodyPr>
          <a:lstStyle/>
          <a:p>
            <a:pPr algn="ctr"/>
            <a:r>
              <a:rPr lang="ar-IQ" sz="6600" dirty="0">
                <a:solidFill>
                  <a:schemeClr val="accent2">
                    <a:lumMod val="50000"/>
                  </a:schemeClr>
                </a:solidFill>
                <a:latin typeface="Arial" panose="020B0604020202020204" pitchFamily="34" charset="0"/>
                <a:cs typeface="Arial" panose="020B0604020202020204" pitchFamily="34" charset="0"/>
              </a:rPr>
              <a:t>أثار الإتجار بالبشر</a:t>
            </a:r>
            <a:endParaRPr lang="en-US" sz="6600" dirty="0">
              <a:solidFill>
                <a:schemeClr val="accent2">
                  <a:lumMod val="50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EB29F871-CE7C-4BEE-8F20-DFAE08F3898C}"/>
              </a:ext>
            </a:extLst>
          </p:cNvPr>
          <p:cNvSpPr>
            <a:spLocks noGrp="1"/>
          </p:cNvSpPr>
          <p:nvPr>
            <p:ph idx="1"/>
          </p:nvPr>
        </p:nvSpPr>
        <p:spPr/>
        <p:txBody>
          <a:bodyPr>
            <a:normAutofit/>
          </a:bodyPr>
          <a:lstStyle/>
          <a:p>
            <a:pPr algn="r"/>
            <a:r>
              <a:rPr lang="ar-IQ" sz="3600" b="1" dirty="0">
                <a:latin typeface="Arial" panose="020B0604020202020204" pitchFamily="34" charset="0"/>
                <a:cs typeface="Arial" panose="020B0604020202020204" pitchFamily="34" charset="0"/>
              </a:rPr>
              <a:t>	</a:t>
            </a:r>
            <a:r>
              <a:rPr lang="ar-IQ" sz="3600" b="1" dirty="0">
                <a:solidFill>
                  <a:schemeClr val="accent4">
                    <a:lumMod val="50000"/>
                  </a:schemeClr>
                </a:solidFill>
                <a:latin typeface="Arial" panose="020B0604020202020204" pitchFamily="34" charset="0"/>
                <a:cs typeface="Arial" panose="020B0604020202020204" pitchFamily="34" charset="0"/>
              </a:rPr>
              <a:t>على الضحايا: </a:t>
            </a:r>
            <a:r>
              <a:rPr lang="ar-IQ" sz="3600" b="1" dirty="0">
                <a:latin typeface="Arial" panose="020B0604020202020204" pitchFamily="34" charset="0"/>
                <a:cs typeface="Arial" panose="020B0604020202020204" pitchFamily="34" charset="0"/>
              </a:rPr>
              <a:t>أضرار نفسية وجسدية خطيرة، مثل الاكتئاب، والصدمات، والعنف الجنسي، والأمراض، فضلاً عن الحرمان من الحقوق الأساسية.</a:t>
            </a:r>
          </a:p>
          <a:p>
            <a:pPr algn="r"/>
            <a:r>
              <a:rPr lang="ar-IQ" sz="3600" b="1" dirty="0">
                <a:latin typeface="Arial" panose="020B0604020202020204" pitchFamily="34" charset="0"/>
                <a:cs typeface="Arial" panose="020B0604020202020204" pitchFamily="34" charset="0"/>
              </a:rPr>
              <a:t>		</a:t>
            </a:r>
            <a:r>
              <a:rPr lang="ar-IQ" sz="3600" b="1" dirty="0">
                <a:solidFill>
                  <a:schemeClr val="accent4">
                    <a:lumMod val="50000"/>
                  </a:schemeClr>
                </a:solidFill>
                <a:latin typeface="Arial" panose="020B0604020202020204" pitchFamily="34" charset="0"/>
                <a:cs typeface="Arial" panose="020B0604020202020204" pitchFamily="34" charset="0"/>
              </a:rPr>
              <a:t>على المجتمع: </a:t>
            </a:r>
            <a:r>
              <a:rPr lang="ar-IQ" sz="3600" b="1" dirty="0">
                <a:latin typeface="Arial" panose="020B0604020202020204" pitchFamily="34" charset="0"/>
                <a:cs typeface="Arial" panose="020B0604020202020204" pitchFamily="34" charset="0"/>
              </a:rPr>
              <a:t>تزايد الجريمة، وانتشار العنف، وتشويه السمعة، وفقدان الثقة بين أفراد المجتمع.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77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ED9F0B-6D1C-42DD-9FB5-AA26F98E502F}"/>
              </a:ext>
            </a:extLst>
          </p:cNvPr>
          <p:cNvSpPr>
            <a:spLocks noGrp="1"/>
          </p:cNvSpPr>
          <p:nvPr>
            <p:ph type="title"/>
          </p:nvPr>
        </p:nvSpPr>
        <p:spPr/>
        <p:txBody>
          <a:bodyPr>
            <a:noAutofit/>
          </a:bodyPr>
          <a:lstStyle/>
          <a:p>
            <a:pPr algn="ctr"/>
            <a:r>
              <a:rPr lang="ar-SA" sz="4400" b="1" dirty="0">
                <a:effectLst/>
                <a:latin typeface="Calibri" panose="020F0502020204030204" pitchFamily="34" charset="0"/>
                <a:ea typeface="Calibri" panose="020F0502020204030204" pitchFamily="34" charset="0"/>
                <a:cs typeface="Arial" panose="020B0604020202020204" pitchFamily="34" charset="0"/>
              </a:rPr>
              <a:t>المفهوم </a:t>
            </a:r>
            <a:r>
              <a:rPr lang="ar-IQ" sz="4400" b="1" dirty="0">
                <a:effectLst/>
                <a:latin typeface="Calibri" panose="020F0502020204030204" pitchFamily="34" charset="0"/>
                <a:ea typeface="Calibri" panose="020F0502020204030204" pitchFamily="34" charset="0"/>
                <a:cs typeface="Arial" panose="020B0604020202020204" pitchFamily="34" charset="0"/>
              </a:rPr>
              <a:t>الدولي و</a:t>
            </a:r>
            <a:r>
              <a:rPr lang="ar-SA" sz="4400" b="1" dirty="0">
                <a:effectLst/>
                <a:latin typeface="Calibri" panose="020F0502020204030204" pitchFamily="34" charset="0"/>
                <a:ea typeface="Calibri" panose="020F0502020204030204" pitchFamily="34" charset="0"/>
                <a:cs typeface="Arial" panose="020B0604020202020204" pitchFamily="34" charset="0"/>
              </a:rPr>
              <a:t>القانوني لجريمة الإتجار بالبشر </a:t>
            </a:r>
            <a:endParaRPr lang="en-US" sz="4400" dirty="0"/>
          </a:p>
        </p:txBody>
      </p:sp>
      <p:sp>
        <p:nvSpPr>
          <p:cNvPr id="3" name="Content Placeholder 2">
            <a:extLst>
              <a:ext uri="{FF2B5EF4-FFF2-40B4-BE49-F238E27FC236}">
                <a16:creationId xmlns="" xmlns:a16="http://schemas.microsoft.com/office/drawing/2014/main" id="{05DF3ADF-E086-4C02-8778-452DA5D41418}"/>
              </a:ext>
            </a:extLst>
          </p:cNvPr>
          <p:cNvSpPr>
            <a:spLocks noGrp="1"/>
          </p:cNvSpPr>
          <p:nvPr>
            <p:ph idx="1"/>
          </p:nvPr>
        </p:nvSpPr>
        <p:spPr/>
        <p:txBody>
          <a:bodyPr>
            <a:noAutofit/>
          </a:bodyPr>
          <a:lstStyle/>
          <a:p>
            <a:pPr marL="0" marR="0" algn="r">
              <a:lnSpc>
                <a:spcPct val="107000"/>
              </a:lnSpc>
              <a:spcBef>
                <a:spcPts val="0"/>
              </a:spcBef>
              <a:spcAft>
                <a:spcPts val="800"/>
              </a:spcAft>
            </a:pPr>
            <a:r>
              <a:rPr lang="ar-SA" sz="2000" b="1" dirty="0">
                <a:effectLst/>
                <a:latin typeface="Calibri" panose="020F0502020204030204" pitchFamily="34" charset="0"/>
                <a:ea typeface="Calibri" panose="020F0502020204030204" pitchFamily="34" charset="0"/>
                <a:cs typeface="Arial" panose="020B0604020202020204" pitchFamily="34" charset="0"/>
              </a:rPr>
              <a:t>أولاً: الإطار القانوني الدولي</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800"/>
              </a:spcAft>
            </a:pPr>
            <a:r>
              <a:rPr lang="ar-SA"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تُعتبر جريمة الإتجار بالبشر من أخطر الجرائم المنظمة التي تنتهك كرامة الإنسان وحقوقه الأساسية</a:t>
            </a:r>
            <a:r>
              <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وقد حدد بروتوكول باليرمو لعام 2000 (الملحق باتفاقية الأمم المتحدة لمكافحة الجريمة المنظمة عبر الوطنية) تعريفها القانوني الأساسي، وهو المرجع الدولي المعتمد</a:t>
            </a:r>
            <a:r>
              <a:rPr lang="ar-IQ"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80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التعريف الرسمي</a:t>
            </a:r>
            <a:r>
              <a:rPr lang="ar-IQ" sz="2000" b="1" dirty="0">
                <a:solidFill>
                  <a:schemeClr val="tx1"/>
                </a:solidFill>
                <a:latin typeface="Calibri" panose="020F0502020204030204" pitchFamily="34" charset="0"/>
                <a:ea typeface="Calibri" panose="020F0502020204030204" pitchFamily="34" charset="0"/>
                <a:cs typeface="Arial" panose="020B0604020202020204" pitchFamily="34" charset="0"/>
              </a:rPr>
              <a:t>: </a:t>
            </a:r>
          </a:p>
          <a:p>
            <a:pPr marL="0" marR="0" algn="r">
              <a:lnSpc>
                <a:spcPct val="107000"/>
              </a:lnSpc>
              <a:spcBef>
                <a:spcPts val="0"/>
              </a:spcBef>
              <a:spcAft>
                <a:spcPts val="800"/>
              </a:spcAft>
            </a:pPr>
            <a:r>
              <a:rPr lang="ar-SA"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يقصد بالإتجار بالأشخاص: تجنيد أو نقل أو تنقيل أو إيواء أو استقبال أشخاص، بواسطة التهديد بالقوة أو استعمالها أو غير ذلك من أشكال القسر أو الاختطاف أو الاحتيال أو الخداع أو إساءة استعمال السلطة أو استغلال حالة استضعاف، أو بإعطاء أو تلقي مبالغ مالية أو مزايا لنيل موافقة شخص له سيطرة على شخص آخر، لغرض الاستغلال</a:t>
            </a:r>
            <a:r>
              <a:rPr lang="ar-IQ" sz="2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lang="en-US" sz="2000" dirty="0">
              <a:solidFill>
                <a:schemeClr val="tx1"/>
              </a:solidFill>
            </a:endParaRPr>
          </a:p>
        </p:txBody>
      </p:sp>
    </p:spTree>
    <p:extLst>
      <p:ext uri="{BB962C8B-B14F-4D97-AF65-F5344CB8AC3E}">
        <p14:creationId xmlns:p14="http://schemas.microsoft.com/office/powerpoint/2010/main" val="4061477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AC43E6-FFD6-450D-9F0E-8EA0E381AFBE}"/>
              </a:ext>
            </a:extLst>
          </p:cNvPr>
          <p:cNvSpPr>
            <a:spLocks noGrp="1"/>
          </p:cNvSpPr>
          <p:nvPr>
            <p:ph type="title"/>
          </p:nvPr>
        </p:nvSpPr>
        <p:spPr>
          <a:xfrm>
            <a:off x="677334" y="609600"/>
            <a:ext cx="8593275" cy="5537982"/>
          </a:xfrm>
        </p:spPr>
        <p:txBody>
          <a:bodyPr/>
          <a:lstStyle/>
          <a:p>
            <a:pPr marL="0" marR="0" algn="r">
              <a:lnSpc>
                <a:spcPct val="107000"/>
              </a:lnSpc>
              <a:spcBef>
                <a:spcPts val="0"/>
              </a:spcBef>
              <a:spcAft>
                <a:spcPts val="800"/>
              </a:spcAft>
            </a:pPr>
            <a:r>
              <a:rPr lang="ar-SA" sz="3600" b="1" dirty="0">
                <a:effectLst/>
                <a:latin typeface="Calibri" panose="020F0502020204030204" pitchFamily="34" charset="0"/>
                <a:ea typeface="Calibri" panose="020F0502020204030204" pitchFamily="34" charset="0"/>
                <a:cs typeface="Arial" panose="020B0604020202020204" pitchFamily="34" charset="0"/>
              </a:rPr>
              <a:t>البروتوكول الإضافي لمنع وقمع ومعاقبة الإتجار بالأشخاص، وبخاصة النساء والأطفال</a:t>
            </a:r>
            <a:r>
              <a:rPr lang="ar-SA" sz="3600" b="1" dirty="0">
                <a:effectLst/>
                <a:ea typeface="Calibri" panose="020F0502020204030204" pitchFamily="34" charset="0"/>
                <a:cs typeface="Calibri" panose="020F0502020204030204" pitchFamily="34" charset="0"/>
              </a:rPr>
              <a:t> </a:t>
            </a:r>
            <a:r>
              <a:rPr lang="ar-IQ" sz="3600" b="1" dirty="0">
                <a:effectLst/>
                <a:ea typeface="Calibri" panose="020F0502020204030204" pitchFamily="34" charset="0"/>
                <a:cs typeface="Calibri" panose="020F0502020204030204" pitchFamily="34" charset="0"/>
              </a:rPr>
              <a:t>2000</a:t>
            </a:r>
            <a:br>
              <a:rPr lang="ar-IQ" sz="3600" b="1" dirty="0">
                <a:effectLst/>
                <a:ea typeface="Calibri" panose="020F0502020204030204" pitchFamily="34" charset="0"/>
                <a:cs typeface="Calibri" panose="020F0502020204030204" pitchFamily="34" charset="0"/>
              </a:rPr>
            </a:br>
            <a:r>
              <a:rPr lang="en-US" sz="2800" b="1" dirty="0">
                <a:effectLst/>
                <a:latin typeface="Calibri" panose="020F0502020204030204" pitchFamily="34" charset="0"/>
                <a:ea typeface="Calibri" panose="020F0502020204030204" pitchFamily="34" charset="0"/>
                <a:cs typeface="Arial" panose="020B0604020202020204" pitchFamily="34" charset="0"/>
              </a:rPr>
              <a:t> </a:t>
            </a:r>
            <a:r>
              <a:rPr lang="en-US" sz="2800" dirty="0">
                <a:effectLst/>
                <a:latin typeface="Calibri" panose="020F0502020204030204" pitchFamily="34" charset="0"/>
                <a:ea typeface="Calibri" panose="020F0502020204030204" pitchFamily="34" charset="0"/>
                <a:cs typeface="Arial" panose="020B0604020202020204" pitchFamily="34" charset="0"/>
              </a:rPr>
              <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أول وثيقة دولية تضع تعريفًا محددًا للجريمة</a:t>
            </a:r>
            <a: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يُلزم الدول بـ</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b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2800" b="1" dirty="0">
                <a:solidFill>
                  <a:schemeClr val="tx1"/>
                </a:solidFill>
                <a:latin typeface="Calibri" panose="020F0502020204030204" pitchFamily="34" charset="0"/>
                <a:cs typeface="Arial" panose="020B0604020202020204" pitchFamily="34" charset="0"/>
              </a:rPr>
              <a:t> </a:t>
            </a:r>
            <a:r>
              <a:rPr lang="ar-SA" sz="2800" b="1" dirty="0">
                <a:solidFill>
                  <a:schemeClr val="accent6">
                    <a:lumMod val="75000"/>
                  </a:schemeClr>
                </a:solidFill>
                <a:latin typeface="Calibri" panose="020F0502020204030204" pitchFamily="34" charset="0"/>
                <a:cs typeface="Arial" panose="020B0604020202020204" pitchFamily="34" charset="0"/>
              </a:rPr>
              <a:t>التجريم</a:t>
            </a:r>
            <a:r>
              <a:rPr lang="ar-IQ" sz="2800" b="1" dirty="0">
                <a:solidFill>
                  <a:schemeClr val="tx1"/>
                </a:solidFill>
                <a:latin typeface="Calibri" panose="020F0502020204030204" pitchFamily="34" charset="0"/>
                <a:cs typeface="Arial" panose="020B0604020202020204" pitchFamily="34" charset="0"/>
              </a:rPr>
              <a:t> :</a:t>
            </a:r>
            <a:r>
              <a:rPr lang="ar-SA" sz="2800" b="1" dirty="0">
                <a:solidFill>
                  <a:schemeClr val="tx1"/>
                </a:solidFill>
                <a:latin typeface="Calibri" panose="020F0502020204030204" pitchFamily="34" charset="0"/>
                <a:cs typeface="Arial" panose="020B0604020202020204" pitchFamily="34" charset="0"/>
              </a:rPr>
              <a:t> </a:t>
            </a: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إدخال الجريمة ضمن تشريعاتها الوطنية</a:t>
            </a:r>
            <a: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SA" sz="2800" b="1" i="0" u="none" strike="noStrike" kern="1200" cap="none" spc="0" normalizeH="0" baseline="0" noProof="0" dirty="0">
                <a:ln>
                  <a:noFill/>
                </a:ln>
                <a:solidFill>
                  <a:schemeClr val="accent6">
                    <a:lumMod val="75000"/>
                  </a:schemeClr>
                </a:solidFill>
                <a:effectLst/>
                <a:uLnTx/>
                <a:uFillTx/>
                <a:latin typeface="Calibri" panose="020F0502020204030204" pitchFamily="34" charset="0"/>
                <a:ea typeface="Calibri" panose="020F0502020204030204" pitchFamily="34" charset="0"/>
                <a:cs typeface="Arial" panose="020B0604020202020204" pitchFamily="34" charset="0"/>
              </a:rPr>
              <a:t>الوقاية</a:t>
            </a:r>
            <a:r>
              <a:rPr kumimoji="0" lang="ar-SA" sz="2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a:t>
            </a:r>
            <a:r>
              <a:rPr kumimoji="0" lang="ar-IQ" sz="2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a:t>
            </a: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وضع خطط لمنع الإتجار</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kumimoji="0" lang="ar-SA" sz="2800" b="1" i="0" u="none" strike="noStrike" kern="1200" cap="none" spc="0" normalizeH="0" baseline="0" noProof="0" dirty="0">
                <a:ln>
                  <a:noFill/>
                </a:ln>
                <a:solidFill>
                  <a:schemeClr val="accent6">
                    <a:lumMod val="75000"/>
                  </a:schemeClr>
                </a:solidFill>
                <a:effectLst/>
                <a:uLnTx/>
                <a:uFillTx/>
                <a:latin typeface="Calibri" panose="020F0502020204030204" pitchFamily="34" charset="0"/>
                <a:ea typeface="Calibri" panose="020F0502020204030204" pitchFamily="34" charset="0"/>
                <a:cs typeface="Arial" panose="020B0604020202020204" pitchFamily="34" charset="0"/>
              </a:rPr>
              <a:t>حماية الضحايا</a:t>
            </a:r>
            <a:r>
              <a:rPr kumimoji="0" lang="ar-IQ" sz="2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عبر المأوى والمساعدة القانونية</a:t>
            </a:r>
            <a: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2800" b="1"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التعاون الدولي</a:t>
            </a:r>
            <a:r>
              <a:rPr lang="ar-SA" sz="28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 </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في تبادل المعلومات والملاحقة القضائية</a:t>
            </a:r>
            <a:r>
              <a:rPr lang="en-US" sz="1100" dirty="0">
                <a:effectLst/>
                <a:latin typeface="Calibri" panose="020F0502020204030204" pitchFamily="34" charset="0"/>
                <a:ea typeface="Calibri" panose="020F0502020204030204" pitchFamily="34" charset="0"/>
                <a:cs typeface="Arial" panose="020B0604020202020204" pitchFamily="34" charset="0"/>
              </a:rPr>
              <a:t/>
            </a:r>
            <a:br>
              <a:rPr lang="en-US" sz="11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Tree>
    <p:extLst>
      <p:ext uri="{BB962C8B-B14F-4D97-AF65-F5344CB8AC3E}">
        <p14:creationId xmlns:p14="http://schemas.microsoft.com/office/powerpoint/2010/main" val="519378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2881B1-A2A9-493B-978F-CBB271B4852F}"/>
              </a:ext>
            </a:extLst>
          </p:cNvPr>
          <p:cNvSpPr>
            <a:spLocks noGrp="1"/>
          </p:cNvSpPr>
          <p:nvPr>
            <p:ph type="title"/>
          </p:nvPr>
        </p:nvSpPr>
        <p:spPr>
          <a:xfrm>
            <a:off x="590843" y="609600"/>
            <a:ext cx="8683159" cy="5509846"/>
          </a:xfrm>
        </p:spPr>
        <p:txBody>
          <a:bodyPr>
            <a:normAutofit/>
          </a:bodyPr>
          <a:lstStyle/>
          <a:p>
            <a:pPr marL="0" marR="0" algn="r">
              <a:lnSpc>
                <a:spcPct val="107000"/>
              </a:lnSpc>
              <a:spcBef>
                <a:spcPts val="0"/>
              </a:spcBef>
              <a:spcAft>
                <a:spcPts val="800"/>
              </a:spcAft>
            </a:pPr>
            <a:r>
              <a:rPr lang="ar-SA" sz="3000" b="1" dirty="0">
                <a:solidFill>
                  <a:schemeClr val="accent3"/>
                </a:solidFill>
                <a:effectLst/>
                <a:latin typeface="Calibri" panose="020F0502020204030204" pitchFamily="34" charset="0"/>
                <a:ea typeface="Calibri" panose="020F0502020204030204" pitchFamily="34" charset="0"/>
                <a:cs typeface="Arial" panose="020B0604020202020204" pitchFamily="34" charset="0"/>
              </a:rPr>
              <a:t>اتفاقيات دولية أخرى</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SA" sz="3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اتفاقية حقوق الطفل (1989)  </a:t>
            </a:r>
            <a:r>
              <a:rPr kumimoji="0" lang="ar-IQ" sz="3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a:t>
            </a:r>
            <a:r>
              <a:rPr lang="ar-SA"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تحظر استغلال الأطفال في أي شكل</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اتفاقيات منظمة العمل الدولية</a:t>
            </a:r>
            <a: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رقم (29) بشأن العمل الجبري</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رقم (105) بشأن إلغاء العمل القسري</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رقم (182) بشأن أسوأ أشكال عمل الأطفال</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lang="ar-SA"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قرارات مجلس الأمن</a:t>
            </a:r>
            <a: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r>
            <a:br>
              <a:rPr lang="en-US"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30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أكدت على ربط الإتجار بالبشر بالنزاعات المسلحة، واستغلال النساء والأطفال من قبل الجماعات المسلحة، وألزمت الدول بالتحقيق والمعاقبة</a:t>
            </a:r>
            <a:endParaRPr lang="en-US" sz="3000" dirty="0">
              <a:solidFill>
                <a:schemeClr val="tx1"/>
              </a:solidFill>
            </a:endParaRPr>
          </a:p>
        </p:txBody>
      </p:sp>
    </p:spTree>
    <p:extLst>
      <p:ext uri="{BB962C8B-B14F-4D97-AF65-F5344CB8AC3E}">
        <p14:creationId xmlns:p14="http://schemas.microsoft.com/office/powerpoint/2010/main" val="2680761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AF6B6A-24E4-46A6-8393-C41AA0C1CDDD}"/>
              </a:ext>
            </a:extLst>
          </p:cNvPr>
          <p:cNvSpPr>
            <a:spLocks noGrp="1"/>
          </p:cNvSpPr>
          <p:nvPr>
            <p:ph type="title"/>
          </p:nvPr>
        </p:nvSpPr>
        <p:spPr>
          <a:xfrm>
            <a:off x="677334" y="609600"/>
            <a:ext cx="8596668" cy="5777132"/>
          </a:xfrm>
        </p:spPr>
        <p:txBody>
          <a:bodyPr>
            <a:normAutofit/>
          </a:bodyPr>
          <a:lstStyle/>
          <a:p>
            <a:pPr marL="0" marR="0" algn="r">
              <a:lnSpc>
                <a:spcPct val="107000"/>
              </a:lnSpc>
              <a:spcBef>
                <a:spcPts val="0"/>
              </a:spcBef>
              <a:spcAft>
                <a:spcPts val="800"/>
              </a:spcAft>
            </a:pPr>
            <a:r>
              <a:rPr lang="ar-SA" sz="3000" b="1" dirty="0">
                <a:effectLst/>
                <a:latin typeface="Calibri" panose="020F0502020204030204" pitchFamily="34" charset="0"/>
                <a:ea typeface="Calibri" panose="020F0502020204030204" pitchFamily="34" charset="0"/>
                <a:cs typeface="Arial" panose="020B0604020202020204" pitchFamily="34" charset="0"/>
              </a:rPr>
              <a:t>ثانيًا: الإطار القانوني الوطني</a:t>
            </a:r>
            <a:r>
              <a:rPr lang="ar-IQ" sz="3000" b="1" dirty="0">
                <a:effectLst/>
                <a:latin typeface="Calibri" panose="020F0502020204030204" pitchFamily="34" charset="0"/>
                <a:ea typeface="Calibri" panose="020F0502020204030204" pitchFamily="34" charset="0"/>
                <a:cs typeface="Arial" panose="020B0604020202020204" pitchFamily="34" charset="0"/>
              </a:rPr>
              <a:t/>
            </a:r>
            <a:br>
              <a:rPr lang="ar-IQ" sz="3000" b="1" dirty="0">
                <a:effectLst/>
                <a:latin typeface="Calibri" panose="020F0502020204030204" pitchFamily="34" charset="0"/>
                <a:ea typeface="Calibri" panose="020F0502020204030204" pitchFamily="34" charset="0"/>
                <a:cs typeface="Arial" panose="020B0604020202020204" pitchFamily="34" charset="0"/>
              </a:rPr>
            </a:br>
            <a:r>
              <a:rPr lang="ar-SA" sz="30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عادةً ما يصدر قانون خاص يتضمن</a:t>
            </a:r>
            <a:r>
              <a:rPr lang="ar-IQ" sz="30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t>
            </a:r>
            <a:r>
              <a:rPr lang="ar-SA" sz="30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تعريف الجريمة بما يتماشى مع بروتوكول باليرمو</a:t>
            </a:r>
            <a:r>
              <a:rPr lang="ar-IQ" sz="30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r>
            <a:br>
              <a:rPr lang="ar-IQ" sz="30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br>
            <a: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عرّف القانون العراقي </a:t>
            </a:r>
            <a:r>
              <a:rPr lang="ar-IQ" sz="3000" b="1" dirty="0" smtClean="0">
                <a:solidFill>
                  <a:schemeClr val="tx1"/>
                </a:solidFill>
                <a:effectLst/>
                <a:latin typeface="Calibri" panose="020F0502020204030204" pitchFamily="34" charset="0"/>
                <a:ea typeface="Calibri" panose="020F0502020204030204" pitchFamily="34" charset="0"/>
                <a:cs typeface="Arial" panose="020B0604020202020204" pitchFamily="34" charset="0"/>
              </a:rPr>
              <a:t>قانون مكافحة الاتجار بالبشر رقم </a:t>
            </a:r>
            <a: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28 لسنة 2012 </a:t>
            </a:r>
            <a:r>
              <a:rPr lang="ar-IQ" sz="3000" b="1" dirty="0" smtClean="0">
                <a:solidFill>
                  <a:schemeClr val="tx1"/>
                </a:solidFill>
                <a:effectLst/>
                <a:latin typeface="Calibri" panose="020F0502020204030204" pitchFamily="34" charset="0"/>
                <a:ea typeface="Calibri" panose="020F0502020204030204" pitchFamily="34" charset="0"/>
                <a:cs typeface="Arial" panose="020B0604020202020204" pitchFamily="34" charset="0"/>
              </a:rPr>
              <a:t>في المادة (1) منه على الإتجار </a:t>
            </a:r>
            <a:r>
              <a:rPr lang="ar-IQ" sz="3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بالبشر بأنه تجنيد، نقل، إيواء، أو استقبال شخص ما بوسائل مثل التهديد بالقوة، أو القسر، أو الاختطاف، أو الاحتيال، أو الخداع، أو استغلال السلطة أو حاجة الشخص، أو عبر تقديم أموال أو مزايا للحصول على موافقة شخص له سلطة عليه، وذلك بهدف بيعه أو استغلاله في الدعارة، أو الاستغلال الجنسي، أو العمل القسري، أو الاستعباد، أو التسول، أو المتاجرة بأعضائه البشرية، أو لأغراض التجارب الطبية.</a:t>
            </a:r>
            <a:endParaRPr lang="en-US" sz="3000" dirty="0">
              <a:solidFill>
                <a:schemeClr val="tx1"/>
              </a:solidFill>
            </a:endParaRPr>
          </a:p>
        </p:txBody>
      </p:sp>
    </p:spTree>
    <p:extLst>
      <p:ext uri="{BB962C8B-B14F-4D97-AF65-F5344CB8AC3E}">
        <p14:creationId xmlns:p14="http://schemas.microsoft.com/office/powerpoint/2010/main" val="3118849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09E19D-AA63-4546-B3F0-8F2FCF742C25}"/>
              </a:ext>
            </a:extLst>
          </p:cNvPr>
          <p:cNvSpPr>
            <a:spLocks noGrp="1"/>
          </p:cNvSpPr>
          <p:nvPr>
            <p:ph type="title"/>
          </p:nvPr>
        </p:nvSpPr>
        <p:spPr>
          <a:xfrm>
            <a:off x="677334" y="609600"/>
            <a:ext cx="8596668" cy="856343"/>
          </a:xfrm>
        </p:spPr>
        <p:txBody>
          <a:bodyPr/>
          <a:lstStyle/>
          <a:p>
            <a:pPr algn="ctr"/>
            <a:r>
              <a:rPr lang="ar-SA" sz="3600" b="1" dirty="0">
                <a:effectLst/>
                <a:latin typeface="Calibri" panose="020F0502020204030204" pitchFamily="34" charset="0"/>
                <a:ea typeface="Calibri" panose="020F0502020204030204" pitchFamily="34" charset="0"/>
                <a:cs typeface="Arial" panose="020B0604020202020204" pitchFamily="34" charset="0"/>
              </a:rPr>
              <a:t>ثانيًا: الأركان القانونية لجريمة الإتجار بالبشر</a:t>
            </a:r>
            <a:endParaRPr lang="en-US" dirty="0"/>
          </a:p>
        </p:txBody>
      </p:sp>
      <p:graphicFrame>
        <p:nvGraphicFramePr>
          <p:cNvPr id="7" name="Content Placeholder 6">
            <a:extLst>
              <a:ext uri="{FF2B5EF4-FFF2-40B4-BE49-F238E27FC236}">
                <a16:creationId xmlns="" xmlns:a16="http://schemas.microsoft.com/office/drawing/2014/main" id="{B29E0B2C-4BE9-491B-8A30-710AEDE277D6}"/>
              </a:ext>
            </a:extLst>
          </p:cNvPr>
          <p:cNvGraphicFramePr>
            <a:graphicFrameLocks noGrp="1"/>
          </p:cNvGraphicFramePr>
          <p:nvPr>
            <p:ph idx="1"/>
            <p:extLst>
              <p:ext uri="{D42A27DB-BD31-4B8C-83A1-F6EECF244321}">
                <p14:modId xmlns:p14="http://schemas.microsoft.com/office/powerpoint/2010/main" val="2697100875"/>
              </p:ext>
            </p:extLst>
          </p:nvPr>
        </p:nvGraphicFramePr>
        <p:xfrm>
          <a:off x="638524" y="1683658"/>
          <a:ext cx="8596312" cy="4383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664641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207</TotalTime>
  <Words>679</Words>
  <Application>Microsoft Office PowerPoint</Application>
  <PresentationFormat>مخصص</PresentationFormat>
  <Paragraphs>67</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Facet</vt:lpstr>
      <vt:lpstr>البعد القانوني لمخاطر الإتجار بالبشر</vt:lpstr>
      <vt:lpstr>المقدمة</vt:lpstr>
      <vt:lpstr>أسباب الإتجار بالبشر</vt:lpstr>
      <vt:lpstr>أثار الإتجار بالبشر</vt:lpstr>
      <vt:lpstr>المفهوم الدولي والقانوني لجريمة الإتجار بالبشر </vt:lpstr>
      <vt:lpstr>البروتوكول الإضافي لمنع وقمع ومعاقبة الإتجار بالأشخاص، وبخاصة النساء والأطفال 2000   أول وثيقة دولية تضع تعريفًا محددًا للجريمة يُلزم الدول بـ:  التجريم : إدخال الجريمة ضمن تشريعاتها الوطنية  الوقاية : وضع خطط لمنع الإتجار حماية الضحايا: عبر المأوى والمساعدة القانونية التعاون الدولي : في تبادل المعلومات والملاحقة القضائية </vt:lpstr>
      <vt:lpstr>اتفاقيات دولية أخرى * اتفاقية حقوق الطفل (1989)  :تحظر استغلال الأطفال في أي شكل * اتفاقيات منظمة العمل الدولية    رقم (29) بشأن العمل الجبري رقم (105) بشأن إلغاء العمل القسري رقم (182) بشأن أسوأ أشكال عمل الأطفال  * قرارات مجلس الأمن أكدت على ربط الإتجار بالبشر بالنزاعات المسلحة، واستغلال النساء والأطفال من قبل الجماعات المسلحة، وألزمت الدول بالتحقيق والمعاقبة</vt:lpstr>
      <vt:lpstr>ثانيًا: الإطار القانوني الوطني عادةً ما يصدر قانون خاص يتضمن تعريف الجريمة بما يتماشى مع بروتوكول باليرمو عرّف القانون العراقي قانون مكافحة الاتجار بالبشر رقم 28 لسنة 2012 في المادة (1) منه على الإتجار بالبشر بأنه تجنيد، نقل، إيواء، أو استقبال شخص ما بوسائل مثل التهديد بالقوة، أو القسر، أو الاختطاف، أو الاحتيال، أو الخداع، أو استغلال السلطة أو حاجة الشخص، أو عبر تقديم أموال أو مزايا للحصول على موافقة شخص له سلطة عليه، وذلك بهدف بيعه أو استغلاله في الدعارة، أو الاستغلال الجنسي، أو العمل القسري، أو الاستعباد، أو التسول، أو المتاجرة بأعضائه البشرية، أو لأغراض التجارب الطبية.</vt:lpstr>
      <vt:lpstr>ثانيًا: الأركان القانونية لجريمة الإتجار بالبشر</vt:lpstr>
      <vt:lpstr>عقوبات الإتجار بالبشر</vt:lpstr>
      <vt:lpstr>عرض تقديمي في PowerPoint</vt:lpstr>
      <vt:lpstr>عرض تقديمي في PowerPoint</vt:lpstr>
      <vt:lpstr>عرض تقديمي في PowerPoint</vt:lpstr>
      <vt:lpstr>أساليب المكافحة</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Maher</cp:lastModifiedBy>
  <cp:revision>10</cp:revision>
  <dcterms:created xsi:type="dcterms:W3CDTF">2025-11-13T08:50:58Z</dcterms:created>
  <dcterms:modified xsi:type="dcterms:W3CDTF">2025-11-24T08:41:57Z</dcterms:modified>
</cp:coreProperties>
</file>