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1" r:id="rId8"/>
    <p:sldId id="262" r:id="rId9"/>
    <p:sldId id="263" r:id="rId10"/>
    <p:sldId id="264" r:id="rId11"/>
    <p:sldId id="265" r:id="rId12"/>
    <p:sldId id="266" r:id="rId13"/>
    <p:sldId id="267"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8" autoAdjust="0"/>
    <p:restoredTop sz="94660"/>
  </p:normalViewPr>
  <p:slideViewPr>
    <p:cSldViewPr snapToGrid="0">
      <p:cViewPr varScale="1">
        <p:scale>
          <a:sx n="68" d="100"/>
          <a:sy n="68"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350717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B04256-9F0A-4822-B640-9379811C009D}"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2886990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113829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3312305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237231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371976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3818944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1449946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4195350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1950342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04256-9F0A-4822-B640-9379811C009D}"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4174061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B04256-9F0A-4822-B640-9379811C009D}"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43266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B04256-9F0A-4822-B640-9379811C009D}"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1330400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B04256-9F0A-4822-B640-9379811C009D}"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660373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B04256-9F0A-4822-B640-9379811C009D}"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3862692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B04256-9F0A-4822-B640-9379811C009D}"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3809055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B04256-9F0A-4822-B640-9379811C009D}"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04D789-8578-4950-89A5-AE710BC9428D}" type="slidenum">
              <a:rPr lang="en-US" smtClean="0"/>
              <a:t>‹#›</a:t>
            </a:fld>
            <a:endParaRPr lang="en-US"/>
          </a:p>
        </p:txBody>
      </p:sp>
    </p:spTree>
    <p:extLst>
      <p:ext uri="{BB962C8B-B14F-4D97-AF65-F5344CB8AC3E}">
        <p14:creationId xmlns:p14="http://schemas.microsoft.com/office/powerpoint/2010/main" val="586130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FB04256-9F0A-4822-B640-9379811C009D}" type="datetimeFigureOut">
              <a:rPr lang="en-US" smtClean="0"/>
              <a:t>10/30/2025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C04D789-8578-4950-89A5-AE710BC9428D}" type="slidenum">
              <a:rPr lang="en-US" smtClean="0"/>
              <a:t>‹#›</a:t>
            </a:fld>
            <a:endParaRPr lang="en-US"/>
          </a:p>
        </p:txBody>
      </p:sp>
    </p:spTree>
    <p:extLst>
      <p:ext uri="{BB962C8B-B14F-4D97-AF65-F5344CB8AC3E}">
        <p14:creationId xmlns:p14="http://schemas.microsoft.com/office/powerpoint/2010/main" val="90098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5C12-8E31-406D-B3B4-BE98B19FDB97}"/>
              </a:ext>
            </a:extLst>
          </p:cNvPr>
          <p:cNvSpPr>
            <a:spLocks noGrp="1"/>
          </p:cNvSpPr>
          <p:nvPr>
            <p:ph type="ctrTitle"/>
          </p:nvPr>
        </p:nvSpPr>
        <p:spPr/>
        <p:txBody>
          <a:bodyPr>
            <a:normAutofit fontScale="90000"/>
          </a:bodyPr>
          <a:lstStyle/>
          <a:p>
            <a:pPr marL="0" marR="0" algn="ctr">
              <a:lnSpc>
                <a:spcPct val="107000"/>
              </a:lnSpc>
              <a:spcBef>
                <a:spcPts val="0"/>
              </a:spcBef>
              <a:spcAft>
                <a:spcPts val="800"/>
              </a:spcAft>
            </a:pPr>
            <a:r>
              <a:rPr lang="ar-SA" sz="6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نحو تشريعات داعمة لريادة المرأة العراقية اقتصاديًا</a:t>
            </a:r>
            <a:br>
              <a:rPr lang="en-US" sz="4400" dirty="0">
                <a:solidFill>
                  <a:srgbClr val="FF0000"/>
                </a:solidFill>
                <a:effectLst/>
                <a:latin typeface="Calibri" panose="020F0502020204030204" pitchFamily="34" charset="0"/>
                <a:ea typeface="Calibri" panose="020F0502020204030204" pitchFamily="34" charset="0"/>
                <a:cs typeface="Arial" panose="020B0604020202020204" pitchFamily="34" charset="0"/>
              </a:rPr>
            </a:br>
            <a:endParaRPr lang="en-US" dirty="0">
              <a:solidFill>
                <a:srgbClr val="FF0000"/>
              </a:solidFill>
            </a:endParaRPr>
          </a:p>
        </p:txBody>
      </p:sp>
      <p:sp>
        <p:nvSpPr>
          <p:cNvPr id="3" name="Subtitle 2">
            <a:extLst>
              <a:ext uri="{FF2B5EF4-FFF2-40B4-BE49-F238E27FC236}">
                <a16:creationId xmlns:a16="http://schemas.microsoft.com/office/drawing/2014/main" id="{9CA8C22E-C8B4-41CA-B69E-83497F1FC262}"/>
              </a:ext>
            </a:extLst>
          </p:cNvPr>
          <p:cNvSpPr>
            <a:spLocks noGrp="1"/>
          </p:cNvSpPr>
          <p:nvPr>
            <p:ph type="subTitle" idx="1"/>
          </p:nvPr>
        </p:nvSpPr>
        <p:spPr>
          <a:xfrm>
            <a:off x="4515377" y="3996266"/>
            <a:ext cx="6987645" cy="1481665"/>
          </a:xfrm>
        </p:spPr>
        <p:txBody>
          <a:bodyPr>
            <a:normAutofit/>
          </a:bodyPr>
          <a:lstStyle/>
          <a:p>
            <a:pPr algn="ctr"/>
            <a:endParaRPr lang="ar-IQ" sz="2800" b="1" dirty="0">
              <a:solidFill>
                <a:schemeClr val="accent1">
                  <a:lumMod val="50000"/>
                </a:schemeClr>
              </a:solidFill>
            </a:endParaRPr>
          </a:p>
          <a:p>
            <a:pPr algn="ctr"/>
            <a:r>
              <a:rPr lang="ar-IQ" sz="2800" b="1" dirty="0">
                <a:solidFill>
                  <a:schemeClr val="accent1">
                    <a:lumMod val="50000"/>
                  </a:schemeClr>
                </a:solidFill>
              </a:rPr>
              <a:t>الدكتورة اخلاص حميد الجوراني</a:t>
            </a:r>
          </a:p>
          <a:p>
            <a:pPr algn="ctr"/>
            <a:endParaRPr lang="en-US" sz="2800" b="1" dirty="0">
              <a:solidFill>
                <a:schemeClr val="accent1">
                  <a:lumMod val="50000"/>
                </a:schemeClr>
              </a:solidFill>
            </a:endParaRPr>
          </a:p>
        </p:txBody>
      </p:sp>
    </p:spTree>
    <p:extLst>
      <p:ext uri="{BB962C8B-B14F-4D97-AF65-F5344CB8AC3E}">
        <p14:creationId xmlns:p14="http://schemas.microsoft.com/office/powerpoint/2010/main" val="448765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256B7-5602-40BB-A74B-1AEADDCB2C98}"/>
              </a:ext>
            </a:extLst>
          </p:cNvPr>
          <p:cNvSpPr>
            <a:spLocks noGrp="1"/>
          </p:cNvSpPr>
          <p:nvPr>
            <p:ph type="title"/>
          </p:nvPr>
        </p:nvSpPr>
        <p:spPr/>
        <p:txBody>
          <a:bodyPr/>
          <a:lstStyle/>
          <a:p>
            <a:r>
              <a:rPr lang="ar-SA" sz="2800" b="1" dirty="0">
                <a:effectLst/>
                <a:latin typeface="Calibri" panose="020F0502020204030204" pitchFamily="34" charset="0"/>
                <a:ea typeface="Calibri" panose="020F0502020204030204" pitchFamily="34" charset="0"/>
                <a:cs typeface="Arial" panose="020B0604020202020204" pitchFamily="34" charset="0"/>
              </a:rPr>
              <a:t>5- العوائق الاجتماعية والثقافية والقانونية الأخرى</a:t>
            </a:r>
            <a:endParaRPr lang="en-US" dirty="0"/>
          </a:p>
        </p:txBody>
      </p:sp>
      <p:sp>
        <p:nvSpPr>
          <p:cNvPr id="3" name="Picture Placeholder 2">
            <a:extLst>
              <a:ext uri="{FF2B5EF4-FFF2-40B4-BE49-F238E27FC236}">
                <a16:creationId xmlns:a16="http://schemas.microsoft.com/office/drawing/2014/main" id="{054DD6ED-4072-4C86-9D1C-61546B771B2B}"/>
              </a:ext>
            </a:extLst>
          </p:cNvPr>
          <p:cNvSpPr>
            <a:spLocks noGrp="1"/>
          </p:cNvSpPr>
          <p:nvPr>
            <p:ph type="pic" idx="1"/>
          </p:nvPr>
        </p:nvSpPr>
        <p:spPr/>
      </p:sp>
      <p:sp>
        <p:nvSpPr>
          <p:cNvPr id="4" name="Text Placeholder 3">
            <a:extLst>
              <a:ext uri="{FF2B5EF4-FFF2-40B4-BE49-F238E27FC236}">
                <a16:creationId xmlns:a16="http://schemas.microsoft.com/office/drawing/2014/main" id="{0165172D-7358-4E7B-9837-B3C4F9C93BF3}"/>
              </a:ext>
            </a:extLst>
          </p:cNvPr>
          <p:cNvSpPr>
            <a:spLocks noGrp="1"/>
          </p:cNvSpPr>
          <p:nvPr>
            <p:ph type="body" sz="half" idx="2"/>
          </p:nvPr>
        </p:nvSpPr>
        <p:spPr/>
        <p:txBody>
          <a:bodyPr>
            <a:normAutofit/>
          </a:bodyPr>
          <a:lstStyle/>
          <a:p>
            <a:r>
              <a:rPr lang="ar-SA" sz="3200" b="1" dirty="0">
                <a:effectLst/>
                <a:latin typeface="Calibri" panose="020F0502020204030204" pitchFamily="34" charset="0"/>
                <a:ea typeface="Calibri" panose="020F0502020204030204" pitchFamily="34" charset="0"/>
                <a:cs typeface="Arial" panose="020B0604020202020204" pitchFamily="34" charset="0"/>
              </a:rPr>
              <a:t>6- نقص البيانات والإحصائيات</a:t>
            </a:r>
            <a:endParaRPr lang="en-US" sz="3200" dirty="0"/>
          </a:p>
        </p:txBody>
      </p:sp>
      <p:sp>
        <p:nvSpPr>
          <p:cNvPr id="6" name="Rectangle: Rounded Corners 5">
            <a:extLst>
              <a:ext uri="{FF2B5EF4-FFF2-40B4-BE49-F238E27FC236}">
                <a16:creationId xmlns:a16="http://schemas.microsoft.com/office/drawing/2014/main" id="{825602B5-0605-4CA7-A8F2-31EB595AD1D0}"/>
              </a:ext>
            </a:extLst>
          </p:cNvPr>
          <p:cNvSpPr/>
          <p:nvPr/>
        </p:nvSpPr>
        <p:spPr>
          <a:xfrm>
            <a:off x="8081618" y="1041009"/>
            <a:ext cx="2307102" cy="41640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a:lnSpc>
                <a:spcPct val="107000"/>
              </a:lnSpc>
              <a:spcBef>
                <a:spcPts val="0"/>
              </a:spcBef>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التحديات التشريعية والمؤسسية أمام ريادة المرأة اقتصاديًا في العراق</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72508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A80D7-0D00-4CC5-BFFE-EEAFEAC65145}"/>
              </a:ext>
            </a:extLst>
          </p:cNvPr>
          <p:cNvSpPr>
            <a:spLocks noGrp="1"/>
          </p:cNvSpPr>
          <p:nvPr>
            <p:ph type="title"/>
          </p:nvPr>
        </p:nvSpPr>
        <p:spPr>
          <a:xfrm>
            <a:off x="1484311" y="604911"/>
            <a:ext cx="10018713" cy="1772530"/>
          </a:xfrm>
        </p:spPr>
        <p:txBody>
          <a:bodyPr>
            <a:normAutofit/>
          </a:bodyPr>
          <a:lstStyle/>
          <a:p>
            <a:pPr marL="0" marR="0">
              <a:lnSpc>
                <a:spcPct val="107000"/>
              </a:lnSpc>
              <a:spcBef>
                <a:spcPts val="0"/>
              </a:spcBef>
              <a:spcAft>
                <a:spcPts val="800"/>
              </a:spcAft>
            </a:pPr>
            <a:r>
              <a:rPr lang="ar-SA" sz="60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الاستنتاجات</a:t>
            </a: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8A5AE22C-1917-4E27-B064-C2A524E5EFF4}"/>
              </a:ext>
            </a:extLst>
          </p:cNvPr>
          <p:cNvSpPr>
            <a:spLocks noGrp="1"/>
          </p:cNvSpPr>
          <p:nvPr>
            <p:ph idx="1"/>
          </p:nvPr>
        </p:nvSpPr>
        <p:spPr>
          <a:xfrm>
            <a:off x="1484310" y="1955409"/>
            <a:ext cx="10018713" cy="4107766"/>
          </a:xfrm>
        </p:spPr>
        <p:txBody>
          <a:bodyPr>
            <a:noAutofit/>
          </a:bodyPr>
          <a:lstStyle/>
          <a:p>
            <a:pPr marL="228600" marR="0" algn="r" rtl="1">
              <a:lnSpc>
                <a:spcPct val="107000"/>
              </a:lnSpc>
              <a:spcBef>
                <a:spcPts val="0"/>
              </a:spcBef>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1- تشريعات العراق تحوي أسسًا جيدة تمهّد لتمكين المرأة اقتصاديًا، لكنها تحتاج إلى تحديث وتوسيع في عدة جوانب لتمكين المرأة الريادية.</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pPr marL="228600" marR="0" algn="r">
              <a:lnSpc>
                <a:spcPct val="107000"/>
              </a:lnSpc>
              <a:spcBef>
                <a:spcPts val="0"/>
              </a:spcBef>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2- الأهمية ليست فقط في وجود النص القانوني، بل في جودة التطبيق، وجود مؤسسات رادعة وفعلية، بيانات دقيقة، وشراكات مع المجتمع المدني والقطاع الخاص.</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07000"/>
              </a:lnSpc>
              <a:spcBef>
                <a:spcPts val="0"/>
              </a:spcBef>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3- المقترحات التشريعية إذا ما تم تبنيها، ستسهم في سد الفجوة بين التشريع والواقع، وتتيح مشاركة أوسع للمرأة في التنمية الاقتصادية للعراق.</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endParaRPr lang="en-US" sz="2800" b="1" dirty="0"/>
          </a:p>
        </p:txBody>
      </p:sp>
    </p:spTree>
    <p:extLst>
      <p:ext uri="{BB962C8B-B14F-4D97-AF65-F5344CB8AC3E}">
        <p14:creationId xmlns:p14="http://schemas.microsoft.com/office/powerpoint/2010/main" val="2893334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9B2A5-E0D9-48BC-B894-7E6F0B51E9BB}"/>
              </a:ext>
            </a:extLst>
          </p:cNvPr>
          <p:cNvSpPr>
            <a:spLocks noGrp="1"/>
          </p:cNvSpPr>
          <p:nvPr>
            <p:ph type="title"/>
          </p:nvPr>
        </p:nvSpPr>
        <p:spPr>
          <a:xfrm>
            <a:off x="1484311" y="685801"/>
            <a:ext cx="10018713" cy="1255542"/>
          </a:xfrm>
        </p:spPr>
        <p:txBody>
          <a:bodyPr>
            <a:normAutofit fontScale="90000"/>
          </a:bodyPr>
          <a:lstStyle/>
          <a:p>
            <a:pPr marL="0" marR="0">
              <a:lnSpc>
                <a:spcPct val="107000"/>
              </a:lnSpc>
              <a:spcBef>
                <a:spcPts val="0"/>
              </a:spcBef>
              <a:spcAft>
                <a:spcPts val="800"/>
              </a:spcAft>
            </a:pPr>
            <a:r>
              <a:rPr lang="ar-SA" sz="4000" dirty="0">
                <a:effectLst/>
                <a:latin typeface="Calibri" panose="020F0502020204030204" pitchFamily="34" charset="0"/>
                <a:ea typeface="Calibri" panose="020F0502020204030204" pitchFamily="34" charset="0"/>
                <a:cs typeface="Arial" panose="020B0604020202020204" pitchFamily="34" charset="0"/>
              </a:rPr>
              <a:t> </a:t>
            </a:r>
            <a:br>
              <a:rPr lang="en-US" sz="3200" dirty="0">
                <a:effectLst/>
                <a:latin typeface="Calibri" panose="020F0502020204030204" pitchFamily="34" charset="0"/>
                <a:ea typeface="Calibri" panose="020F0502020204030204" pitchFamily="34" charset="0"/>
                <a:cs typeface="Arial" panose="020B0604020202020204" pitchFamily="34" charset="0"/>
              </a:rPr>
            </a:br>
            <a:r>
              <a:rPr lang="ar-SA" sz="40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مقترحات تشريعية لتعزيز ريادة المرأة الاقتصادية</a:t>
            </a: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graphicFrame>
        <p:nvGraphicFramePr>
          <p:cNvPr id="4" name="Table 4">
            <a:extLst>
              <a:ext uri="{FF2B5EF4-FFF2-40B4-BE49-F238E27FC236}">
                <a16:creationId xmlns:a16="http://schemas.microsoft.com/office/drawing/2014/main" id="{4B769DC0-00D4-4BFF-BC21-E2A5702210DB}"/>
              </a:ext>
            </a:extLst>
          </p:cNvPr>
          <p:cNvGraphicFramePr>
            <a:graphicFrameLocks noGrp="1"/>
          </p:cNvGraphicFramePr>
          <p:nvPr>
            <p:ph idx="1"/>
            <p:extLst>
              <p:ext uri="{D42A27DB-BD31-4B8C-83A1-F6EECF244321}">
                <p14:modId xmlns:p14="http://schemas.microsoft.com/office/powerpoint/2010/main" val="789855646"/>
              </p:ext>
            </p:extLst>
          </p:nvPr>
        </p:nvGraphicFramePr>
        <p:xfrm>
          <a:off x="1589649" y="2152358"/>
          <a:ext cx="9819249" cy="3699802"/>
        </p:xfrm>
        <a:graphic>
          <a:graphicData uri="http://schemas.openxmlformats.org/drawingml/2006/table">
            <a:tbl>
              <a:tblPr firstRow="1" bandRow="1">
                <a:tableStyleId>{5C22544A-7EE6-4342-B048-85BDC9FD1C3A}</a:tableStyleId>
              </a:tblPr>
              <a:tblGrid>
                <a:gridCol w="3273083">
                  <a:extLst>
                    <a:ext uri="{9D8B030D-6E8A-4147-A177-3AD203B41FA5}">
                      <a16:colId xmlns:a16="http://schemas.microsoft.com/office/drawing/2014/main" val="2342659696"/>
                    </a:ext>
                  </a:extLst>
                </a:gridCol>
                <a:gridCol w="3273083">
                  <a:extLst>
                    <a:ext uri="{9D8B030D-6E8A-4147-A177-3AD203B41FA5}">
                      <a16:colId xmlns:a16="http://schemas.microsoft.com/office/drawing/2014/main" val="3136418108"/>
                    </a:ext>
                  </a:extLst>
                </a:gridCol>
                <a:gridCol w="3273083">
                  <a:extLst>
                    <a:ext uri="{9D8B030D-6E8A-4147-A177-3AD203B41FA5}">
                      <a16:colId xmlns:a16="http://schemas.microsoft.com/office/drawing/2014/main" val="2464098883"/>
                    </a:ext>
                  </a:extLst>
                </a:gridCol>
              </a:tblGrid>
              <a:tr h="508351">
                <a:tc>
                  <a:txBody>
                    <a:bodyPr/>
                    <a:lstStyle/>
                    <a:p>
                      <a:pPr marL="0" marR="0" algn="ctr">
                        <a:lnSpc>
                          <a:spcPct val="107000"/>
                        </a:lnSpc>
                        <a:spcBef>
                          <a:spcPts val="0"/>
                        </a:spcBef>
                        <a:spcAft>
                          <a:spcPts val="0"/>
                        </a:spcAft>
                      </a:pPr>
                      <a:r>
                        <a:rPr lang="ar-SA" sz="3200" b="1">
                          <a:effectLst/>
                          <a:latin typeface="Calibri" panose="020F0502020204030204" pitchFamily="34" charset="0"/>
                          <a:ea typeface="Calibri" panose="020F0502020204030204" pitchFamily="34" charset="0"/>
                          <a:cs typeface="Arial" panose="020B0604020202020204" pitchFamily="34" charset="0"/>
                        </a:rPr>
                        <a:t>الهدف المرجو</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المحتوى المقترَح</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المقترح التشريعي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60100079"/>
                  </a:ext>
                </a:extLst>
              </a:tr>
              <a:tr h="3191451">
                <a:tc>
                  <a:txBody>
                    <a:bodyPr/>
                    <a:lstStyle/>
                    <a:p>
                      <a:pPr marL="0" marR="0" algn="r">
                        <a:lnSpc>
                          <a:spcPct val="107000"/>
                        </a:lnSpc>
                        <a:spcBef>
                          <a:spcPts val="0"/>
                        </a:spcBef>
                        <a:spcAft>
                          <a:spcPts val="0"/>
                        </a:spcAft>
                      </a:pPr>
                      <a:r>
                        <a:rPr lang="ar-SA" sz="2400" b="1">
                          <a:effectLst/>
                          <a:latin typeface="Calibri" panose="020F0502020204030204" pitchFamily="34" charset="0"/>
                          <a:ea typeface="Calibri" panose="020F0502020204030204" pitchFamily="34" charset="0"/>
                          <a:cs typeface="Arial" panose="020B0604020202020204" pitchFamily="34" charset="0"/>
                        </a:rPr>
                        <a:t>تحفيز المزيد من النساء على إنشاء مشاريع اقتصادية، تقليل العوائق المالية والإدارية</a:t>
                      </a:r>
                      <a:r>
                        <a:rPr lang="en-US" sz="24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400" b="1" dirty="0">
                          <a:effectLst/>
                          <a:latin typeface="Calibri" panose="020F0502020204030204" pitchFamily="34" charset="0"/>
                          <a:ea typeface="Calibri" panose="020F0502020204030204" pitchFamily="34" charset="0"/>
                          <a:cs typeface="Arial" panose="020B0604020202020204" pitchFamily="34" charset="0"/>
                        </a:rPr>
                        <a:t>مواد تلزم الدولة بتوفير تمويل ميسّر للنساء، دعم استشاري، تسهيلات في الرخص والتراخيص وترخيص المكان، إعفاءات أو تخفيضات ضريبية للمشاريع التي تديرها نساء أو التي توظف نسبة معينة من النساء</a:t>
                      </a:r>
                      <a:r>
                        <a:rPr lang="en-US" sz="2400" b="1" dirty="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400" b="1" dirty="0">
                          <a:effectLst/>
                          <a:latin typeface="Calibri" panose="020F0502020204030204" pitchFamily="34" charset="0"/>
                          <a:ea typeface="Calibri" panose="020F0502020204030204" pitchFamily="34" charset="0"/>
                          <a:cs typeface="Arial" panose="020B0604020202020204" pitchFamily="34" charset="0"/>
                        </a:rPr>
                        <a:t>إضافة فصل خاص بريادة الأعمال النسائية في قانون مؤسّسة المشروعات الصغيرة والمتوسطة</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88504297"/>
                  </a:ext>
                </a:extLst>
              </a:tr>
            </a:tbl>
          </a:graphicData>
        </a:graphic>
      </p:graphicFrame>
    </p:spTree>
    <p:extLst>
      <p:ext uri="{BB962C8B-B14F-4D97-AF65-F5344CB8AC3E}">
        <p14:creationId xmlns:p14="http://schemas.microsoft.com/office/powerpoint/2010/main" val="2536358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2B499936-4865-468D-9FA5-7F7677A1FF1C}"/>
              </a:ext>
            </a:extLst>
          </p:cNvPr>
          <p:cNvGraphicFramePr>
            <a:graphicFrameLocks noGrp="1"/>
          </p:cNvGraphicFramePr>
          <p:nvPr>
            <p:extLst>
              <p:ext uri="{D42A27DB-BD31-4B8C-83A1-F6EECF244321}">
                <p14:modId xmlns:p14="http://schemas.microsoft.com/office/powerpoint/2010/main" val="3614784214"/>
              </p:ext>
            </p:extLst>
          </p:nvPr>
        </p:nvGraphicFramePr>
        <p:xfrm>
          <a:off x="1533378" y="604911"/>
          <a:ext cx="9706709" cy="5345723"/>
        </p:xfrm>
        <a:graphic>
          <a:graphicData uri="http://schemas.openxmlformats.org/drawingml/2006/table">
            <a:tbl>
              <a:tblPr firstRow="1" bandRow="1">
                <a:tableStyleId>{5C22544A-7EE6-4342-B048-85BDC9FD1C3A}</a:tableStyleId>
              </a:tblPr>
              <a:tblGrid>
                <a:gridCol w="3163986">
                  <a:extLst>
                    <a:ext uri="{9D8B030D-6E8A-4147-A177-3AD203B41FA5}">
                      <a16:colId xmlns:a16="http://schemas.microsoft.com/office/drawing/2014/main" val="3945781132"/>
                    </a:ext>
                  </a:extLst>
                </a:gridCol>
                <a:gridCol w="4524071">
                  <a:extLst>
                    <a:ext uri="{9D8B030D-6E8A-4147-A177-3AD203B41FA5}">
                      <a16:colId xmlns:a16="http://schemas.microsoft.com/office/drawing/2014/main" val="976788529"/>
                    </a:ext>
                  </a:extLst>
                </a:gridCol>
                <a:gridCol w="2018652">
                  <a:extLst>
                    <a:ext uri="{9D8B030D-6E8A-4147-A177-3AD203B41FA5}">
                      <a16:colId xmlns:a16="http://schemas.microsoft.com/office/drawing/2014/main" val="3259211385"/>
                    </a:ext>
                  </a:extLst>
                </a:gridCol>
              </a:tblGrid>
              <a:tr h="1524569">
                <a:tc>
                  <a:txBody>
                    <a:bodyPr/>
                    <a:lstStyle/>
                    <a:p>
                      <a:pPr marL="0" marR="0" algn="r">
                        <a:lnSpc>
                          <a:spcPct val="107000"/>
                        </a:lnSpc>
                        <a:spcBef>
                          <a:spcPts val="0"/>
                        </a:spcBef>
                        <a:spcAft>
                          <a:spcPts val="0"/>
                        </a:spcAft>
                      </a:pPr>
                      <a:r>
                        <a:rPr lang="ar-SA" sz="2000" b="1">
                          <a:solidFill>
                            <a:schemeClr val="tx1"/>
                          </a:solidFill>
                          <a:effectLst/>
                          <a:latin typeface="Calibri" panose="020F0502020204030204" pitchFamily="34" charset="0"/>
                          <a:ea typeface="Calibri" panose="020F0502020204030204" pitchFamily="34" charset="0"/>
                          <a:cs typeface="Arial" panose="020B0604020202020204" pitchFamily="34" charset="0"/>
                        </a:rPr>
                        <a:t>تعزيز الأمان الاقتصادي للمرأة في مراحل الحياة المختلفة، خصوصا بعد انتهاء النشاط الإنتاجي</a:t>
                      </a:r>
                      <a:r>
                        <a:rPr lang="en-US" sz="2000" b="1">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solidFill>
                      <a:schemeClr val="accent4">
                        <a:lumMod val="20000"/>
                        <a:lumOff val="80000"/>
                      </a:schemeClr>
                    </a:solidFill>
                  </a:tcPr>
                </a:tc>
                <a:tc>
                  <a:txBody>
                    <a:bodyPr/>
                    <a:lstStyle/>
                    <a:p>
                      <a:pPr marL="0" marR="0" algn="r">
                        <a:lnSpc>
                          <a:spcPct val="107000"/>
                        </a:lnSpc>
                        <a:spcBef>
                          <a:spcPts val="0"/>
                        </a:spcBef>
                        <a:spcAft>
                          <a:spcPts val="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مراعاة الخدمة غير الرسمية، احتساب فترات الرعاية المنزلية كفترات خدمة للتقاعد؛ تسهيل التقاعد المبكر للمرأة المعيلة؛ ضمان أن تكون شروط السن والخدمة عادلة ولا تميز بين الجنسين</a:t>
                      </a:r>
                      <a:r>
                        <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solidFill>
                      <a:schemeClr val="accent4">
                        <a:lumMod val="20000"/>
                        <a:lumOff val="80000"/>
                      </a:schemeClr>
                    </a:solidFill>
                  </a:tcPr>
                </a:tc>
                <a:tc>
                  <a:txBody>
                    <a:bodyPr/>
                    <a:lstStyle/>
                    <a:p>
                      <a:pPr marL="0" marR="0" algn="r">
                        <a:lnSpc>
                          <a:spcPct val="107000"/>
                        </a:lnSpc>
                        <a:spcBef>
                          <a:spcPts val="0"/>
                        </a:spcBef>
                        <a:spcAft>
                          <a:spcPts val="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تعديل قانون الضمان الاجتماعي والتقاعد</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4012797175"/>
                  </a:ext>
                </a:extLst>
              </a:tr>
              <a:tr h="2296585">
                <a:tc>
                  <a:txBody>
                    <a:bodyPr/>
                    <a:lstStyle/>
                    <a:p>
                      <a:pPr marL="0" marR="0" algn="r">
                        <a:lnSpc>
                          <a:spcPct val="107000"/>
                        </a:lnSpc>
                        <a:spcBef>
                          <a:spcPts val="0"/>
                        </a:spcBef>
                        <a:spcAft>
                          <a:spcPts val="0"/>
                        </a:spcAft>
                      </a:pPr>
                      <a:r>
                        <a:rPr kumimoji="0" lang="ar-SA"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تحسين وصول المرأة إلى رأس المال والممتلكات، وهو أمر جوهري لريادة الأعمال</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0" marR="0" algn="r">
                        <a:lnSpc>
                          <a:spcPct val="107000"/>
                        </a:lnSpc>
                        <a:spcBef>
                          <a:spcPts val="0"/>
                        </a:spcBef>
                        <a:spcAft>
                          <a:spcPts val="0"/>
                        </a:spcAft>
                      </a:pPr>
                      <a:r>
                        <a:rPr kumimoji="0" lang="ar-SA"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قانون أو تعديل في التشريعات المالية تُلزم البنوك والمؤسسات المالية بتخصيص نسبة من قروض التمويل للمشاريع التي تملكها النساء، وضمانات أقل للنساء مع دعم حكومي للمخاطر؛ حوافز ضريبية؛ تحسين القوانين التي تسهل الملكية العقارية وتسجيلها للنساء (تمكين الملكية)</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0" marR="0" lvl="0" indent="0" algn="r" defTabSz="457200" rtl="0" eaLnBrk="1" fontAlgn="auto" latinLnBrk="0" hangingPunct="1">
                        <a:lnSpc>
                          <a:spcPct val="107000"/>
                        </a:lnSpc>
                        <a:spcBef>
                          <a:spcPts val="0"/>
                        </a:spcBef>
                        <a:spcAft>
                          <a:spcPts val="0"/>
                        </a:spcAft>
                        <a:buClrTx/>
                        <a:buSzTx/>
                        <a:buFontTx/>
                        <a:buNone/>
                        <a:tabLst/>
                        <a:defRPr/>
                      </a:pPr>
                      <a:r>
                        <a:rPr kumimoji="0" lang="ar-SA"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قوانين تمويل وتشغيل دون تمييز</a:t>
                      </a:r>
                      <a:endPar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algn="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859680712"/>
                  </a:ext>
                </a:extLst>
              </a:tr>
              <a:tr h="1524569">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تمكين المرأة من التوفيق بين الالتزامات العائلية والاقتصادية، مما يزيد مشاركتها في السوق</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solidFill>
                      <a:schemeClr val="accent4">
                        <a:lumMod val="20000"/>
                        <a:lumOff val="80000"/>
                      </a:schemeClr>
                    </a:solidFill>
                  </a:tcPr>
                </a:tc>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تعديل قانون العمل ليشمل مرونة في ساعات العمل، العمل من المنزل، حقوق الرضاعة ورعاية الأطفال، توفير حضانة في أماكن العمل، النقل الآمن؛ ودعم الدولة في توفير مرافق لهذا الغرض</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solidFill>
                      <a:schemeClr val="accent4">
                        <a:lumMod val="20000"/>
                        <a:lumOff val="80000"/>
                      </a:schemeClr>
                    </a:solidFill>
                  </a:tcPr>
                </a:tc>
                <a:tc>
                  <a:txBody>
                    <a:bodyPr/>
                    <a:lstStyle/>
                    <a:p>
                      <a:pPr marL="0" marR="0" algn="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قوانين العمل المرن والأسرة</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30401070"/>
                  </a:ext>
                </a:extLst>
              </a:tr>
            </a:tbl>
          </a:graphicData>
        </a:graphic>
      </p:graphicFrame>
    </p:spTree>
    <p:extLst>
      <p:ext uri="{BB962C8B-B14F-4D97-AF65-F5344CB8AC3E}">
        <p14:creationId xmlns:p14="http://schemas.microsoft.com/office/powerpoint/2010/main" val="634837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4237CB94-19DA-4422-B66B-1A6CB37FA7CE}"/>
              </a:ext>
            </a:extLst>
          </p:cNvPr>
          <p:cNvGraphicFramePr>
            <a:graphicFrameLocks noGrp="1"/>
          </p:cNvGraphicFramePr>
          <p:nvPr>
            <p:extLst>
              <p:ext uri="{D42A27DB-BD31-4B8C-83A1-F6EECF244321}">
                <p14:modId xmlns:p14="http://schemas.microsoft.com/office/powerpoint/2010/main" val="2348831252"/>
              </p:ext>
            </p:extLst>
          </p:nvPr>
        </p:nvGraphicFramePr>
        <p:xfrm>
          <a:off x="1899138" y="365760"/>
          <a:ext cx="9228405" cy="5486400"/>
        </p:xfrm>
        <a:graphic>
          <a:graphicData uri="http://schemas.openxmlformats.org/drawingml/2006/table">
            <a:tbl>
              <a:tblPr firstRow="1" bandRow="1">
                <a:tableStyleId>{5C22544A-7EE6-4342-B048-85BDC9FD1C3A}</a:tableStyleId>
              </a:tblPr>
              <a:tblGrid>
                <a:gridCol w="3076135">
                  <a:extLst>
                    <a:ext uri="{9D8B030D-6E8A-4147-A177-3AD203B41FA5}">
                      <a16:colId xmlns:a16="http://schemas.microsoft.com/office/drawing/2014/main" val="1300943293"/>
                    </a:ext>
                  </a:extLst>
                </a:gridCol>
                <a:gridCol w="3076135">
                  <a:extLst>
                    <a:ext uri="{9D8B030D-6E8A-4147-A177-3AD203B41FA5}">
                      <a16:colId xmlns:a16="http://schemas.microsoft.com/office/drawing/2014/main" val="3152952916"/>
                    </a:ext>
                  </a:extLst>
                </a:gridCol>
                <a:gridCol w="3076135">
                  <a:extLst>
                    <a:ext uri="{9D8B030D-6E8A-4147-A177-3AD203B41FA5}">
                      <a16:colId xmlns:a16="http://schemas.microsoft.com/office/drawing/2014/main" val="1568298933"/>
                    </a:ext>
                  </a:extLst>
                </a:gridCol>
              </a:tblGrid>
              <a:tr h="1828800">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ضمان التنفيذ الحقيقي للتشريعات، الكشف عن الفجوات ومعالجتها</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إنشاء هيئات رقابية مستقلة أو لجان برلمانية متخصصة تراقب تنفيذ التشريعات ذات الصلة بالمرأة، إقرار تقارير سنوية من الوزارات المتعلقة مؤكدة ببيانات مفصلة حسب الجنس</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تعزيز آليات المراقبة والمساءلة</a:t>
                      </a:r>
                      <a:endParaRPr lang="en-US" sz="20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62785618"/>
                  </a:ext>
                </a:extLst>
              </a:tr>
              <a:tr h="2198286">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تخفيض تكاليف بدء المشروع، تقليل العراقيل الاقتصادية</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إعفاءات ضريبية مؤقتة للنساء الرياديات، تخفيض الرسوم الحكومية، تسهيلات في التسجيل التجاري، الدعم في البنية التحتية (الكهرباء، الإنترنت، المواصلات) خاصة في المناطق الأقل نمواً</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الحوافز الضريبية والتسهيلات اللوجستية</a:t>
                      </a:r>
                      <a:endParaRPr lang="en-US" sz="20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0152375"/>
                  </a:ext>
                </a:extLst>
              </a:tr>
              <a:tr h="1459314">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رفع قدرات المرأة على استغلال حقوقها، تجاوز المعوقات القانونية الثقافية</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تخصيص تشريعات تُلزم الحكومة بتمويل برامج التوعية والتدريب القانوني والمالي للمرأة، مع ضمان وصول هذه البرامج للمناطق النائية</a:t>
                      </a:r>
                      <a:r>
                        <a:rPr lang="en-US" sz="2000" b="1">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tc>
                <a:tc>
                  <a:txBody>
                    <a:bodyPr/>
                    <a:lstStyle/>
                    <a:p>
                      <a:pPr marL="0" marR="0" algn="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التوعية القانونية والتمكين المؤسسي</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25564207"/>
                  </a:ext>
                </a:extLst>
              </a:tr>
            </a:tbl>
          </a:graphicData>
        </a:graphic>
      </p:graphicFrame>
    </p:spTree>
    <p:extLst>
      <p:ext uri="{BB962C8B-B14F-4D97-AF65-F5344CB8AC3E}">
        <p14:creationId xmlns:p14="http://schemas.microsoft.com/office/powerpoint/2010/main" val="1263460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a:extLst>
              <a:ext uri="{FF2B5EF4-FFF2-40B4-BE49-F238E27FC236}">
                <a16:creationId xmlns:a16="http://schemas.microsoft.com/office/drawing/2014/main" id="{FBE0DB29-A459-45A0-8BD3-BD0137DD21B7}"/>
              </a:ext>
            </a:extLst>
          </p:cNvPr>
          <p:cNvSpPr/>
          <p:nvPr/>
        </p:nvSpPr>
        <p:spPr>
          <a:xfrm>
            <a:off x="2096087" y="492370"/>
            <a:ext cx="8918916" cy="5359790"/>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9600" b="1" dirty="0">
                <a:solidFill>
                  <a:schemeClr val="accent6">
                    <a:lumMod val="75000"/>
                  </a:schemeClr>
                </a:solidFill>
                <a:latin typeface="Aldhabi" panose="01000000000000000000" pitchFamily="2" charset="-78"/>
                <a:cs typeface="Aldhabi" panose="01000000000000000000" pitchFamily="2" charset="-78"/>
              </a:rPr>
              <a:t>شكراً لحُسن أصغائكم</a:t>
            </a:r>
            <a:endParaRPr lang="en-US" sz="9600" b="1" dirty="0">
              <a:solidFill>
                <a:schemeClr val="accent6">
                  <a:lumMod val="75000"/>
                </a:schemeClr>
              </a:solidFill>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328964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777F2A-CCA3-4EB4-89CC-92610645C975}"/>
              </a:ext>
            </a:extLst>
          </p:cNvPr>
          <p:cNvSpPr txBox="1"/>
          <p:nvPr/>
        </p:nvSpPr>
        <p:spPr>
          <a:xfrm>
            <a:off x="1858297" y="1017639"/>
            <a:ext cx="9497961" cy="6030562"/>
          </a:xfrm>
          <a:prstGeom prst="rect">
            <a:avLst/>
          </a:prstGeom>
          <a:noFill/>
        </p:spPr>
        <p:txBody>
          <a:bodyPr wrap="square">
            <a:spAutoFit/>
          </a:bodyPr>
          <a:lstStyle/>
          <a:p>
            <a:pPr marL="0" marR="0" algn="r">
              <a:lnSpc>
                <a:spcPct val="107000"/>
              </a:lnSpc>
              <a:spcBef>
                <a:spcPts val="0"/>
              </a:spcBef>
              <a:spcAft>
                <a:spcPts val="800"/>
              </a:spcAft>
            </a:pPr>
            <a:r>
              <a:rPr lang="ar-SA"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م</a:t>
            </a:r>
            <a:r>
              <a:rPr lang="ar-IQ"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ـ</a:t>
            </a:r>
            <a:r>
              <a:rPr lang="ar-SA"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ق</a:t>
            </a:r>
            <a:r>
              <a:rPr lang="ar-IQ"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ـــ</a:t>
            </a:r>
            <a:r>
              <a:rPr lang="ar-SA"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دم</a:t>
            </a:r>
            <a:r>
              <a:rPr lang="ar-IQ"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ــــ</a:t>
            </a:r>
            <a:r>
              <a:rPr lang="ar-SA"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ة</a:t>
            </a:r>
            <a:endParaRPr lang="en-US" sz="3600" b="1"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07000"/>
              </a:lnSpc>
              <a:spcBef>
                <a:spcPts val="0"/>
              </a:spcBef>
              <a:spcAft>
                <a:spcPts val="800"/>
              </a:spcAft>
            </a:pPr>
            <a:r>
              <a:rPr lang="ar-SA" sz="3200" b="1" dirty="0">
                <a:effectLst/>
                <a:latin typeface="Calibri" panose="020F0502020204030204" pitchFamily="34" charset="0"/>
                <a:ea typeface="Calibri" panose="020F0502020204030204" pitchFamily="34" charset="0"/>
                <a:cs typeface="Arial" panose="020B0604020202020204" pitchFamily="34" charset="0"/>
              </a:rPr>
              <a:t>ريادة المرأة الاقتصاديّة تمثّل بعدًا أساسيًّا من أبعاد المساواة بين الجنسين، والتنمية المستدامة، والعدالة الاجتماعية. في العراق، تواجه المرأة تحديات قانونية ومؤسسية وثقافية تُعيق مشاركتها الكاملة والفعّالة في المجال الاقتصادي، وخاصة في ريادة الأعمال، الاستثمار، العمل الرسمي، الوصول إلى التمويل، وغيرها من المجالات ذات الصلة. </a:t>
            </a:r>
            <a:r>
              <a:rPr lang="ar-SA"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التشريعات الوطنية </a:t>
            </a:r>
            <a:r>
              <a:rPr lang="ar-SA" sz="3200" b="1" dirty="0">
                <a:effectLst/>
                <a:latin typeface="Calibri" panose="020F0502020204030204" pitchFamily="34" charset="0"/>
                <a:ea typeface="Calibri" panose="020F0502020204030204" pitchFamily="34" charset="0"/>
                <a:cs typeface="Arial" panose="020B0604020202020204" pitchFamily="34" charset="0"/>
              </a:rPr>
              <a:t>تعدّ الأداة الأساسية لضمان حقوق المرأة وتمكينها من المشاركة المتساوية في النشاط الاقتصادي، شرط أن تكون تلك التشريعات مدروسة، شاملة، قابلة للتطبيق، ومراعية للواقع الاجتماعي </a:t>
            </a:r>
            <a:r>
              <a:rPr lang="ar-IQ" sz="3200" b="1" dirty="0">
                <a:effectLst/>
                <a:latin typeface="Calibri" panose="020F0502020204030204" pitchFamily="34" charset="0"/>
                <a:ea typeface="Calibri" panose="020F0502020204030204" pitchFamily="34" charset="0"/>
                <a:cs typeface="Arial" panose="020B0604020202020204" pitchFamily="34" charset="0"/>
              </a:rPr>
              <a:t>    </a:t>
            </a:r>
            <a:r>
              <a:rPr lang="ar-SA" sz="3200" b="1" dirty="0">
                <a:effectLst/>
                <a:latin typeface="Calibri" panose="020F0502020204030204" pitchFamily="34" charset="0"/>
                <a:ea typeface="Calibri" panose="020F0502020204030204" pitchFamily="34" charset="0"/>
                <a:cs typeface="Arial" panose="020B0604020202020204" pitchFamily="34" charset="0"/>
              </a:rPr>
              <a:t>والثقافي.</a:t>
            </a:r>
            <a:r>
              <a:rPr lang="ar-IQ" sz="3200" b="1" dirty="0">
                <a:effectLst/>
                <a:latin typeface="Calibri" panose="020F0502020204030204" pitchFamily="34" charset="0"/>
                <a:ea typeface="Calibri" panose="020F0502020204030204" pitchFamily="34" charset="0"/>
                <a:cs typeface="Arial" panose="020B0604020202020204" pitchFamily="34" charset="0"/>
              </a:rPr>
              <a:t>      </a:t>
            </a:r>
            <a:r>
              <a:rPr lang="ar-SA" sz="3200" b="1" dirty="0">
                <a:effectLst/>
                <a:latin typeface="Calibri" panose="020F0502020204030204" pitchFamily="34" charset="0"/>
                <a:ea typeface="Calibri" panose="020F0502020204030204" pitchFamily="34" charset="0"/>
                <a:cs typeface="Arial" panose="020B0604020202020204" pitchFamily="34" charset="0"/>
              </a:rPr>
              <a:t>            </a:t>
            </a:r>
            <a:r>
              <a:rPr lang="ar-IQ" sz="3200" b="1" dirty="0">
                <a:effectLst/>
                <a:latin typeface="Calibri" panose="020F0502020204030204" pitchFamily="34" charset="0"/>
                <a:ea typeface="Calibri" panose="020F0502020204030204" pitchFamily="34" charset="0"/>
                <a:cs typeface="Arial" panose="020B0604020202020204" pitchFamily="34" charset="0"/>
              </a:rPr>
              <a:t>         </a:t>
            </a:r>
            <a:r>
              <a:rPr lang="ar-SA" sz="3200" b="1" dirty="0">
                <a:effectLst/>
                <a:latin typeface="Calibri" panose="020F0502020204030204" pitchFamily="34" charset="0"/>
                <a:ea typeface="Calibri" panose="020F0502020204030204" pitchFamily="34" charset="0"/>
                <a:cs typeface="Arial" panose="020B0604020202020204" pitchFamily="34" charset="0"/>
              </a:rPr>
              <a:t>                                                                              </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50196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E92EC-0F74-44D6-9F71-CC206EE567D2}"/>
              </a:ext>
            </a:extLst>
          </p:cNvPr>
          <p:cNvSpPr>
            <a:spLocks noGrp="1"/>
          </p:cNvSpPr>
          <p:nvPr>
            <p:ph type="title"/>
          </p:nvPr>
        </p:nvSpPr>
        <p:spPr/>
        <p:txBody>
          <a:bodyPr/>
          <a:lstStyle/>
          <a:p>
            <a:pPr marL="0" marR="0">
              <a:lnSpc>
                <a:spcPct val="107000"/>
              </a:lnSpc>
              <a:spcBef>
                <a:spcPts val="0"/>
              </a:spcBef>
              <a:spcAft>
                <a:spcPts val="800"/>
              </a:spcAft>
            </a:pPr>
            <a:r>
              <a:rPr lang="ar-SA" sz="4000" b="1" dirty="0">
                <a:effectLst/>
                <a:latin typeface="Calibri" panose="020F0502020204030204" pitchFamily="34" charset="0"/>
                <a:ea typeface="Calibri" panose="020F0502020204030204" pitchFamily="34" charset="0"/>
                <a:cs typeface="Arial" panose="020B0604020202020204" pitchFamily="34" charset="0"/>
              </a:rPr>
              <a:t>الإطار الدستوري والاتفاقيات الدولية</a:t>
            </a: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0A5FECE7-0827-4A9D-96AA-3E739A2DC356}"/>
              </a:ext>
            </a:extLst>
          </p:cNvPr>
          <p:cNvSpPr>
            <a:spLocks noGrp="1"/>
          </p:cNvSpPr>
          <p:nvPr>
            <p:ph idx="1"/>
          </p:nvPr>
        </p:nvSpPr>
        <p:spPr/>
        <p:txBody>
          <a:bodyPr>
            <a:normAutofit/>
          </a:bodyPr>
          <a:lstStyle/>
          <a:p>
            <a:pPr algn="ctr"/>
            <a:r>
              <a:rPr lang="ar-SA"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أولاً :</a:t>
            </a:r>
            <a:r>
              <a:rPr lang="ar-SA" sz="3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ar-SA"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الدستور  العراقي </a:t>
            </a:r>
            <a:br>
              <a:rPr lang="en-US" sz="3200" dirty="0">
                <a:effectLst/>
                <a:latin typeface="Calibri" panose="020F0502020204030204" pitchFamily="34" charset="0"/>
                <a:ea typeface="Calibri" panose="020F0502020204030204" pitchFamily="34" charset="0"/>
                <a:cs typeface="Arial" panose="020B0604020202020204" pitchFamily="34" charset="0"/>
              </a:rPr>
            </a:br>
            <a:r>
              <a:rPr lang="ar-SA" sz="3200" dirty="0">
                <a:effectLst/>
                <a:latin typeface="Calibri" panose="020F0502020204030204" pitchFamily="34" charset="0"/>
                <a:ea typeface="Calibri" panose="020F0502020204030204" pitchFamily="34" charset="0"/>
                <a:cs typeface="Arial" panose="020B0604020202020204" pitchFamily="34" charset="0"/>
              </a:rPr>
              <a:t>الدستور العراقي لعام 2005 ينصّ على مجموعة من المبادئ التي تدعم المساواة والمشاركة، منها مساواة المواطنين أمام القانون دون تمييز على أساس الجنس. (المادة 14، 16،15 ،17،18، 20، 22، 23، 30، 31، 34/2،)، هذا الأساس الدستوري يُلزِم المشرّع بتنظيم تشريعات داخلية تستند إلى مبدأ المساواة. </a:t>
            </a:r>
            <a:endParaRPr lang="en-US" sz="3200" dirty="0"/>
          </a:p>
        </p:txBody>
      </p:sp>
    </p:spTree>
    <p:extLst>
      <p:ext uri="{BB962C8B-B14F-4D97-AF65-F5344CB8AC3E}">
        <p14:creationId xmlns:p14="http://schemas.microsoft.com/office/powerpoint/2010/main" val="3225108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7E43E-B18D-4256-A6D0-89AF940C29B0}"/>
              </a:ext>
            </a:extLst>
          </p:cNvPr>
          <p:cNvSpPr>
            <a:spLocks noGrp="1"/>
          </p:cNvSpPr>
          <p:nvPr>
            <p:ph type="title"/>
          </p:nvPr>
        </p:nvSpPr>
        <p:spPr>
          <a:xfrm>
            <a:off x="1484311" y="685800"/>
            <a:ext cx="10018713" cy="4617720"/>
          </a:xfrm>
        </p:spPr>
        <p:txBody>
          <a:bodyPr>
            <a:normAutofit fontScale="90000"/>
          </a:bodyPr>
          <a:lstStyle/>
          <a:p>
            <a:pPr marL="0" marR="0">
              <a:lnSpc>
                <a:spcPct val="107000"/>
              </a:lnSpc>
              <a:spcBef>
                <a:spcPts val="0"/>
              </a:spcBef>
              <a:spcAft>
                <a:spcPts val="800"/>
              </a:spcAft>
            </a:pPr>
            <a:r>
              <a:rPr lang="ar-SA" sz="4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ثانياً: الاتفاقيات الدولية</a:t>
            </a:r>
            <a:br>
              <a:rPr lang="en-US" sz="3200" dirty="0">
                <a:effectLst/>
                <a:latin typeface="Calibri" panose="020F0502020204030204" pitchFamily="34" charset="0"/>
                <a:ea typeface="Calibri" panose="020F0502020204030204" pitchFamily="34" charset="0"/>
                <a:cs typeface="Arial" panose="020B0604020202020204" pitchFamily="34" charset="0"/>
              </a:rPr>
            </a:br>
            <a:r>
              <a:rPr lang="ar-SA" sz="4000" dirty="0">
                <a:effectLst/>
                <a:latin typeface="Calibri" panose="020F0502020204030204" pitchFamily="34" charset="0"/>
                <a:ea typeface="Calibri" panose="020F0502020204030204" pitchFamily="34" charset="0"/>
                <a:cs typeface="Arial" panose="020B0604020202020204" pitchFamily="34" charset="0"/>
              </a:rPr>
              <a:t>العراق صادق على عدد من الاتفاقيات التي تعنى بحقوق المرأة، مثل </a:t>
            </a:r>
            <a:r>
              <a:rPr lang="ar-SA" sz="4000" b="1" dirty="0">
                <a:effectLst/>
                <a:latin typeface="Calibri" panose="020F0502020204030204" pitchFamily="34" charset="0"/>
                <a:ea typeface="Calibri" panose="020F0502020204030204" pitchFamily="34" charset="0"/>
                <a:cs typeface="Arial" panose="020B0604020202020204" pitchFamily="34" charset="0"/>
              </a:rPr>
              <a:t>اتفاقية القضاء على جميع أشكال التمييز ضد المرأة (سيداو) ، </a:t>
            </a:r>
            <a:r>
              <a:rPr lang="ar-SA" sz="4000" dirty="0">
                <a:effectLst/>
                <a:latin typeface="Calibri" panose="020F0502020204030204" pitchFamily="34" charset="0"/>
                <a:ea typeface="Calibri" panose="020F0502020204030204" pitchFamily="34" charset="0"/>
                <a:cs typeface="Arial" panose="020B0604020202020204" pitchFamily="34" charset="0"/>
              </a:rPr>
              <a:t>الالتزامات بموجب هذه الاتفاقيات تلزم العراق بإزالة العقبات التشريعية والمؤسسية التي تُقيّد حقوق المرأة، بما فيها الحقوق الاقتصادية.</a:t>
            </a: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Tree>
    <p:extLst>
      <p:ext uri="{BB962C8B-B14F-4D97-AF65-F5344CB8AC3E}">
        <p14:creationId xmlns:p14="http://schemas.microsoft.com/office/powerpoint/2010/main" val="4068093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32160654-C078-47D0-9A3D-FA16C812735D}"/>
              </a:ext>
            </a:extLst>
          </p:cNvPr>
          <p:cNvSpPr/>
          <p:nvPr/>
        </p:nvSpPr>
        <p:spPr>
          <a:xfrm>
            <a:off x="2082018" y="689317"/>
            <a:ext cx="8510954" cy="10832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819D350-5006-4EF3-B341-FCA7ED44A23F}"/>
              </a:ext>
            </a:extLst>
          </p:cNvPr>
          <p:cNvSpPr txBox="1"/>
          <p:nvPr/>
        </p:nvSpPr>
        <p:spPr>
          <a:xfrm>
            <a:off x="2672862" y="1111348"/>
            <a:ext cx="7005710" cy="467629"/>
          </a:xfrm>
          <a:prstGeom prst="rect">
            <a:avLst/>
          </a:prstGeom>
          <a:noFill/>
        </p:spPr>
        <p:txBody>
          <a:bodyPr wrap="square" rtlCol="0">
            <a:spAutoFit/>
          </a:bodyPr>
          <a:lstStyle/>
          <a:p>
            <a:pPr marL="0" marR="0" algn="ctr">
              <a:lnSpc>
                <a:spcPct val="107000"/>
              </a:lnSpc>
              <a:spcBef>
                <a:spcPts val="0"/>
              </a:spcBef>
              <a:spcAft>
                <a:spcPts val="800"/>
              </a:spcAft>
            </a:pPr>
            <a:r>
              <a:rPr lang="ar-SA" sz="2400" b="1">
                <a:effectLst/>
                <a:latin typeface="Calibri" panose="020F0502020204030204" pitchFamily="34" charset="0"/>
                <a:ea typeface="Calibri" panose="020F0502020204030204" pitchFamily="34" charset="0"/>
                <a:cs typeface="Arial" panose="020B0604020202020204" pitchFamily="34" charset="0"/>
              </a:rPr>
              <a:t>التشريعات العراقية القائمة ذات الصلة بدعم المرأة اقتصادياً</a:t>
            </a:r>
            <a:endParaRPr lang="en-US" sz="240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5" name="Table 5">
            <a:extLst>
              <a:ext uri="{FF2B5EF4-FFF2-40B4-BE49-F238E27FC236}">
                <a16:creationId xmlns:a16="http://schemas.microsoft.com/office/drawing/2014/main" id="{A1FEB504-E10D-4A94-8B17-A7798C9CFD8B}"/>
              </a:ext>
            </a:extLst>
          </p:cNvPr>
          <p:cNvGraphicFramePr>
            <a:graphicFrameLocks noGrp="1"/>
          </p:cNvGraphicFramePr>
          <p:nvPr>
            <p:extLst>
              <p:ext uri="{D42A27DB-BD31-4B8C-83A1-F6EECF244321}">
                <p14:modId xmlns:p14="http://schemas.microsoft.com/office/powerpoint/2010/main" val="1301020526"/>
              </p:ext>
            </p:extLst>
          </p:nvPr>
        </p:nvGraphicFramePr>
        <p:xfrm>
          <a:off x="1477109" y="2194562"/>
          <a:ext cx="10199075" cy="3699802"/>
        </p:xfrm>
        <a:graphic>
          <a:graphicData uri="http://schemas.openxmlformats.org/drawingml/2006/table">
            <a:tbl>
              <a:tblPr firstRow="1" bandRow="1">
                <a:tableStyleId>{5C22544A-7EE6-4342-B048-85BDC9FD1C3A}</a:tableStyleId>
              </a:tblPr>
              <a:tblGrid>
                <a:gridCol w="2462806">
                  <a:extLst>
                    <a:ext uri="{9D8B030D-6E8A-4147-A177-3AD203B41FA5}">
                      <a16:colId xmlns:a16="http://schemas.microsoft.com/office/drawing/2014/main" val="2915084959"/>
                    </a:ext>
                  </a:extLst>
                </a:gridCol>
                <a:gridCol w="2629775">
                  <a:extLst>
                    <a:ext uri="{9D8B030D-6E8A-4147-A177-3AD203B41FA5}">
                      <a16:colId xmlns:a16="http://schemas.microsoft.com/office/drawing/2014/main" val="4019465137"/>
                    </a:ext>
                  </a:extLst>
                </a:gridCol>
                <a:gridCol w="3317432">
                  <a:extLst>
                    <a:ext uri="{9D8B030D-6E8A-4147-A177-3AD203B41FA5}">
                      <a16:colId xmlns:a16="http://schemas.microsoft.com/office/drawing/2014/main" val="1532897161"/>
                    </a:ext>
                  </a:extLst>
                </a:gridCol>
                <a:gridCol w="1789062">
                  <a:extLst>
                    <a:ext uri="{9D8B030D-6E8A-4147-A177-3AD203B41FA5}">
                      <a16:colId xmlns:a16="http://schemas.microsoft.com/office/drawing/2014/main" val="355034630"/>
                    </a:ext>
                  </a:extLst>
                </a:gridCol>
              </a:tblGrid>
              <a:tr h="404937">
                <a:tc>
                  <a:txBody>
                    <a:bodyPr/>
                    <a:lstStyle/>
                    <a:p>
                      <a:pPr marL="0" marR="0" algn="ct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العوائق أو النقص</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الإيجابيات</a:t>
                      </a:r>
                      <a:endParaRPr lang="en-US" sz="20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2000" b="1">
                          <a:effectLst/>
                          <a:latin typeface="Calibri" panose="020F0502020204030204" pitchFamily="34" charset="0"/>
                          <a:ea typeface="Calibri" panose="020F0502020204030204" pitchFamily="34" charset="0"/>
                          <a:cs typeface="Arial" panose="020B0604020202020204" pitchFamily="34" charset="0"/>
                        </a:rPr>
                        <a:t>المواد/الأحكام ذات الأهمية</a:t>
                      </a:r>
                      <a:endParaRPr lang="en-US" sz="20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التشريع</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7266407"/>
                  </a:ext>
                </a:extLst>
              </a:tr>
              <a:tr h="3294865">
                <a:tc>
                  <a:txBody>
                    <a:bodyPr/>
                    <a:lstStyle/>
                    <a:p>
                      <a:pPr marL="0" marR="0" algn="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التنفيذ غالبًا ضعيف خصوصًا في القطاع الخاص وغير الرسمي. بعض الأحكام قد لا تكون كافية (مثلاً الدعم المالي، تسهيلات الأطفال). التمييز غير المباشر ما يزال موجودًا</a:t>
                      </a:r>
                      <a:r>
                        <a:rPr lang="ar-IQ" sz="2000" b="1" dirty="0">
                          <a:effectLst/>
                          <a:latin typeface="Calibri" panose="020F0502020204030204" pitchFamily="34" charset="0"/>
                          <a:ea typeface="Calibri" panose="020F0502020204030204" pitchFamily="34" charset="0"/>
                          <a:cs typeface="Arial" panose="020B0604020202020204" pitchFamily="34" charset="0"/>
                        </a:rPr>
                        <a:t>.</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وجود التزامات قانونية واضحة بحماية المرأة في العمل والمساواة. يمنحها حماية ضد التمييز والتحرّش، وضمانات لحقوق الأمومة</a:t>
                      </a:r>
                      <a:r>
                        <a:rPr lang="ar-IQ" sz="2000" b="1" dirty="0">
                          <a:effectLst/>
                          <a:latin typeface="Calibri" panose="020F0502020204030204" pitchFamily="34" charset="0"/>
                          <a:ea typeface="Calibri" panose="020F0502020204030204" pitchFamily="34" charset="0"/>
                          <a:cs typeface="Arial" panose="020B0604020202020204" pitchFamily="34" charset="0"/>
                        </a:rPr>
                        <a:t>.</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المادة 4 تنص على: "العمل حق لكل مواطن قادر عليه … على أساس تكافؤ الفرص دونما أي نوع من أنواع التمييز"؛ المادة 8 تحظر التمييز في الاستخدام والمهنة؛ المادة 10 تحظر التحرّش الجنسي في أماكن العمل؛ المادة 85–87 تتضمّن أحكامًا لحماية المرأة العاملة (الإجازة المرضية، إجازة الحمل والولادة، الوضع)؛ المادة 86 تنظيم العمل الليلي</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Arial" panose="020B0604020202020204" pitchFamily="34" charset="0"/>
                        </a:rPr>
                        <a:t>قانون العمل العراقي رقم 37 لسنة 2015</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32634981"/>
                  </a:ext>
                </a:extLst>
              </a:tr>
            </a:tbl>
          </a:graphicData>
        </a:graphic>
      </p:graphicFrame>
    </p:spTree>
    <p:extLst>
      <p:ext uri="{BB962C8B-B14F-4D97-AF65-F5344CB8AC3E}">
        <p14:creationId xmlns:p14="http://schemas.microsoft.com/office/powerpoint/2010/main" val="1731252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F63C78A2-B57C-4BA8-AA03-E607FED44A41}"/>
              </a:ext>
            </a:extLst>
          </p:cNvPr>
          <p:cNvGraphicFramePr>
            <a:graphicFrameLocks noGrp="1"/>
          </p:cNvGraphicFramePr>
          <p:nvPr>
            <p:extLst>
              <p:ext uri="{D42A27DB-BD31-4B8C-83A1-F6EECF244321}">
                <p14:modId xmlns:p14="http://schemas.microsoft.com/office/powerpoint/2010/main" val="2522724410"/>
              </p:ext>
            </p:extLst>
          </p:nvPr>
        </p:nvGraphicFramePr>
        <p:xfrm>
          <a:off x="1631852" y="576775"/>
          <a:ext cx="10185010" cy="5446450"/>
        </p:xfrm>
        <a:graphic>
          <a:graphicData uri="http://schemas.openxmlformats.org/drawingml/2006/table">
            <a:tbl>
              <a:tblPr firstRow="1" bandRow="1">
                <a:tableStyleId>{5C22544A-7EE6-4342-B048-85BDC9FD1C3A}</a:tableStyleId>
              </a:tblPr>
              <a:tblGrid>
                <a:gridCol w="2112035">
                  <a:extLst>
                    <a:ext uri="{9D8B030D-6E8A-4147-A177-3AD203B41FA5}">
                      <a16:colId xmlns:a16="http://schemas.microsoft.com/office/drawing/2014/main" val="3132609235"/>
                    </a:ext>
                  </a:extLst>
                </a:gridCol>
                <a:gridCol w="1736871">
                  <a:extLst>
                    <a:ext uri="{9D8B030D-6E8A-4147-A177-3AD203B41FA5}">
                      <a16:colId xmlns:a16="http://schemas.microsoft.com/office/drawing/2014/main" val="2270318090"/>
                    </a:ext>
                  </a:extLst>
                </a:gridCol>
                <a:gridCol w="4099014">
                  <a:extLst>
                    <a:ext uri="{9D8B030D-6E8A-4147-A177-3AD203B41FA5}">
                      <a16:colId xmlns:a16="http://schemas.microsoft.com/office/drawing/2014/main" val="3728488584"/>
                    </a:ext>
                  </a:extLst>
                </a:gridCol>
                <a:gridCol w="2237090">
                  <a:extLst>
                    <a:ext uri="{9D8B030D-6E8A-4147-A177-3AD203B41FA5}">
                      <a16:colId xmlns:a16="http://schemas.microsoft.com/office/drawing/2014/main" val="3781570199"/>
                    </a:ext>
                  </a:extLst>
                </a:gridCol>
              </a:tblGrid>
              <a:tr h="397731">
                <a:tc>
                  <a:txBody>
                    <a:bodyPr/>
                    <a:lstStyle/>
                    <a:p>
                      <a:pPr marL="0" marR="0" algn="ctr">
                        <a:lnSpc>
                          <a:spcPct val="107000"/>
                        </a:lnSpc>
                        <a:spcBef>
                          <a:spcPts val="0"/>
                        </a:spcBef>
                        <a:spcAft>
                          <a:spcPts val="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العوائق أو النقص</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marL="0" marR="0" algn="ctr">
                        <a:lnSpc>
                          <a:spcPct val="107000"/>
                        </a:lnSpc>
                        <a:spcBef>
                          <a:spcPts val="0"/>
                        </a:spcBef>
                        <a:spcAft>
                          <a:spcPts val="0"/>
                        </a:spcAft>
                      </a:pPr>
                      <a:r>
                        <a:rPr lang="ar-SA" sz="2000" b="1">
                          <a:solidFill>
                            <a:schemeClr val="tx1"/>
                          </a:solidFill>
                          <a:effectLst/>
                          <a:latin typeface="Calibri" panose="020F0502020204030204" pitchFamily="34" charset="0"/>
                          <a:ea typeface="Calibri" panose="020F0502020204030204" pitchFamily="34" charset="0"/>
                          <a:cs typeface="Arial" panose="020B0604020202020204" pitchFamily="34" charset="0"/>
                        </a:rPr>
                        <a:t>الإيجابيات</a:t>
                      </a:r>
                      <a:endParaRPr lang="en-US" sz="20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marL="0" marR="0" algn="ctr">
                        <a:lnSpc>
                          <a:spcPct val="107000"/>
                        </a:lnSpc>
                        <a:spcBef>
                          <a:spcPts val="0"/>
                        </a:spcBef>
                        <a:spcAft>
                          <a:spcPts val="0"/>
                        </a:spcAft>
                      </a:pPr>
                      <a:r>
                        <a:rPr lang="ar-SA" sz="2000" b="1">
                          <a:solidFill>
                            <a:schemeClr val="tx1"/>
                          </a:solidFill>
                          <a:effectLst/>
                          <a:latin typeface="Calibri" panose="020F0502020204030204" pitchFamily="34" charset="0"/>
                          <a:ea typeface="Calibri" panose="020F0502020204030204" pitchFamily="34" charset="0"/>
                          <a:cs typeface="Arial" panose="020B0604020202020204" pitchFamily="34" charset="0"/>
                        </a:rPr>
                        <a:t>المواد/الأحكام ذات الأهمية</a:t>
                      </a:r>
                      <a:endParaRPr lang="en-US" sz="20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marL="0" marR="0" algn="ctr">
                        <a:lnSpc>
                          <a:spcPct val="107000"/>
                        </a:lnSpc>
                        <a:spcBef>
                          <a:spcPts val="0"/>
                        </a:spcBef>
                        <a:spcAft>
                          <a:spcPts val="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التشريع</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1029685825"/>
                  </a:ext>
                </a:extLst>
              </a:tr>
              <a:tr h="2715538">
                <a:tc>
                  <a:txBody>
                    <a:bodyPr/>
                    <a:lstStyle/>
                    <a:p>
                      <a:pPr marL="0" marR="0" algn="r">
                        <a:lnSpc>
                          <a:spcPct val="107000"/>
                        </a:lnSpc>
                        <a:spcBef>
                          <a:spcPts val="0"/>
                        </a:spcBef>
                        <a:spcAft>
                          <a:spcPts val="0"/>
                        </a:spcAft>
                      </a:pPr>
                      <a:r>
                        <a:rPr lang="ar-S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شروط السن والخدمة قد تكون عقبة لبعض النساء اللائي لم يكن لهن فرص عمل رسمية طويلة المدة</a:t>
                      </a: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marL="0" marR="0" algn="r">
                        <a:lnSpc>
                          <a:spcPct val="107000"/>
                        </a:lnSpc>
                        <a:spcBef>
                          <a:spcPts val="0"/>
                        </a:spcBef>
                        <a:spcAft>
                          <a:spcPts val="0"/>
                        </a:spcAft>
                      </a:pPr>
                      <a:r>
                        <a:rPr lang="ar-S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ضمان الأمان الاقتصادي بعد انتهاء العمل أو في حالات الطوارئ</a:t>
                      </a: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marL="0" marR="0" algn="r">
                        <a:lnSpc>
                          <a:spcPct val="107000"/>
                        </a:lnSpc>
                        <a:spcBef>
                          <a:spcPts val="0"/>
                        </a:spcBef>
                        <a:spcAft>
                          <a:spcPts val="0"/>
                        </a:spcAft>
                      </a:pP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المادة 29/  تنص على يستحق المضمون والاشخاص المضمونين سابقاً راتباً تقاعدياً في احدى الحالات التالية </a:t>
                      </a:r>
                    </a:p>
                    <a:p>
                      <a:pPr marL="0" marR="0" algn="r">
                        <a:lnSpc>
                          <a:spcPct val="107000"/>
                        </a:lnSpc>
                        <a:spcBef>
                          <a:spcPts val="0"/>
                        </a:spcBef>
                        <a:spcAft>
                          <a:spcPts val="0"/>
                        </a:spcAft>
                      </a:pP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2-اذا اكملت المرأة (58) من العمر وكانت لها خدمة مضمونه لاتقل عن (15).</a:t>
                      </a:r>
                    </a:p>
                    <a:p>
                      <a:pPr marL="0" marR="0" algn="r">
                        <a:lnSpc>
                          <a:spcPct val="107000"/>
                        </a:lnSpc>
                        <a:spcBef>
                          <a:spcPts val="0"/>
                        </a:spcBef>
                        <a:spcAft>
                          <a:spcPts val="0"/>
                        </a:spcAft>
                      </a:pP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4-اذا اكملت المرأة(55) سنة وكانت لها خدمة مضمونه لاتقل عن (20)</a:t>
                      </a:r>
                    </a:p>
                    <a:p>
                      <a:pPr marL="0" marR="0" algn="r">
                        <a:lnSpc>
                          <a:spcPct val="107000"/>
                        </a:lnSpc>
                        <a:spcBef>
                          <a:spcPts val="0"/>
                        </a:spcBef>
                        <a:spcAft>
                          <a:spcPts val="0"/>
                        </a:spcAft>
                      </a:pP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6- اذا اكملت المرأة (50) وكانت لها خدمة مضمونه (25)</a:t>
                      </a:r>
                      <a:r>
                        <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solidFill>
                      <a:schemeClr val="accent3">
                        <a:lumMod val="40000"/>
                        <a:lumOff val="60000"/>
                      </a:schemeClr>
                    </a:solidFill>
                  </a:tcPr>
                </a:tc>
                <a:tc>
                  <a:txBody>
                    <a:bodyPr/>
                    <a:lstStyle/>
                    <a:p>
                      <a:pPr marL="0" marR="0" algn="r">
                        <a:lnSpc>
                          <a:spcPct val="107000"/>
                        </a:lnSpc>
                        <a:spcBef>
                          <a:spcPts val="0"/>
                        </a:spcBef>
                        <a:spcAft>
                          <a:spcPts val="0"/>
                        </a:spcAft>
                      </a:pPr>
                      <a:r>
                        <a:rPr lang="ar-S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قانون التقاعد والضمان الاجتماعي للعمال (المعدل)</a:t>
                      </a:r>
                      <a:endPar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244706253"/>
                  </a:ext>
                </a:extLst>
              </a:tr>
              <a:tr h="2274658">
                <a:tc>
                  <a:txBody>
                    <a:bodyPr/>
                    <a:lstStyle/>
                    <a:p>
                      <a:pPr marL="0" marR="0" algn="r">
                        <a:lnSpc>
                          <a:spcPct val="107000"/>
                        </a:lnSpc>
                        <a:spcBef>
                          <a:spcPts val="0"/>
                        </a:spcBef>
                        <a:spcAft>
                          <a:spcPts val="0"/>
                        </a:spcAft>
                      </a:pPr>
                      <a:r>
                        <a:rPr lang="ar-S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الكثير من المجالات الاقتصادية الحديثة وريادة الأعمال لم تكن عند التشريع موضوعًا مفصلًا; القانون قد لا يغطي تفاصيل مثل التمكين الاقتصادي، التمويل، الملكية المشتركة،إلخ</a:t>
                      </a: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r>
                        <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solidFill>
                      <a:schemeClr val="accent3">
                        <a:lumMod val="40000"/>
                        <a:lumOff val="60000"/>
                      </a:schemeClr>
                    </a:solidFill>
                  </a:tcPr>
                </a:tc>
                <a:tc>
                  <a:txBody>
                    <a:bodyPr/>
                    <a:lstStyle/>
                    <a:p>
                      <a:pPr marL="0" marR="0" algn="r">
                        <a:lnSpc>
                          <a:spcPct val="107000"/>
                        </a:lnSpc>
                        <a:spcBef>
                          <a:spcPts val="0"/>
                        </a:spcBef>
                        <a:spcAft>
                          <a:spcPts val="0"/>
                        </a:spcAft>
                      </a:pPr>
                      <a:r>
                        <a:rPr lang="ar-S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تشريع قديم يرسّخ مبدأ المساواة المالية، يمكن البناء عليه</a:t>
                      </a:r>
                      <a:r>
                        <a:rPr lang="ar-IQ"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marL="0" marR="0" algn="r">
                        <a:lnSpc>
                          <a:spcPct val="107000"/>
                        </a:lnSpc>
                        <a:spcBef>
                          <a:spcPts val="0"/>
                        </a:spcBef>
                        <a:spcAft>
                          <a:spcPts val="0"/>
                        </a:spcAft>
                      </a:pPr>
                      <a:r>
                        <a:rPr lang="ar-S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يمنح المرأة العاملة حقوقًا في الضمان الاجتماعي والتقاعد مع مراعاة السن والخدمة. يعمل على حماية المرأة في الشيخوخة، أو في حال المعيل أو النفس الاجتماعي</a:t>
                      </a:r>
                      <a:endPar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marL="0" marR="0" algn="r">
                        <a:lnSpc>
                          <a:spcPct val="107000"/>
                        </a:lnSpc>
                        <a:spcBef>
                          <a:spcPts val="0"/>
                        </a:spcBef>
                        <a:spcAft>
                          <a:spcPts val="0"/>
                        </a:spcAft>
                      </a:pPr>
                      <a:r>
                        <a:rPr lang="ar-S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قانون المساواة بين المرأة والرجل في الحقوق والمزايا المالية رقم (191) لسنة 1975</a:t>
                      </a:r>
                      <a:endPar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602340759"/>
                  </a:ext>
                </a:extLst>
              </a:tr>
            </a:tbl>
          </a:graphicData>
        </a:graphic>
      </p:graphicFrame>
    </p:spTree>
    <p:extLst>
      <p:ext uri="{BB962C8B-B14F-4D97-AF65-F5344CB8AC3E}">
        <p14:creationId xmlns:p14="http://schemas.microsoft.com/office/powerpoint/2010/main" val="370263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A175D90A-EEBF-477B-B7B9-A9F90A27F563}"/>
              </a:ext>
            </a:extLst>
          </p:cNvPr>
          <p:cNvGraphicFramePr>
            <a:graphicFrameLocks noGrp="1"/>
          </p:cNvGraphicFramePr>
          <p:nvPr>
            <p:extLst>
              <p:ext uri="{D42A27DB-BD31-4B8C-83A1-F6EECF244321}">
                <p14:modId xmlns:p14="http://schemas.microsoft.com/office/powerpoint/2010/main" val="2321933500"/>
              </p:ext>
            </p:extLst>
          </p:nvPr>
        </p:nvGraphicFramePr>
        <p:xfrm>
          <a:off x="1575581" y="719665"/>
          <a:ext cx="10339752" cy="5130281"/>
        </p:xfrm>
        <a:graphic>
          <a:graphicData uri="http://schemas.openxmlformats.org/drawingml/2006/table">
            <a:tbl>
              <a:tblPr firstRow="1" bandRow="1">
                <a:tableStyleId>{5C22544A-7EE6-4342-B048-85BDC9FD1C3A}</a:tableStyleId>
              </a:tblPr>
              <a:tblGrid>
                <a:gridCol w="2584938">
                  <a:extLst>
                    <a:ext uri="{9D8B030D-6E8A-4147-A177-3AD203B41FA5}">
                      <a16:colId xmlns:a16="http://schemas.microsoft.com/office/drawing/2014/main" val="3271499144"/>
                    </a:ext>
                  </a:extLst>
                </a:gridCol>
                <a:gridCol w="2584938">
                  <a:extLst>
                    <a:ext uri="{9D8B030D-6E8A-4147-A177-3AD203B41FA5}">
                      <a16:colId xmlns:a16="http://schemas.microsoft.com/office/drawing/2014/main" val="353045673"/>
                    </a:ext>
                  </a:extLst>
                </a:gridCol>
                <a:gridCol w="2584938">
                  <a:extLst>
                    <a:ext uri="{9D8B030D-6E8A-4147-A177-3AD203B41FA5}">
                      <a16:colId xmlns:a16="http://schemas.microsoft.com/office/drawing/2014/main" val="4095861472"/>
                    </a:ext>
                  </a:extLst>
                </a:gridCol>
                <a:gridCol w="2584938">
                  <a:extLst>
                    <a:ext uri="{9D8B030D-6E8A-4147-A177-3AD203B41FA5}">
                      <a16:colId xmlns:a16="http://schemas.microsoft.com/office/drawing/2014/main" val="2136540205"/>
                    </a:ext>
                  </a:extLst>
                </a:gridCol>
              </a:tblGrid>
              <a:tr h="602698">
                <a:tc>
                  <a:txBody>
                    <a:bodyPr/>
                    <a:lstStyle/>
                    <a:p>
                      <a:pPr marL="0" marR="0" algn="ctr">
                        <a:lnSpc>
                          <a:spcPct val="107000"/>
                        </a:lnSpc>
                        <a:spcBef>
                          <a:spcPts val="0"/>
                        </a:spcBef>
                        <a:spcAft>
                          <a:spcPts val="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العوائق أو النقص</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6">
                        <a:lumMod val="60000"/>
                        <a:lumOff val="40000"/>
                      </a:schemeClr>
                    </a:solidFill>
                  </a:tcPr>
                </a:tc>
                <a:tc>
                  <a:txBody>
                    <a:bodyPr/>
                    <a:lstStyle/>
                    <a:p>
                      <a:pPr marL="0" marR="0" algn="ctr">
                        <a:lnSpc>
                          <a:spcPct val="107000"/>
                        </a:lnSpc>
                        <a:spcBef>
                          <a:spcPts val="0"/>
                        </a:spcBef>
                        <a:spcAft>
                          <a:spcPts val="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الإيجابيات</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6">
                        <a:lumMod val="60000"/>
                        <a:lumOff val="40000"/>
                      </a:schemeClr>
                    </a:solidFill>
                  </a:tcPr>
                </a:tc>
                <a:tc>
                  <a:txBody>
                    <a:bodyPr/>
                    <a:lstStyle/>
                    <a:p>
                      <a:pPr marL="0" marR="0" algn="ctr">
                        <a:lnSpc>
                          <a:spcPct val="107000"/>
                        </a:lnSpc>
                        <a:spcBef>
                          <a:spcPts val="0"/>
                        </a:spcBef>
                        <a:spcAft>
                          <a:spcPts val="0"/>
                        </a:spcAft>
                      </a:pPr>
                      <a:r>
                        <a:rPr lang="ar-SA" sz="2000" b="1">
                          <a:solidFill>
                            <a:schemeClr val="tx1"/>
                          </a:solidFill>
                          <a:effectLst/>
                          <a:latin typeface="Calibri" panose="020F0502020204030204" pitchFamily="34" charset="0"/>
                          <a:ea typeface="Calibri" panose="020F0502020204030204" pitchFamily="34" charset="0"/>
                          <a:cs typeface="Arial" panose="020B0604020202020204" pitchFamily="34" charset="0"/>
                        </a:rPr>
                        <a:t>المواد/الأحكام ذات الأهمية</a:t>
                      </a:r>
                      <a:endParaRPr lang="en-US" sz="20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6">
                        <a:lumMod val="60000"/>
                        <a:lumOff val="40000"/>
                      </a:schemeClr>
                    </a:solidFill>
                  </a:tcPr>
                </a:tc>
                <a:tc>
                  <a:txBody>
                    <a:bodyPr/>
                    <a:lstStyle/>
                    <a:p>
                      <a:pPr marL="0" marR="0" algn="ctr">
                        <a:lnSpc>
                          <a:spcPct val="107000"/>
                        </a:lnSpc>
                        <a:spcBef>
                          <a:spcPts val="0"/>
                        </a:spcBef>
                        <a:spcAft>
                          <a:spcPts val="0"/>
                        </a:spcAft>
                      </a:pPr>
                      <a:r>
                        <a:rPr lang="ar-SA"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التشريع</a:t>
                      </a:r>
                      <a:endParaRPr lang="en-US"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2247645129"/>
                  </a:ext>
                </a:extLst>
              </a:tr>
              <a:tr h="4527583">
                <a:tc>
                  <a:txBody>
                    <a:bodyPr/>
                    <a:lstStyle/>
                    <a:p>
                      <a:pPr marL="0" marR="0" algn="r">
                        <a:lnSpc>
                          <a:spcPct val="107000"/>
                        </a:lnSpc>
                        <a:spcBef>
                          <a:spcPts val="0"/>
                        </a:spcBef>
                        <a:spcAft>
                          <a:spcPts val="0"/>
                        </a:spcAft>
                      </a:pPr>
                      <a:r>
                        <a:rPr lang="ar-SA"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التطبيق متفاوت بحسب المحافظات، ضعف التنسيق، النقص في البيانات المفصلة، ضعف الوصول إلى الخدمات (تمويل، التدريب، الدعم الفني) خاصة للنساء في المناطق الريفية أو الفئات الأشد ضعفًا</a:t>
                      </a:r>
                      <a:r>
                        <a:rPr lang="ar-IQ"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6">
                        <a:lumMod val="60000"/>
                        <a:lumOff val="40000"/>
                      </a:schemeClr>
                    </a:solidFill>
                  </a:tcPr>
                </a:tc>
                <a:tc>
                  <a:txBody>
                    <a:bodyPr/>
                    <a:lstStyle/>
                    <a:p>
                      <a:pPr marL="0" marR="0" algn="r">
                        <a:lnSpc>
                          <a:spcPct val="107000"/>
                        </a:lnSpc>
                        <a:spcBef>
                          <a:spcPts val="0"/>
                        </a:spcBef>
                        <a:spcAft>
                          <a:spcPts val="0"/>
                        </a:spcAft>
                      </a:pPr>
                      <a:r>
                        <a:rPr lang="ar-SA"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توجّه استراتيجي للتنمية والتمكين الاقتصادي، إنشاء سياسات تشاركية، رفع قدرات المرأة، دعم رواد الأعمال، تحسي</a:t>
                      </a:r>
                      <a:r>
                        <a:rPr lang="ar-IQ"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ن </a:t>
                      </a:r>
                      <a:r>
                        <a:rPr lang="ar-SA"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الوصول إلى التمويل</a:t>
                      </a:r>
                      <a:r>
                        <a:rPr lang="ar-IQ"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6">
                        <a:lumMod val="60000"/>
                        <a:lumOff val="40000"/>
                      </a:schemeClr>
                    </a:solidFill>
                  </a:tcPr>
                </a:tc>
                <a:tc>
                  <a:txBody>
                    <a:bodyPr/>
                    <a:lstStyle/>
                    <a:p>
                      <a:pPr marL="0" marR="0" algn="r">
                        <a:lnSpc>
                          <a:spcPct val="107000"/>
                        </a:lnSpc>
                        <a:spcBef>
                          <a:spcPts val="0"/>
                        </a:spcBef>
                        <a:spcAft>
                          <a:spcPts val="0"/>
                        </a:spcAft>
                      </a:pPr>
                      <a:r>
                        <a:rPr lang="ar-IQ"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قوانين الاحوال الشخصية ، القوانين التجارية ،وغيرها.....</a:t>
                      </a:r>
                      <a:r>
                        <a:rPr lang="en-US"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solidFill>
                      <a:schemeClr val="accent6">
                        <a:lumMod val="60000"/>
                        <a:lumOff val="40000"/>
                      </a:schemeClr>
                    </a:solidFill>
                  </a:tcPr>
                </a:tc>
                <a:tc>
                  <a:txBody>
                    <a:bodyPr/>
                    <a:lstStyle/>
                    <a:p>
                      <a:pPr marL="0" marR="0" algn="r">
                        <a:lnSpc>
                          <a:spcPct val="107000"/>
                        </a:lnSpc>
                        <a:spcBef>
                          <a:spcPts val="0"/>
                        </a:spcBef>
                        <a:spcAft>
                          <a:spcPts val="0"/>
                        </a:spcAft>
                      </a:pPr>
                      <a:r>
                        <a:rPr lang="ar-SA"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التشريعات الاجتماعية والسياسات الوطنية</a:t>
                      </a:r>
                      <a:endParaRPr lang="ar-IQ"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07000"/>
                        </a:lnSpc>
                        <a:spcBef>
                          <a:spcPts val="0"/>
                        </a:spcBef>
                        <a:spcAft>
                          <a:spcPts val="0"/>
                        </a:spcAft>
                      </a:pPr>
                      <a:endParaRPr lang="en-US" sz="24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217450722"/>
                  </a:ext>
                </a:extLst>
              </a:tr>
            </a:tbl>
          </a:graphicData>
        </a:graphic>
      </p:graphicFrame>
    </p:spTree>
    <p:extLst>
      <p:ext uri="{BB962C8B-B14F-4D97-AF65-F5344CB8AC3E}">
        <p14:creationId xmlns:p14="http://schemas.microsoft.com/office/powerpoint/2010/main" val="596763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5CD04-32C3-42C6-93D3-2D2E66F7184C}"/>
              </a:ext>
            </a:extLst>
          </p:cNvPr>
          <p:cNvSpPr>
            <a:spLocks noGrp="1"/>
          </p:cNvSpPr>
          <p:nvPr>
            <p:ph type="title"/>
          </p:nvPr>
        </p:nvSpPr>
        <p:spPr/>
        <p:txBody>
          <a:bodyPr/>
          <a:lstStyle/>
          <a:p>
            <a:r>
              <a:rPr lang="ar-SA" sz="2800" b="1" dirty="0">
                <a:effectLst/>
                <a:latin typeface="Calibri" panose="020F0502020204030204" pitchFamily="34" charset="0"/>
                <a:ea typeface="Calibri" panose="020F0502020204030204" pitchFamily="34" charset="0"/>
                <a:cs typeface="Arial" panose="020B0604020202020204" pitchFamily="34" charset="0"/>
              </a:rPr>
              <a:t>1- الفجوة بين النص القانوني والواقع التطبيقي</a:t>
            </a:r>
            <a:endParaRPr lang="en-US" dirty="0"/>
          </a:p>
        </p:txBody>
      </p:sp>
      <p:sp>
        <p:nvSpPr>
          <p:cNvPr id="3" name="Picture Placeholder 2">
            <a:extLst>
              <a:ext uri="{FF2B5EF4-FFF2-40B4-BE49-F238E27FC236}">
                <a16:creationId xmlns:a16="http://schemas.microsoft.com/office/drawing/2014/main" id="{B9DFB5D3-D081-4D1B-A07C-E83CF749525B}"/>
              </a:ext>
            </a:extLst>
          </p:cNvPr>
          <p:cNvSpPr>
            <a:spLocks noGrp="1"/>
          </p:cNvSpPr>
          <p:nvPr>
            <p:ph type="pic" idx="1"/>
          </p:nvPr>
        </p:nvSpPr>
        <p:spPr/>
      </p:sp>
      <p:sp>
        <p:nvSpPr>
          <p:cNvPr id="4" name="Text Placeholder 3">
            <a:extLst>
              <a:ext uri="{FF2B5EF4-FFF2-40B4-BE49-F238E27FC236}">
                <a16:creationId xmlns:a16="http://schemas.microsoft.com/office/drawing/2014/main" id="{2BE0363C-6045-4430-B0C6-3936F9CAE79C}"/>
              </a:ext>
            </a:extLst>
          </p:cNvPr>
          <p:cNvSpPr>
            <a:spLocks noGrp="1"/>
          </p:cNvSpPr>
          <p:nvPr>
            <p:ph type="body" sz="half" idx="2"/>
          </p:nvPr>
        </p:nvSpPr>
        <p:spPr/>
        <p:txBody>
          <a:bodyPr>
            <a:normAutofit/>
          </a:bodyPr>
          <a:lstStyle/>
          <a:p>
            <a:r>
              <a:rPr lang="ar-SA" sz="3200" b="1" dirty="0">
                <a:effectLst/>
                <a:latin typeface="Calibri" panose="020F0502020204030204" pitchFamily="34" charset="0"/>
                <a:ea typeface="Calibri" panose="020F0502020204030204" pitchFamily="34" charset="0"/>
                <a:cs typeface="Arial" panose="020B0604020202020204" pitchFamily="34" charset="0"/>
              </a:rPr>
              <a:t>2- القطاع غير الرسمي</a:t>
            </a:r>
            <a:endParaRPr lang="en-US" sz="3200" dirty="0"/>
          </a:p>
        </p:txBody>
      </p:sp>
      <p:sp>
        <p:nvSpPr>
          <p:cNvPr id="8" name="Rectangle: Rounded Corners 7">
            <a:extLst>
              <a:ext uri="{FF2B5EF4-FFF2-40B4-BE49-F238E27FC236}">
                <a16:creationId xmlns:a16="http://schemas.microsoft.com/office/drawing/2014/main" id="{A5D5E250-65AC-4C47-9708-28F116F308D2}"/>
              </a:ext>
            </a:extLst>
          </p:cNvPr>
          <p:cNvSpPr/>
          <p:nvPr/>
        </p:nvSpPr>
        <p:spPr>
          <a:xfrm>
            <a:off x="7906043" y="1026942"/>
            <a:ext cx="2475914" cy="42203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a:lnSpc>
                <a:spcPct val="107000"/>
              </a:lnSpc>
              <a:spcBef>
                <a:spcPts val="0"/>
              </a:spcBef>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التحديات التشريعية والمؤسسية أمام ريادة المرأة اقتصاديًا في العراق</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76751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78433-5EA2-4310-9B99-0E6886332E7C}"/>
              </a:ext>
            </a:extLst>
          </p:cNvPr>
          <p:cNvSpPr>
            <a:spLocks noGrp="1"/>
          </p:cNvSpPr>
          <p:nvPr>
            <p:ph type="title"/>
          </p:nvPr>
        </p:nvSpPr>
        <p:spPr>
          <a:xfrm>
            <a:off x="1482724" y="1752599"/>
            <a:ext cx="5426158" cy="1371600"/>
          </a:xfrm>
        </p:spPr>
        <p:txBody>
          <a:bodyPr>
            <a:normAutofit/>
          </a:bodyPr>
          <a:lstStyle/>
          <a:p>
            <a:r>
              <a:rPr lang="ar-SA" sz="3200" b="1" dirty="0">
                <a:effectLst/>
                <a:latin typeface="Calibri" panose="020F0502020204030204" pitchFamily="34" charset="0"/>
                <a:ea typeface="Calibri" panose="020F0502020204030204" pitchFamily="34" charset="0"/>
                <a:cs typeface="Arial" panose="020B0604020202020204" pitchFamily="34" charset="0"/>
              </a:rPr>
              <a:t>3- الوصول إلى التمويل والموارد</a:t>
            </a:r>
            <a:endParaRPr lang="en-US" sz="3200" dirty="0"/>
          </a:p>
        </p:txBody>
      </p:sp>
      <p:sp>
        <p:nvSpPr>
          <p:cNvPr id="3" name="Picture Placeholder 2">
            <a:extLst>
              <a:ext uri="{FF2B5EF4-FFF2-40B4-BE49-F238E27FC236}">
                <a16:creationId xmlns:a16="http://schemas.microsoft.com/office/drawing/2014/main" id="{D7661982-2633-462F-A33A-A03ED63A7817}"/>
              </a:ext>
            </a:extLst>
          </p:cNvPr>
          <p:cNvSpPr>
            <a:spLocks noGrp="1"/>
          </p:cNvSpPr>
          <p:nvPr>
            <p:ph type="pic" idx="1"/>
          </p:nvPr>
        </p:nvSpPr>
        <p:spPr/>
      </p:sp>
      <p:sp>
        <p:nvSpPr>
          <p:cNvPr id="4" name="Text Placeholder 3">
            <a:extLst>
              <a:ext uri="{FF2B5EF4-FFF2-40B4-BE49-F238E27FC236}">
                <a16:creationId xmlns:a16="http://schemas.microsoft.com/office/drawing/2014/main" id="{C8738279-79B2-4E47-B2BC-A6B149B70046}"/>
              </a:ext>
            </a:extLst>
          </p:cNvPr>
          <p:cNvSpPr>
            <a:spLocks noGrp="1"/>
          </p:cNvSpPr>
          <p:nvPr>
            <p:ph type="body" sz="half" idx="2"/>
          </p:nvPr>
        </p:nvSpPr>
        <p:spPr/>
        <p:txBody>
          <a:bodyPr>
            <a:normAutofit/>
          </a:bodyPr>
          <a:lstStyle/>
          <a:p>
            <a:r>
              <a:rPr lang="ar-SA" sz="3200" b="1" dirty="0">
                <a:effectLst/>
                <a:latin typeface="Calibri" panose="020F0502020204030204" pitchFamily="34" charset="0"/>
                <a:ea typeface="Calibri" panose="020F0502020204030204" pitchFamily="34" charset="0"/>
                <a:cs typeface="Arial" panose="020B0604020202020204" pitchFamily="34" charset="0"/>
              </a:rPr>
              <a:t>4- الدعم الخاص بالأمومة والأسرة</a:t>
            </a:r>
            <a:endParaRPr lang="en-US" sz="3200" dirty="0"/>
          </a:p>
        </p:txBody>
      </p:sp>
      <p:sp>
        <p:nvSpPr>
          <p:cNvPr id="5" name="Rectangle: Rounded Corners 4">
            <a:extLst>
              <a:ext uri="{FF2B5EF4-FFF2-40B4-BE49-F238E27FC236}">
                <a16:creationId xmlns:a16="http://schemas.microsoft.com/office/drawing/2014/main" id="{D9E52BD6-2481-47EA-A866-C4040620F924}"/>
              </a:ext>
            </a:extLst>
          </p:cNvPr>
          <p:cNvSpPr/>
          <p:nvPr/>
        </p:nvSpPr>
        <p:spPr>
          <a:xfrm>
            <a:off x="8102991" y="1012874"/>
            <a:ext cx="2278966" cy="4079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a:lnSpc>
                <a:spcPct val="107000"/>
              </a:lnSpc>
              <a:spcBef>
                <a:spcPts val="0"/>
              </a:spcBef>
              <a:spcAft>
                <a:spcPts val="800"/>
              </a:spcAft>
            </a:pPr>
            <a:r>
              <a:rPr lang="ar-SA"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التحديات التشريعية والمؤسسية أمام ريادة المرأة اقتصاديًا في العراق</a:t>
            </a: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893734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146</TotalTime>
  <Words>1143</Words>
  <Application>Microsoft Office PowerPoint</Application>
  <PresentationFormat>Widescreen</PresentationFormat>
  <Paragraphs>79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Aldhabi</vt:lpstr>
      <vt:lpstr>Arial</vt:lpstr>
      <vt:lpstr>Calibri</vt:lpstr>
      <vt:lpstr>Corbel</vt:lpstr>
      <vt:lpstr>Parallax</vt:lpstr>
      <vt:lpstr>نحو تشريعات داعمة لريادة المرأة العراقية اقتصاديًا </vt:lpstr>
      <vt:lpstr>PowerPoint Presentation</vt:lpstr>
      <vt:lpstr>الإطار الدستوري والاتفاقيات الدولية </vt:lpstr>
      <vt:lpstr>ثانياً: الاتفاقيات الدولية العراق صادق على عدد من الاتفاقيات التي تعنى بحقوق المرأة، مثل اتفاقية القضاء على جميع أشكال التمييز ضد المرأة (سيداو) ، الالتزامات بموجب هذه الاتفاقيات تلزم العراق بإزالة العقبات التشريعية والمؤسسية التي تُقيّد حقوق المرأة، بما فيها الحقوق الاقتصادية. </vt:lpstr>
      <vt:lpstr>PowerPoint Presentation</vt:lpstr>
      <vt:lpstr>PowerPoint Presentation</vt:lpstr>
      <vt:lpstr>PowerPoint Presentation</vt:lpstr>
      <vt:lpstr>1- الفجوة بين النص القانوني والواقع التطبيقي</vt:lpstr>
      <vt:lpstr>3- الوصول إلى التمويل والموارد</vt:lpstr>
      <vt:lpstr>5- العوائق الاجتماعية والثقافية والقانونية الأخرى</vt:lpstr>
      <vt:lpstr>الاستنتاجات </vt:lpstr>
      <vt:lpstr>  مقترحات تشريعية لتعزيز ريادة المرأة الاقتصادية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نحو تشريعات داعمة لريادة المرأة العراقية اقتصاديًا </dc:title>
  <dc:creator>dell</dc:creator>
  <cp:lastModifiedBy>dell</cp:lastModifiedBy>
  <cp:revision>7</cp:revision>
  <dcterms:created xsi:type="dcterms:W3CDTF">2025-10-30T16:24:34Z</dcterms:created>
  <dcterms:modified xsi:type="dcterms:W3CDTF">2025-10-30T18:51:12Z</dcterms:modified>
</cp:coreProperties>
</file>