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1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61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3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8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77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3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0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D7C42A-6EF4-4E50-8398-6C423CDCF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E658D4-F36A-423F-8CE2-F234BFEB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7EA9-C60A-49B2-B491-A4733A438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z="4000" b="1" dirty="0"/>
              <a:t>الشفافية والنزاهة في العمل الحكومي</a:t>
            </a:r>
            <a:br>
              <a:rPr lang="ar-IQ" sz="4000" b="1" dirty="0"/>
            </a:br>
            <a:r>
              <a:rPr lang="ar-IQ" sz="4000" b="1" dirty="0"/>
              <a:t>(التزامات قانونية واخلاقية)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58CD-7676-4B1B-B467-B9C47BB72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/>
          </a:bodyPr>
          <a:lstStyle/>
          <a:p>
            <a:endParaRPr lang="ar-IQ" sz="2400" b="1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ar-IQ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الدكتورة اخلاص حميد حمزه الجوراني</a:t>
            </a:r>
          </a:p>
          <a:p>
            <a:endParaRPr lang="ar-IQ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449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D642-3BB0-40E8-BD27-34FDFB35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المسؤولية المشتركة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C5732-531B-4EB0-B8E0-D1C3B5C44C2E}"/>
              </a:ext>
            </a:extLst>
          </p:cNvPr>
          <p:cNvSpPr txBox="1"/>
          <p:nvPr/>
        </p:nvSpPr>
        <p:spPr>
          <a:xfrm>
            <a:off x="3039979" y="3259723"/>
            <a:ext cx="61120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النزاهة ليست فقط مسؤولية الأجهزة الرقابية، بل كل موظف هو خط الدفاع الأول ضد الفساد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611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2F2D-8512-417A-877A-F6B247EF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الرسائل الختامية الأساسية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4A02-ABD8-477C-9376-1874C67E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200" b="1" dirty="0"/>
              <a:t>الشفافية ليست مجرد نشر معلومات، بل ممارسة مستمرة للمساءلة والانفتاح.</a:t>
            </a:r>
          </a:p>
          <a:p>
            <a:pPr algn="r"/>
            <a:r>
              <a:rPr lang="ar-IQ" sz="3200" b="1" dirty="0"/>
              <a:t>النزاهة تبدأ من ضمير الموظف قبل أن تنص عليها الأنظمة.</a:t>
            </a:r>
          </a:p>
          <a:p>
            <a:pPr algn="r"/>
            <a:r>
              <a:rPr lang="ar-IQ" sz="3200" b="1" dirty="0"/>
              <a:t>احترام القوانين والسلوك الأخلاقي هو الطريق لمؤسسات حكومية موثوقة وعادلة</a:t>
            </a:r>
          </a:p>
          <a:p>
            <a:pPr algn="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1034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11B4C6E1-14E1-4672-BA14-12A583626C49}"/>
              </a:ext>
            </a:extLst>
          </p:cNvPr>
          <p:cNvSpPr/>
          <p:nvPr/>
        </p:nvSpPr>
        <p:spPr>
          <a:xfrm>
            <a:off x="1985210" y="1094874"/>
            <a:ext cx="9107905" cy="4379493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96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شكراً لحُسن أصغائكم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02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D40E-88B9-4CE6-B4B8-4A78AE8C1B6D}"/>
              </a:ext>
            </a:extLst>
          </p:cNvPr>
          <p:cNvSpPr txBox="1"/>
          <p:nvPr/>
        </p:nvSpPr>
        <p:spPr>
          <a:xfrm>
            <a:off x="1082842" y="1455821"/>
            <a:ext cx="98538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ar-IQ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IQ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الشفافية</a:t>
            </a:r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إتاحة المعلومات والإجراءات بشكل واضح وعادل بما يتيح المساءلة ويمنع الفساد</a:t>
            </a: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ar-IQ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النزاهة</a:t>
            </a:r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التزام الموظف بالقيم الأخلاقية والمهنية، والامتناع عن أي مصلحة شخصية تتعارض مع المصلحة العامة</a:t>
            </a: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ar-IQ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5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983D-92EC-45BB-A974-0B83D6B4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الإطار القانوني للشفافية والنزاهة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0975-DCC6-4EAC-AA60-23BAC8DF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3079"/>
          </a:xfrm>
        </p:spPr>
        <p:txBody>
          <a:bodyPr>
            <a:normAutofit/>
          </a:bodyPr>
          <a:lstStyle/>
          <a:p>
            <a:pPr algn="r"/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ق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انون هيئة النزاهة والكسب غير المشروع رقم 30 لسنة 2011 (المعدل)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ينشئ “هيئة النزاهة” كمؤسسة مستقلة لمكافحة الفساد والتحقيق بقضايا الكسب غير المشروع. 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يفرض الكشف عن الذمة المالية على فئات معينة من المسؤولين. 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ينص على إصدار لوائح تنظيمية للسلوك الأخلاقي في الوظيفة العامة. 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لدى الهيئة صلاحية التحقيق والمتابعة، وتطلب الجهات الحكومية تقديم المستندات والمعلومات اللازمة للتعاون معها. 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من مهامها أيضًا تعزيز ثقافة النزاهة لدى الموظفين من خلال برامج التوعية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6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6943F-256C-4C8C-AFEC-569E31FAFF5D}"/>
              </a:ext>
            </a:extLst>
          </p:cNvPr>
          <p:cNvSpPr txBox="1"/>
          <p:nvPr/>
        </p:nvSpPr>
        <p:spPr>
          <a:xfrm>
            <a:off x="1022684" y="842211"/>
            <a:ext cx="1009449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ar-IQ" sz="2200" dirty="0"/>
          </a:p>
          <a:p>
            <a:pPr algn="r"/>
            <a:r>
              <a:rPr lang="ar-IQ" sz="2200" b="1" dirty="0"/>
              <a:t>قانون العقوبات العراقي (قانون رقم 111 لسنة 1969)</a:t>
            </a:r>
          </a:p>
          <a:p>
            <a:pPr algn="r"/>
            <a:r>
              <a:rPr lang="en-US" sz="2200" dirty="0"/>
              <a:t>	</a:t>
            </a:r>
            <a:r>
              <a:rPr lang="ar-IQ" sz="2200" dirty="0"/>
              <a:t>يتضمن عقوبات جزائية على الجرائم المرتبطة بالفساد مثل الرشوة (“تقديم أو قبول هدايا بقصد التأثير”). </a:t>
            </a:r>
          </a:p>
          <a:p>
            <a:pPr algn="r"/>
            <a:r>
              <a:rPr lang="en-US" sz="2200" dirty="0"/>
              <a:t>	</a:t>
            </a:r>
            <a:r>
              <a:rPr lang="ar-IQ" sz="2200" dirty="0"/>
              <a:t>يعاقب كل من الموظف العام أو الوسيط أو المانح إذا كانت هناك نية التأثير على أداء وظيفة عامة.</a:t>
            </a:r>
          </a:p>
          <a:p>
            <a:pPr algn="r"/>
            <a:endParaRPr lang="ar-IQ" sz="2200" dirty="0"/>
          </a:p>
          <a:p>
            <a:pPr algn="r"/>
            <a:r>
              <a:rPr lang="ar-IQ" sz="2200" b="1" dirty="0"/>
              <a:t>قانون مكافحة غسل الأموال وتمويل الإرهاب رقم 39 لسنة 2015</a:t>
            </a:r>
          </a:p>
          <a:p>
            <a:pPr algn="r"/>
            <a:r>
              <a:rPr lang="ar-IQ" sz="2200" dirty="0"/>
              <a:t>يهدف لمنع استخدام الأموال من مصادر غير شرعية وما يرتبط بتمويل الإرهاب. </a:t>
            </a:r>
          </a:p>
          <a:p>
            <a:pPr algn="r"/>
            <a:r>
              <a:rPr lang="en-US" sz="2200" dirty="0"/>
              <a:t>	</a:t>
            </a:r>
            <a:r>
              <a:rPr lang="ar-IQ" sz="2200" dirty="0"/>
              <a:t>يعزز الرقابة على المعاملات المالية والإبلاغ عن العمليات المشبوهة</a:t>
            </a:r>
          </a:p>
          <a:p>
            <a:pPr algn="r"/>
            <a:r>
              <a:rPr lang="en-US" sz="2200" dirty="0"/>
              <a:t>	</a:t>
            </a:r>
            <a:r>
              <a:rPr lang="ar-IQ" sz="2200" dirty="0"/>
              <a:t>ضوابط إضافية صدرت (مثلاً “ضوابط مكافحة غسل الأموال وتمويل الإرهاب رقم 1 لسنة 2019”) لتطبيق متطلبات العناية الواجبة</a:t>
            </a:r>
          </a:p>
          <a:p>
            <a:pPr algn="r"/>
            <a:endParaRPr lang="ar-IQ" sz="2200" dirty="0"/>
          </a:p>
          <a:p>
            <a:pPr algn="r"/>
            <a:r>
              <a:rPr lang="ar-IQ" sz="2200" b="1" dirty="0"/>
              <a:t>قانون حماية المبلّغين (كاشفي الفساد)</a:t>
            </a:r>
          </a:p>
          <a:p>
            <a:pPr algn="r"/>
            <a:r>
              <a:rPr lang="en-US" sz="2200" dirty="0"/>
              <a:t>	</a:t>
            </a:r>
            <a:r>
              <a:rPr lang="ar-IQ" sz="2200" dirty="0"/>
              <a:t>وجود حماية قانونية للمبلّغين عن الفساد (الشهود والمخبرين) ضمن التشريعات المعنية بالنزاهة </a:t>
            </a:r>
          </a:p>
          <a:p>
            <a:pPr algn="r"/>
            <a:r>
              <a:rPr lang="ar-IQ" sz="2200" dirty="0"/>
              <a:t> </a:t>
            </a:r>
          </a:p>
          <a:p>
            <a:pPr algn="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913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5D6F3-25AE-4A51-B369-603DBC223FCE}"/>
              </a:ext>
            </a:extLst>
          </p:cNvPr>
          <p:cNvSpPr txBox="1"/>
          <p:nvPr/>
        </p:nvSpPr>
        <p:spPr>
          <a:xfrm>
            <a:off x="1179096" y="938463"/>
            <a:ext cx="1003433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ar-IQ" sz="2200" dirty="0"/>
          </a:p>
          <a:p>
            <a:pPr algn="r"/>
            <a:r>
              <a:rPr lang="ar-IQ" sz="2200" b="1" dirty="0"/>
              <a:t>ميثاق السلوك القضائي (للقضاة والمدعين) </a:t>
            </a:r>
          </a:p>
          <a:p>
            <a:pPr algn="r"/>
            <a:r>
              <a:rPr lang="en-US" sz="2200" dirty="0"/>
              <a:t>	</a:t>
            </a:r>
            <a:r>
              <a:rPr lang="ar-IQ" sz="2200" dirty="0"/>
              <a:t>أُطلق مؤخرًا “ميثاق للسلوك” للقضاة والمدعين من قبل المجلس القضائي الأعلى بالتعاون مع برنامج الأمم المتحدة، لتعزيز النزاهة القضائية، وإدارة تضارب المصالح، والإفصاح عن الأصول</a:t>
            </a:r>
          </a:p>
          <a:p>
            <a:pPr algn="r"/>
            <a:endParaRPr lang="ar-IQ" sz="2200" dirty="0"/>
          </a:p>
          <a:p>
            <a:pPr algn="r"/>
            <a:r>
              <a:rPr lang="ar-IQ" sz="2200" b="1" dirty="0"/>
              <a:t>القانون أو التشريع المقترح لاسترداد عائدات الفساد</a:t>
            </a:r>
          </a:p>
          <a:p>
            <a:pPr algn="r"/>
            <a:r>
              <a:rPr lang="en-US" sz="2200" dirty="0"/>
              <a:t>	</a:t>
            </a:r>
            <a:r>
              <a:rPr lang="ar-IQ" sz="2200" dirty="0"/>
              <a:t>هناك مشروع قانون لاسترداد الأموال الناتجة عن الفساد (“استرداد عائدات الفساد”) تم الحديث عنه من قبل النائبـة أو رئاسة الجمهورية </a:t>
            </a:r>
          </a:p>
          <a:p>
            <a:pPr algn="r"/>
            <a:r>
              <a:rPr lang="en-US" sz="2200" dirty="0"/>
              <a:t>	 </a:t>
            </a:r>
            <a:r>
              <a:rPr lang="ar-IQ" sz="2200" dirty="0"/>
              <a:t>يهدف القانون إلى ملاحقة الأموال المحولة إلى الخارج واستردادها للمصلحة العامة في حال الثبوت</a:t>
            </a:r>
          </a:p>
          <a:p>
            <a:pPr algn="r"/>
            <a:endParaRPr lang="ar-IQ" sz="2200" dirty="0"/>
          </a:p>
          <a:p>
            <a:pPr algn="r"/>
            <a:r>
              <a:rPr lang="ar-IQ" sz="2200" dirty="0"/>
              <a:t> </a:t>
            </a:r>
            <a:r>
              <a:rPr lang="ar-IQ" sz="2200" b="1" dirty="0"/>
              <a:t>استراتيجية وطنية لمكافحة الفساد</a:t>
            </a:r>
          </a:p>
          <a:p>
            <a:pPr algn="r"/>
            <a:r>
              <a:rPr lang="en-US" sz="2200" dirty="0"/>
              <a:t>	 </a:t>
            </a:r>
            <a:r>
              <a:rPr lang="ar-IQ" sz="2200" dirty="0"/>
              <a:t>لدى العراق استراتيجية وطنية لمكافحة الفساد (مثل الخطة 2021–2024) حسب شبكة النزاهة العربية </a:t>
            </a:r>
          </a:p>
          <a:p>
            <a:pPr algn="r"/>
            <a:r>
              <a:rPr lang="en-US" sz="2200" dirty="0"/>
              <a:t>	 </a:t>
            </a:r>
            <a:r>
              <a:rPr lang="ar-IQ" sz="2200" dirty="0"/>
              <a:t>الاستراتيجية تتضمن أهدافًا لتعزيز الشفافية ومكافحة الفساد عبر إصلاح التشريعات والمؤسسات</a:t>
            </a:r>
          </a:p>
          <a:p>
            <a:pPr algn="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893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46F7-AA6C-4FDB-A71F-5107D8BC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الالتزامات القانونية للموظف العام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3B28-0AD8-4DBF-9AF2-AFE593549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/>
              <a:t>	</a:t>
            </a:r>
            <a:r>
              <a:rPr lang="ar-IQ" sz="3200" b="1" dirty="0"/>
              <a:t>أداء العمل بأمانة وإخلاص وفق الأنظمة.</a:t>
            </a:r>
          </a:p>
          <a:p>
            <a:pPr algn="r"/>
            <a:r>
              <a:rPr lang="en-US" sz="3200" b="1" dirty="0"/>
              <a:t>	</a:t>
            </a:r>
            <a:r>
              <a:rPr lang="ar-IQ" sz="3200" b="1" dirty="0"/>
              <a:t>تجنب استغلال المنصب لتحقيق مكاسب شخصية.</a:t>
            </a:r>
          </a:p>
          <a:p>
            <a:pPr algn="r"/>
            <a:r>
              <a:rPr lang="en-US" sz="3200" b="1" dirty="0"/>
              <a:t>	</a:t>
            </a:r>
            <a:r>
              <a:rPr lang="ar-IQ" sz="3200" b="1" dirty="0"/>
              <a:t>الإفصاح عن تضارب المصالح.</a:t>
            </a:r>
          </a:p>
          <a:p>
            <a:pPr algn="r"/>
            <a:r>
              <a:rPr lang="en-US" sz="3200" b="1" dirty="0"/>
              <a:t>	</a:t>
            </a:r>
            <a:r>
              <a:rPr lang="ar-IQ" sz="3200" b="1" dirty="0"/>
              <a:t>الالتزام بسرية المعلومات الحكومية</a:t>
            </a:r>
          </a:p>
          <a:p>
            <a:pPr algn="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927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1059-11D8-470A-866F-CA35EDD0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32868"/>
          </a:xfrm>
        </p:spPr>
        <p:txBody>
          <a:bodyPr>
            <a:normAutofit fontScale="90000"/>
          </a:bodyPr>
          <a:lstStyle/>
          <a:p>
            <a:r>
              <a:rPr lang="ar-IQ" dirty="0"/>
              <a:t>المسؤولية القانونية</a:t>
            </a:r>
            <a:br>
              <a:rPr lang="ar-IQ" dirty="0"/>
            </a:br>
            <a:r>
              <a:rPr lang="en-US" dirty="0"/>
              <a:t>	</a:t>
            </a:r>
            <a:br>
              <a:rPr lang="en-US" dirty="0"/>
            </a:br>
            <a:r>
              <a:rPr lang="ar-IQ" dirty="0"/>
              <a:t>أي إخلال بالنزاهة أو الشفافية يُعد مخالفة نظامية قد تترتب عليها جزاءات تأديبية أو جنائية.</a:t>
            </a:r>
            <a:br>
              <a:rPr lang="ar-IQ" dirty="0"/>
            </a:br>
            <a:r>
              <a:rPr lang="en-US" dirty="0"/>
              <a:t>	</a:t>
            </a:r>
            <a:r>
              <a:rPr lang="ar-IQ" dirty="0"/>
              <a:t>أمثلة: قبول الهدايا، تسريب معلومات، تمييز في المعاملة، المحسوبية</a:t>
            </a:r>
            <a:br>
              <a:rPr lang="ar-IQ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DEC-8E5A-4A5B-A933-A5B1BACF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IQ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Arial" panose="020B0604020202020204" pitchFamily="34" charset="0"/>
              </a:rPr>
              <a:t>البعد الأخلاقي والسلوكي للنزاهة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341F-9FE1-4B2F-A3B2-41FFFAB3F4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marR="0" lvl="0" indent="-28575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ar-IQ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مظاهر السلوك غير النزيه:</a:t>
            </a:r>
          </a:p>
          <a:p>
            <a:pPr marL="285750" marR="0" lvl="0" indent="-28575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	</a:t>
            </a:r>
            <a:r>
              <a:rPr kumimoji="0" lang="ar-IQ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قبول الهدايا أو المجاملات مقابل خدمات.</a:t>
            </a:r>
          </a:p>
          <a:p>
            <a:pPr marL="285750" marR="0" lvl="0" indent="-28575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	</a:t>
            </a:r>
            <a:r>
              <a:rPr kumimoji="0" lang="ar-IQ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تضارب المصالح (كأن يتخذ الموظف قرارًا يفيد جهة له علاقة بها).</a:t>
            </a:r>
          </a:p>
          <a:p>
            <a:pPr marL="285750" marR="0" lvl="0" indent="-28575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	</a:t>
            </a:r>
            <a:r>
              <a:rPr kumimoji="0" lang="ar-IQ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استغلال الوقت أو الموارد الحكومية لأغراض شخصية.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61919-FC74-417D-BC5D-299BCFB40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marR="0" lvl="0" indent="-28575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ar-IQ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القيم الأساسية في العمل الحكومي:</a:t>
            </a:r>
          </a:p>
          <a:p>
            <a:pPr marL="285750" marR="0" lvl="0" indent="-28575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	</a:t>
            </a: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الأمانة، الحياد، العدالة، الشفافية، الإخلاص.</a:t>
            </a:r>
          </a:p>
          <a:p>
            <a:pPr algn="r"/>
            <a:r>
              <a:rPr lang="ar-IQ" b="1" dirty="0"/>
              <a:t>السلوك الأخلاقي في الممارسة اليومية: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التعامل العادل مع المراجعين.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تطبيق الأنظمة دون تمييز.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الإبلاغ عن أي ممارسات غير قانونية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7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CEB3-0B1B-4632-B8BF-46E9F170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التطبيق العملي وآليات الوقاية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4BDD-F990-41F9-BBF1-C10484A7A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r>
              <a:rPr lang="ar-IQ" b="1" dirty="0"/>
              <a:t>حماية المبلغين عن الفساد: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القوانين الحديثة تكفل حماية المبلغ من الانتقام الوظيفي.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الإبلاغ واجب وطني وليس مجرد خيار شخصي</a:t>
            </a:r>
          </a:p>
          <a:p>
            <a:pPr algn="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9735D-1044-4454-8400-A9BB90843B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ar-IQ" b="1" dirty="0"/>
              <a:t>إجراءات مؤسسية تعزز النزاهة: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إعلان السياسات بوضوح للموظفين والجمهور.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إتاحة المعلومات بشفافية.</a:t>
            </a:r>
          </a:p>
          <a:p>
            <a:pPr algn="r"/>
            <a:r>
              <a:rPr lang="en-US" dirty="0"/>
              <a:t>	</a:t>
            </a:r>
            <a:r>
              <a:rPr lang="ar-IQ" dirty="0"/>
              <a:t>وجود قنوات آمنة للإبلاغ عن الفساد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1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642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Aldhabi</vt:lpstr>
      <vt:lpstr>Arial</vt:lpstr>
      <vt:lpstr>Calibri</vt:lpstr>
      <vt:lpstr>Garamond</vt:lpstr>
      <vt:lpstr>Organic</vt:lpstr>
      <vt:lpstr>الشفافية والنزاهة في العمل الحكومي (التزامات قانونية واخلاقية)</vt:lpstr>
      <vt:lpstr>PowerPoint Presentation</vt:lpstr>
      <vt:lpstr>الإطار القانوني للشفافية والنزاهة</vt:lpstr>
      <vt:lpstr>PowerPoint Presentation</vt:lpstr>
      <vt:lpstr>PowerPoint Presentation</vt:lpstr>
      <vt:lpstr>الالتزامات القانونية للموظف العام</vt:lpstr>
      <vt:lpstr>المسؤولية القانونية   أي إخلال بالنزاهة أو الشفافية يُعد مخالفة نظامية قد تترتب عليها جزاءات تأديبية أو جنائية.  أمثلة: قبول الهدايا، تسريب معلومات، تمييز في المعاملة، المحسوبية </vt:lpstr>
      <vt:lpstr>البعد الأخلاقي والسلوكي للنزاهة</vt:lpstr>
      <vt:lpstr>التطبيق العملي وآليات الوقاية</vt:lpstr>
      <vt:lpstr>المسؤولية المشتركة</vt:lpstr>
      <vt:lpstr>الرسائل الختامية الأساسية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الشفافية والنزاهة في العمل الحكومي (التزامات قانونية واخلاقية)</dc:title>
  <dc:creator>dell</dc:creator>
  <cp:lastModifiedBy>dell</cp:lastModifiedBy>
  <cp:revision>4</cp:revision>
  <dcterms:created xsi:type="dcterms:W3CDTF">2025-11-21T17:24:18Z</dcterms:created>
  <dcterms:modified xsi:type="dcterms:W3CDTF">2025-11-23T17:56:49Z</dcterms:modified>
</cp:coreProperties>
</file>