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0" r:id="rId11"/>
    <p:sldId id="261" r:id="rId12"/>
    <p:sldId id="267" r:id="rId13"/>
    <p:sldId id="268" r:id="rId14"/>
    <p:sldId id="269" r:id="rId15"/>
    <p:sldId id="270" r:id="rId16"/>
    <p:sldId id="271" r:id="rId17"/>
    <p:sldId id="279" r:id="rId18"/>
    <p:sldId id="272" r:id="rId19"/>
    <p:sldId id="273" r:id="rId20"/>
    <p:sldId id="284" r:id="rId21"/>
    <p:sldId id="283" r:id="rId22"/>
    <p:sldId id="277" r:id="rId23"/>
    <p:sldId id="285" r:id="rId24"/>
    <p:sldId id="274" r:id="rId25"/>
    <p:sldId id="275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71" autoAdjust="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C9662F-DCF8-45ED-99DE-9C3EAF476B8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4B89E0-DC5C-4918-9527-CC088D05AC87}">
      <dgm:prSet phldrT="[Text]"/>
      <dgm:spPr/>
      <dgm:t>
        <a:bodyPr/>
        <a:lstStyle/>
        <a:p>
          <a:r>
            <a:rPr lang="en-US" dirty="0" smtClean="0"/>
            <a:t>Ocular anatomy</a:t>
          </a:r>
          <a:endParaRPr lang="en-US" dirty="0"/>
        </a:p>
      </dgm:t>
    </dgm:pt>
    <dgm:pt modelId="{1F53634F-FCCE-4441-AA11-8774188D6B6C}" type="parTrans" cxnId="{8DDDF20A-E5DF-4F94-B5FB-F5DA685384ED}">
      <dgm:prSet/>
      <dgm:spPr/>
      <dgm:t>
        <a:bodyPr/>
        <a:lstStyle/>
        <a:p>
          <a:endParaRPr lang="en-US"/>
        </a:p>
      </dgm:t>
    </dgm:pt>
    <dgm:pt modelId="{4FCE33FC-0FFC-41E6-AACE-A76F09AB1D5E}" type="sibTrans" cxnId="{8DDDF20A-E5DF-4F94-B5FB-F5DA685384ED}">
      <dgm:prSet/>
      <dgm:spPr/>
      <dgm:t>
        <a:bodyPr/>
        <a:lstStyle/>
        <a:p>
          <a:endParaRPr lang="en-US"/>
        </a:p>
      </dgm:t>
    </dgm:pt>
    <dgm:pt modelId="{B4C6268E-49E5-4C7E-A601-900687B5266F}">
      <dgm:prSet phldrT="[Text]"/>
      <dgm:spPr/>
      <dgm:t>
        <a:bodyPr/>
        <a:lstStyle/>
        <a:p>
          <a:r>
            <a:rPr lang="en-US" dirty="0" smtClean="0"/>
            <a:t>Ocular refractive media</a:t>
          </a:r>
          <a:endParaRPr lang="en-US" dirty="0"/>
        </a:p>
      </dgm:t>
    </dgm:pt>
    <dgm:pt modelId="{C8507E2F-7C13-42D8-95E3-7338D78E7974}" type="parTrans" cxnId="{B68B909C-13AE-4ECE-8640-7D7FC0444745}">
      <dgm:prSet/>
      <dgm:spPr/>
      <dgm:t>
        <a:bodyPr/>
        <a:lstStyle/>
        <a:p>
          <a:endParaRPr lang="en-US"/>
        </a:p>
      </dgm:t>
    </dgm:pt>
    <dgm:pt modelId="{69FE4914-DF45-4917-A33C-23CBBD1E6E51}" type="sibTrans" cxnId="{B68B909C-13AE-4ECE-8640-7D7FC0444745}">
      <dgm:prSet/>
      <dgm:spPr/>
      <dgm:t>
        <a:bodyPr/>
        <a:lstStyle/>
        <a:p>
          <a:endParaRPr lang="en-US"/>
        </a:p>
      </dgm:t>
    </dgm:pt>
    <dgm:pt modelId="{37B9DC2D-36E7-4396-95AA-8984BF93BF92}">
      <dgm:prSet phldrT="[Text]"/>
      <dgm:spPr/>
      <dgm:t>
        <a:bodyPr/>
        <a:lstStyle/>
        <a:p>
          <a:r>
            <a:rPr lang="en-US" dirty="0" smtClean="0"/>
            <a:t>Visual pathway</a:t>
          </a:r>
          <a:endParaRPr lang="en-US" dirty="0"/>
        </a:p>
      </dgm:t>
    </dgm:pt>
    <dgm:pt modelId="{882A7DA9-3201-4874-A7AD-285ACD76BB81}" type="parTrans" cxnId="{432A9BDA-A1A1-4E89-88D3-63F0571F3C33}">
      <dgm:prSet/>
      <dgm:spPr/>
      <dgm:t>
        <a:bodyPr/>
        <a:lstStyle/>
        <a:p>
          <a:endParaRPr lang="en-US"/>
        </a:p>
      </dgm:t>
    </dgm:pt>
    <dgm:pt modelId="{E4D87A4D-07B8-493B-BBF4-025352D81A18}" type="sibTrans" cxnId="{432A9BDA-A1A1-4E89-88D3-63F0571F3C33}">
      <dgm:prSet/>
      <dgm:spPr/>
      <dgm:t>
        <a:bodyPr/>
        <a:lstStyle/>
        <a:p>
          <a:endParaRPr lang="en-US"/>
        </a:p>
      </dgm:t>
    </dgm:pt>
    <dgm:pt modelId="{99EDB5F4-81AF-4E18-8D84-C364B2F0C0CA}">
      <dgm:prSet phldrT="[Text]"/>
      <dgm:spPr/>
      <dgm:t>
        <a:bodyPr/>
        <a:lstStyle/>
        <a:p>
          <a:r>
            <a:rPr lang="en-US" dirty="0" smtClean="0"/>
            <a:t>Visual Acuity</a:t>
          </a:r>
          <a:endParaRPr lang="en-US" dirty="0"/>
        </a:p>
      </dgm:t>
    </dgm:pt>
    <dgm:pt modelId="{C9E3D75F-C27D-4E86-9B90-603E66533AF6}" type="parTrans" cxnId="{FBDD17A2-E206-4DD1-82E4-E1862BD7314E}">
      <dgm:prSet/>
      <dgm:spPr/>
      <dgm:t>
        <a:bodyPr/>
        <a:lstStyle/>
        <a:p>
          <a:endParaRPr lang="en-US"/>
        </a:p>
      </dgm:t>
    </dgm:pt>
    <dgm:pt modelId="{2C8CB23C-E4BD-4058-9EDB-0D3947FE02D1}" type="sibTrans" cxnId="{FBDD17A2-E206-4DD1-82E4-E1862BD7314E}">
      <dgm:prSet/>
      <dgm:spPr/>
      <dgm:t>
        <a:bodyPr/>
        <a:lstStyle/>
        <a:p>
          <a:endParaRPr lang="en-US"/>
        </a:p>
      </dgm:t>
    </dgm:pt>
    <dgm:pt modelId="{FEB08A92-ED15-4287-B61C-8E3E2948CD2E}">
      <dgm:prSet phldrT="[Text]"/>
      <dgm:spPr/>
      <dgm:t>
        <a:bodyPr/>
        <a:lstStyle/>
        <a:p>
          <a:r>
            <a:rPr lang="en-US" dirty="0" smtClean="0"/>
            <a:t>Clinical</a:t>
          </a:r>
        </a:p>
        <a:p>
          <a:r>
            <a:rPr lang="en-US" dirty="0" smtClean="0"/>
            <a:t>significance</a:t>
          </a:r>
          <a:endParaRPr lang="en-US" dirty="0"/>
        </a:p>
      </dgm:t>
    </dgm:pt>
    <dgm:pt modelId="{F0408799-558A-49AC-8A8E-C3121619D3F6}" type="parTrans" cxnId="{55B4F96F-1D31-4683-8640-45BB44C58478}">
      <dgm:prSet/>
      <dgm:spPr/>
      <dgm:t>
        <a:bodyPr/>
        <a:lstStyle/>
        <a:p>
          <a:endParaRPr lang="en-US"/>
        </a:p>
      </dgm:t>
    </dgm:pt>
    <dgm:pt modelId="{069C6EC1-EE3D-450E-BE7F-F8493D5F94CF}" type="sibTrans" cxnId="{55B4F96F-1D31-4683-8640-45BB44C58478}">
      <dgm:prSet/>
      <dgm:spPr/>
      <dgm:t>
        <a:bodyPr/>
        <a:lstStyle/>
        <a:p>
          <a:endParaRPr lang="en-US"/>
        </a:p>
      </dgm:t>
    </dgm:pt>
    <dgm:pt modelId="{6A6BF9F0-C7B0-4A8F-B548-308D1C2AD2A2}" type="pres">
      <dgm:prSet presAssocID="{36C9662F-DCF8-45ED-99DE-9C3EAF476B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0AAEF5-E850-4422-BE38-C0DF39656F2F}" type="pres">
      <dgm:prSet presAssocID="{D74B89E0-DC5C-4918-9527-CC088D05AC8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F3D90-6412-44C7-AB9D-67126F431C23}" type="pres">
      <dgm:prSet presAssocID="{D74B89E0-DC5C-4918-9527-CC088D05AC87}" presName="spNode" presStyleCnt="0"/>
      <dgm:spPr/>
    </dgm:pt>
    <dgm:pt modelId="{23F84C68-FA7D-43E0-BADF-1B230E9C3FEB}" type="pres">
      <dgm:prSet presAssocID="{4FCE33FC-0FFC-41E6-AACE-A76F09AB1D5E}" presName="sibTrans" presStyleLbl="sibTrans1D1" presStyleIdx="0" presStyleCnt="5"/>
      <dgm:spPr/>
      <dgm:t>
        <a:bodyPr/>
        <a:lstStyle/>
        <a:p>
          <a:endParaRPr lang="en-US"/>
        </a:p>
      </dgm:t>
    </dgm:pt>
    <dgm:pt modelId="{5EE56F03-2188-4186-9C17-B6B851EAA9B9}" type="pres">
      <dgm:prSet presAssocID="{B4C6268E-49E5-4C7E-A601-900687B5266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BB692-2C4B-4711-B2EF-0A3F4E233600}" type="pres">
      <dgm:prSet presAssocID="{B4C6268E-49E5-4C7E-A601-900687B5266F}" presName="spNode" presStyleCnt="0"/>
      <dgm:spPr/>
    </dgm:pt>
    <dgm:pt modelId="{F31AB2A9-A675-4D29-AF9B-C6446A8D1739}" type="pres">
      <dgm:prSet presAssocID="{69FE4914-DF45-4917-A33C-23CBBD1E6E51}" presName="sibTrans" presStyleLbl="sibTrans1D1" presStyleIdx="1" presStyleCnt="5"/>
      <dgm:spPr/>
      <dgm:t>
        <a:bodyPr/>
        <a:lstStyle/>
        <a:p>
          <a:endParaRPr lang="en-US"/>
        </a:p>
      </dgm:t>
    </dgm:pt>
    <dgm:pt modelId="{27D2360A-900A-4A8C-8A1E-E698F6D126B0}" type="pres">
      <dgm:prSet presAssocID="{37B9DC2D-36E7-4396-95AA-8984BF93BF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140FE-95C2-4C80-9B29-1490D15B1A0B}" type="pres">
      <dgm:prSet presAssocID="{37B9DC2D-36E7-4396-95AA-8984BF93BF92}" presName="spNode" presStyleCnt="0"/>
      <dgm:spPr/>
    </dgm:pt>
    <dgm:pt modelId="{456BBCD2-9246-4A8E-8964-1C361E22A2F2}" type="pres">
      <dgm:prSet presAssocID="{E4D87A4D-07B8-493B-BBF4-025352D81A1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A2A2D350-BFCD-49B9-A78F-73141BA72F7D}" type="pres">
      <dgm:prSet presAssocID="{99EDB5F4-81AF-4E18-8D84-C364B2F0C0C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BD8DF6-8D37-495D-BAB8-04FA6E378153}" type="pres">
      <dgm:prSet presAssocID="{99EDB5F4-81AF-4E18-8D84-C364B2F0C0CA}" presName="spNode" presStyleCnt="0"/>
      <dgm:spPr/>
    </dgm:pt>
    <dgm:pt modelId="{98B67A6C-A591-4938-967D-FC3CB4934446}" type="pres">
      <dgm:prSet presAssocID="{2C8CB23C-E4BD-4058-9EDB-0D3947FE02D1}" presName="sibTrans" presStyleLbl="sibTrans1D1" presStyleIdx="3" presStyleCnt="5"/>
      <dgm:spPr/>
      <dgm:t>
        <a:bodyPr/>
        <a:lstStyle/>
        <a:p>
          <a:endParaRPr lang="en-US"/>
        </a:p>
      </dgm:t>
    </dgm:pt>
    <dgm:pt modelId="{EC3491D4-169C-4E29-AEAD-F9F93E3C2EB6}" type="pres">
      <dgm:prSet presAssocID="{FEB08A92-ED15-4287-B61C-8E3E2948CD2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F9943-8FDD-4BEB-BEE5-C4D5EE5DDAD0}" type="pres">
      <dgm:prSet presAssocID="{FEB08A92-ED15-4287-B61C-8E3E2948CD2E}" presName="spNode" presStyleCnt="0"/>
      <dgm:spPr/>
    </dgm:pt>
    <dgm:pt modelId="{4E7E338C-277D-48A7-B405-3580A008C080}" type="pres">
      <dgm:prSet presAssocID="{069C6EC1-EE3D-450E-BE7F-F8493D5F94CF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2BD04D57-86DC-481D-8A12-B7FEFFAF58CA}" type="presOf" srcId="{99EDB5F4-81AF-4E18-8D84-C364B2F0C0CA}" destId="{A2A2D350-BFCD-49B9-A78F-73141BA72F7D}" srcOrd="0" destOrd="0" presId="urn:microsoft.com/office/officeart/2005/8/layout/cycle5"/>
    <dgm:cxn modelId="{BC3044DC-07C3-4108-9045-E395994AC408}" type="presOf" srcId="{69FE4914-DF45-4917-A33C-23CBBD1E6E51}" destId="{F31AB2A9-A675-4D29-AF9B-C6446A8D1739}" srcOrd="0" destOrd="0" presId="urn:microsoft.com/office/officeart/2005/8/layout/cycle5"/>
    <dgm:cxn modelId="{B5F921FE-1809-4528-BEE0-8D92C0B78538}" type="presOf" srcId="{D74B89E0-DC5C-4918-9527-CC088D05AC87}" destId="{310AAEF5-E850-4422-BE38-C0DF39656F2F}" srcOrd="0" destOrd="0" presId="urn:microsoft.com/office/officeart/2005/8/layout/cycle5"/>
    <dgm:cxn modelId="{F5634EA7-8E6C-41BF-A40E-1AB98ED920DE}" type="presOf" srcId="{FEB08A92-ED15-4287-B61C-8E3E2948CD2E}" destId="{EC3491D4-169C-4E29-AEAD-F9F93E3C2EB6}" srcOrd="0" destOrd="0" presId="urn:microsoft.com/office/officeart/2005/8/layout/cycle5"/>
    <dgm:cxn modelId="{62C8A02B-A108-4E46-8923-837B30D59E67}" type="presOf" srcId="{B4C6268E-49E5-4C7E-A601-900687B5266F}" destId="{5EE56F03-2188-4186-9C17-B6B851EAA9B9}" srcOrd="0" destOrd="0" presId="urn:microsoft.com/office/officeart/2005/8/layout/cycle5"/>
    <dgm:cxn modelId="{432A9BDA-A1A1-4E89-88D3-63F0571F3C33}" srcId="{36C9662F-DCF8-45ED-99DE-9C3EAF476B86}" destId="{37B9DC2D-36E7-4396-95AA-8984BF93BF92}" srcOrd="2" destOrd="0" parTransId="{882A7DA9-3201-4874-A7AD-285ACD76BB81}" sibTransId="{E4D87A4D-07B8-493B-BBF4-025352D81A18}"/>
    <dgm:cxn modelId="{8DDDF20A-E5DF-4F94-B5FB-F5DA685384ED}" srcId="{36C9662F-DCF8-45ED-99DE-9C3EAF476B86}" destId="{D74B89E0-DC5C-4918-9527-CC088D05AC87}" srcOrd="0" destOrd="0" parTransId="{1F53634F-FCCE-4441-AA11-8774188D6B6C}" sibTransId="{4FCE33FC-0FFC-41E6-AACE-A76F09AB1D5E}"/>
    <dgm:cxn modelId="{FBDD17A2-E206-4DD1-82E4-E1862BD7314E}" srcId="{36C9662F-DCF8-45ED-99DE-9C3EAF476B86}" destId="{99EDB5F4-81AF-4E18-8D84-C364B2F0C0CA}" srcOrd="3" destOrd="0" parTransId="{C9E3D75F-C27D-4E86-9B90-603E66533AF6}" sibTransId="{2C8CB23C-E4BD-4058-9EDB-0D3947FE02D1}"/>
    <dgm:cxn modelId="{60E1102E-2580-447B-8EB2-908F13BB9F8E}" type="presOf" srcId="{2C8CB23C-E4BD-4058-9EDB-0D3947FE02D1}" destId="{98B67A6C-A591-4938-967D-FC3CB4934446}" srcOrd="0" destOrd="0" presId="urn:microsoft.com/office/officeart/2005/8/layout/cycle5"/>
    <dgm:cxn modelId="{B68B909C-13AE-4ECE-8640-7D7FC0444745}" srcId="{36C9662F-DCF8-45ED-99DE-9C3EAF476B86}" destId="{B4C6268E-49E5-4C7E-A601-900687B5266F}" srcOrd="1" destOrd="0" parTransId="{C8507E2F-7C13-42D8-95E3-7338D78E7974}" sibTransId="{69FE4914-DF45-4917-A33C-23CBBD1E6E51}"/>
    <dgm:cxn modelId="{5AF1BDAD-59BC-4FA7-ABCF-BF4F8F2C1C88}" type="presOf" srcId="{069C6EC1-EE3D-450E-BE7F-F8493D5F94CF}" destId="{4E7E338C-277D-48A7-B405-3580A008C080}" srcOrd="0" destOrd="0" presId="urn:microsoft.com/office/officeart/2005/8/layout/cycle5"/>
    <dgm:cxn modelId="{6A069BC6-A23E-41AC-9DE9-BBD1130222D1}" type="presOf" srcId="{36C9662F-DCF8-45ED-99DE-9C3EAF476B86}" destId="{6A6BF9F0-C7B0-4A8F-B548-308D1C2AD2A2}" srcOrd="0" destOrd="0" presId="urn:microsoft.com/office/officeart/2005/8/layout/cycle5"/>
    <dgm:cxn modelId="{50856C74-CC0A-4618-A375-E9D9082B1828}" type="presOf" srcId="{37B9DC2D-36E7-4396-95AA-8984BF93BF92}" destId="{27D2360A-900A-4A8C-8A1E-E698F6D126B0}" srcOrd="0" destOrd="0" presId="urn:microsoft.com/office/officeart/2005/8/layout/cycle5"/>
    <dgm:cxn modelId="{55B4F96F-1D31-4683-8640-45BB44C58478}" srcId="{36C9662F-DCF8-45ED-99DE-9C3EAF476B86}" destId="{FEB08A92-ED15-4287-B61C-8E3E2948CD2E}" srcOrd="4" destOrd="0" parTransId="{F0408799-558A-49AC-8A8E-C3121619D3F6}" sibTransId="{069C6EC1-EE3D-450E-BE7F-F8493D5F94CF}"/>
    <dgm:cxn modelId="{4D04B83A-B4EA-4DF0-A39A-E79661007E74}" type="presOf" srcId="{4FCE33FC-0FFC-41E6-AACE-A76F09AB1D5E}" destId="{23F84C68-FA7D-43E0-BADF-1B230E9C3FEB}" srcOrd="0" destOrd="0" presId="urn:microsoft.com/office/officeart/2005/8/layout/cycle5"/>
    <dgm:cxn modelId="{8DECFB7C-4DFC-4D9F-A354-5A10692A8F9A}" type="presOf" srcId="{E4D87A4D-07B8-493B-BBF4-025352D81A18}" destId="{456BBCD2-9246-4A8E-8964-1C361E22A2F2}" srcOrd="0" destOrd="0" presId="urn:microsoft.com/office/officeart/2005/8/layout/cycle5"/>
    <dgm:cxn modelId="{1CA12C22-B91E-4DAA-AB7A-92488B543E13}" type="presParOf" srcId="{6A6BF9F0-C7B0-4A8F-B548-308D1C2AD2A2}" destId="{310AAEF5-E850-4422-BE38-C0DF39656F2F}" srcOrd="0" destOrd="0" presId="urn:microsoft.com/office/officeart/2005/8/layout/cycle5"/>
    <dgm:cxn modelId="{168677EB-0CEC-44A0-87F5-12C76FCF40FE}" type="presParOf" srcId="{6A6BF9F0-C7B0-4A8F-B548-308D1C2AD2A2}" destId="{94BF3D90-6412-44C7-AB9D-67126F431C23}" srcOrd="1" destOrd="0" presId="urn:microsoft.com/office/officeart/2005/8/layout/cycle5"/>
    <dgm:cxn modelId="{1CBDCBDD-67F6-4969-8852-2D4D92017C8F}" type="presParOf" srcId="{6A6BF9F0-C7B0-4A8F-B548-308D1C2AD2A2}" destId="{23F84C68-FA7D-43E0-BADF-1B230E9C3FEB}" srcOrd="2" destOrd="0" presId="urn:microsoft.com/office/officeart/2005/8/layout/cycle5"/>
    <dgm:cxn modelId="{4F001B27-3A80-4142-9B10-20ED79AA5F8F}" type="presParOf" srcId="{6A6BF9F0-C7B0-4A8F-B548-308D1C2AD2A2}" destId="{5EE56F03-2188-4186-9C17-B6B851EAA9B9}" srcOrd="3" destOrd="0" presId="urn:microsoft.com/office/officeart/2005/8/layout/cycle5"/>
    <dgm:cxn modelId="{47000786-2FD7-417A-9DB4-CAABF875E804}" type="presParOf" srcId="{6A6BF9F0-C7B0-4A8F-B548-308D1C2AD2A2}" destId="{A60BB692-2C4B-4711-B2EF-0A3F4E233600}" srcOrd="4" destOrd="0" presId="urn:microsoft.com/office/officeart/2005/8/layout/cycle5"/>
    <dgm:cxn modelId="{F2316260-1E34-4798-80FC-3B88EE311654}" type="presParOf" srcId="{6A6BF9F0-C7B0-4A8F-B548-308D1C2AD2A2}" destId="{F31AB2A9-A675-4D29-AF9B-C6446A8D1739}" srcOrd="5" destOrd="0" presId="urn:microsoft.com/office/officeart/2005/8/layout/cycle5"/>
    <dgm:cxn modelId="{B14C3494-5DD6-463C-A682-3DFEE24893FC}" type="presParOf" srcId="{6A6BF9F0-C7B0-4A8F-B548-308D1C2AD2A2}" destId="{27D2360A-900A-4A8C-8A1E-E698F6D126B0}" srcOrd="6" destOrd="0" presId="urn:microsoft.com/office/officeart/2005/8/layout/cycle5"/>
    <dgm:cxn modelId="{57CE8688-7B4D-4788-9B27-B8505FACA5C0}" type="presParOf" srcId="{6A6BF9F0-C7B0-4A8F-B548-308D1C2AD2A2}" destId="{6CA140FE-95C2-4C80-9B29-1490D15B1A0B}" srcOrd="7" destOrd="0" presId="urn:microsoft.com/office/officeart/2005/8/layout/cycle5"/>
    <dgm:cxn modelId="{F67E1878-884C-4E17-9A44-C339A090AA03}" type="presParOf" srcId="{6A6BF9F0-C7B0-4A8F-B548-308D1C2AD2A2}" destId="{456BBCD2-9246-4A8E-8964-1C361E22A2F2}" srcOrd="8" destOrd="0" presId="urn:microsoft.com/office/officeart/2005/8/layout/cycle5"/>
    <dgm:cxn modelId="{142AD6A3-3E32-4402-B9B1-201F797CC782}" type="presParOf" srcId="{6A6BF9F0-C7B0-4A8F-B548-308D1C2AD2A2}" destId="{A2A2D350-BFCD-49B9-A78F-73141BA72F7D}" srcOrd="9" destOrd="0" presId="urn:microsoft.com/office/officeart/2005/8/layout/cycle5"/>
    <dgm:cxn modelId="{98CCC4B6-AC29-4AEA-87DC-DB8F8EF60A33}" type="presParOf" srcId="{6A6BF9F0-C7B0-4A8F-B548-308D1C2AD2A2}" destId="{31BD8DF6-8D37-495D-BAB8-04FA6E378153}" srcOrd="10" destOrd="0" presId="urn:microsoft.com/office/officeart/2005/8/layout/cycle5"/>
    <dgm:cxn modelId="{DDD4A714-A236-426E-83CC-C135BF22AD22}" type="presParOf" srcId="{6A6BF9F0-C7B0-4A8F-B548-308D1C2AD2A2}" destId="{98B67A6C-A591-4938-967D-FC3CB4934446}" srcOrd="11" destOrd="0" presId="urn:microsoft.com/office/officeart/2005/8/layout/cycle5"/>
    <dgm:cxn modelId="{F8CB9268-C559-44ED-AA53-3E78EBF1B9C4}" type="presParOf" srcId="{6A6BF9F0-C7B0-4A8F-B548-308D1C2AD2A2}" destId="{EC3491D4-169C-4E29-AEAD-F9F93E3C2EB6}" srcOrd="12" destOrd="0" presId="urn:microsoft.com/office/officeart/2005/8/layout/cycle5"/>
    <dgm:cxn modelId="{A42E9D77-9372-41F5-9913-62A4BB3C2F80}" type="presParOf" srcId="{6A6BF9F0-C7B0-4A8F-B548-308D1C2AD2A2}" destId="{FB7F9943-8FDD-4BEB-BEE5-C4D5EE5DDAD0}" srcOrd="13" destOrd="0" presId="urn:microsoft.com/office/officeart/2005/8/layout/cycle5"/>
    <dgm:cxn modelId="{D509DE59-C7BC-43BF-BC3F-94584E94C483}" type="presParOf" srcId="{6A6BF9F0-C7B0-4A8F-B548-308D1C2AD2A2}" destId="{4E7E338C-277D-48A7-B405-3580A008C08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AAEF5-E850-4422-BE38-C0DF39656F2F}">
      <dsp:nvSpPr>
        <dsp:cNvPr id="0" name=""/>
        <dsp:cNvSpPr/>
      </dsp:nvSpPr>
      <dsp:spPr>
        <a:xfrm>
          <a:off x="3681562" y="2048"/>
          <a:ext cx="1399036" cy="9093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Ocular anatomy</a:t>
          </a:r>
          <a:endParaRPr lang="en-US" sz="1600" kern="1200" dirty="0"/>
        </a:p>
      </dsp:txBody>
      <dsp:txXfrm>
        <a:off x="3725954" y="46440"/>
        <a:ext cx="1310252" cy="820589"/>
      </dsp:txXfrm>
    </dsp:sp>
    <dsp:sp modelId="{23F84C68-FA7D-43E0-BADF-1B230E9C3FEB}">
      <dsp:nvSpPr>
        <dsp:cNvPr id="0" name=""/>
        <dsp:cNvSpPr/>
      </dsp:nvSpPr>
      <dsp:spPr>
        <a:xfrm>
          <a:off x="2564164" y="456735"/>
          <a:ext cx="3633832" cy="3633832"/>
        </a:xfrm>
        <a:custGeom>
          <a:avLst/>
          <a:gdLst/>
          <a:ahLst/>
          <a:cxnLst/>
          <a:rect l="0" t="0" r="0" b="0"/>
          <a:pathLst>
            <a:path>
              <a:moveTo>
                <a:pt x="2703878" y="231204"/>
              </a:moveTo>
              <a:arcTo wR="1816916" hR="1816916" stAng="17953219" swAng="121188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56F03-2188-4186-9C17-B6B851EAA9B9}">
      <dsp:nvSpPr>
        <dsp:cNvPr id="0" name=""/>
        <dsp:cNvSpPr/>
      </dsp:nvSpPr>
      <dsp:spPr>
        <a:xfrm>
          <a:off x="5409552" y="1257506"/>
          <a:ext cx="1399036" cy="9093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Ocular refractive media</a:t>
          </a:r>
          <a:endParaRPr lang="en-US" sz="1600" kern="1200" dirty="0"/>
        </a:p>
      </dsp:txBody>
      <dsp:txXfrm>
        <a:off x="5453944" y="1301898"/>
        <a:ext cx="1310252" cy="820589"/>
      </dsp:txXfrm>
    </dsp:sp>
    <dsp:sp modelId="{F31AB2A9-A675-4D29-AF9B-C6446A8D1739}">
      <dsp:nvSpPr>
        <dsp:cNvPr id="0" name=""/>
        <dsp:cNvSpPr/>
      </dsp:nvSpPr>
      <dsp:spPr>
        <a:xfrm>
          <a:off x="2564164" y="456735"/>
          <a:ext cx="3633832" cy="3633832"/>
        </a:xfrm>
        <a:custGeom>
          <a:avLst/>
          <a:gdLst/>
          <a:ahLst/>
          <a:cxnLst/>
          <a:rect l="0" t="0" r="0" b="0"/>
          <a:pathLst>
            <a:path>
              <a:moveTo>
                <a:pt x="3629478" y="1942629"/>
              </a:moveTo>
              <a:arcTo wR="1816916" hR="1816916" stAng="21838050" swAng="13599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2360A-900A-4A8C-8A1E-E698F6D126B0}">
      <dsp:nvSpPr>
        <dsp:cNvPr id="0" name=""/>
        <dsp:cNvSpPr/>
      </dsp:nvSpPr>
      <dsp:spPr>
        <a:xfrm>
          <a:off x="4749519" y="3288880"/>
          <a:ext cx="1399036" cy="9093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Visual pathway</a:t>
          </a:r>
          <a:endParaRPr lang="en-US" sz="1600" kern="1200" dirty="0"/>
        </a:p>
      </dsp:txBody>
      <dsp:txXfrm>
        <a:off x="4793911" y="3333272"/>
        <a:ext cx="1310252" cy="820589"/>
      </dsp:txXfrm>
    </dsp:sp>
    <dsp:sp modelId="{456BBCD2-9246-4A8E-8964-1C361E22A2F2}">
      <dsp:nvSpPr>
        <dsp:cNvPr id="0" name=""/>
        <dsp:cNvSpPr/>
      </dsp:nvSpPr>
      <dsp:spPr>
        <a:xfrm>
          <a:off x="2564164" y="456735"/>
          <a:ext cx="3633832" cy="3633832"/>
        </a:xfrm>
        <a:custGeom>
          <a:avLst/>
          <a:gdLst/>
          <a:ahLst/>
          <a:cxnLst/>
          <a:rect l="0" t="0" r="0" b="0"/>
          <a:pathLst>
            <a:path>
              <a:moveTo>
                <a:pt x="2039987" y="3620086"/>
              </a:moveTo>
              <a:arcTo wR="1816916" hR="1816916" stAng="4976863" swAng="8462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2D350-BFCD-49B9-A78F-73141BA72F7D}">
      <dsp:nvSpPr>
        <dsp:cNvPr id="0" name=""/>
        <dsp:cNvSpPr/>
      </dsp:nvSpPr>
      <dsp:spPr>
        <a:xfrm>
          <a:off x="2613606" y="3288880"/>
          <a:ext cx="1399036" cy="9093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Visual Acuity</a:t>
          </a:r>
          <a:endParaRPr lang="en-US" sz="1600" kern="1200" dirty="0"/>
        </a:p>
      </dsp:txBody>
      <dsp:txXfrm>
        <a:off x="2657998" y="3333272"/>
        <a:ext cx="1310252" cy="820589"/>
      </dsp:txXfrm>
    </dsp:sp>
    <dsp:sp modelId="{98B67A6C-A591-4938-967D-FC3CB4934446}">
      <dsp:nvSpPr>
        <dsp:cNvPr id="0" name=""/>
        <dsp:cNvSpPr/>
      </dsp:nvSpPr>
      <dsp:spPr>
        <a:xfrm>
          <a:off x="2564164" y="456735"/>
          <a:ext cx="3633832" cy="3633832"/>
        </a:xfrm>
        <a:custGeom>
          <a:avLst/>
          <a:gdLst/>
          <a:ahLst/>
          <a:cxnLst/>
          <a:rect l="0" t="0" r="0" b="0"/>
          <a:pathLst>
            <a:path>
              <a:moveTo>
                <a:pt x="192796" y="2631421"/>
              </a:moveTo>
              <a:arcTo wR="1816916" hR="1816916" stAng="9201959" swAng="13599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491D4-169C-4E29-AEAD-F9F93E3C2EB6}">
      <dsp:nvSpPr>
        <dsp:cNvPr id="0" name=""/>
        <dsp:cNvSpPr/>
      </dsp:nvSpPr>
      <dsp:spPr>
        <a:xfrm>
          <a:off x="1953572" y="1257506"/>
          <a:ext cx="1399036" cy="9093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Clinical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significance</a:t>
          </a:r>
          <a:endParaRPr lang="en-US" sz="1600" kern="1200" dirty="0"/>
        </a:p>
      </dsp:txBody>
      <dsp:txXfrm>
        <a:off x="1997964" y="1301898"/>
        <a:ext cx="1310252" cy="820589"/>
      </dsp:txXfrm>
    </dsp:sp>
    <dsp:sp modelId="{4E7E338C-277D-48A7-B405-3580A008C080}">
      <dsp:nvSpPr>
        <dsp:cNvPr id="0" name=""/>
        <dsp:cNvSpPr/>
      </dsp:nvSpPr>
      <dsp:spPr>
        <a:xfrm>
          <a:off x="2564164" y="456735"/>
          <a:ext cx="3633832" cy="3633832"/>
        </a:xfrm>
        <a:custGeom>
          <a:avLst/>
          <a:gdLst/>
          <a:ahLst/>
          <a:cxnLst/>
          <a:rect l="0" t="0" r="0" b="0"/>
          <a:pathLst>
            <a:path>
              <a:moveTo>
                <a:pt x="437005" y="634955"/>
              </a:moveTo>
              <a:arcTo wR="1816916" hR="1816916" stAng="13234899" swAng="121188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9137D-53A5-45F5-B2F8-F44D968A711C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940A5-2B09-4B71-BA2C-DD23548B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will cover the fundamental vital sign of ophthalmology: Visual Acuity (VA). We will move beyond just "reading the chart" to understanding the optics, anatomy, and the clinical significance of various testing methods.</a:t>
            </a:r>
            <a:endParaRPr lang="ar-IQ" dirty="0" smtClean="0"/>
          </a:p>
          <a:p>
            <a:r>
              <a:rPr lang="en-US" dirty="0" smtClean="0"/>
              <a:t>VA is effectively a test of the central vision (</a:t>
            </a:r>
            <a:r>
              <a:rPr lang="en-US" dirty="0" err="1" smtClean="0"/>
              <a:t>foveal</a:t>
            </a:r>
            <a:r>
              <a:rPr lang="en-US" dirty="0" smtClean="0"/>
              <a:t> function). It assesses the integrity of the optical media (cornea/lens) and the neural pathway (retina to cortex).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940A5-2B09-4B71-BA2C-DD23548B1B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refractive index is </a:t>
            </a:r>
            <a:r>
              <a:rPr lang="en-US" dirty="0" smtClean="0"/>
              <a:t>a measure of how much light bends, or refracts, when passing from one medium to another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940A5-2B09-4B71-BA2C-DD23548B1B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6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940A5-2B09-4B71-BA2C-DD23548B1B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Subtends:</a:t>
            </a:r>
            <a:r>
              <a:rPr lang="en-US" dirty="0" smtClean="0"/>
              <a:t> The whole letter subtends 5 minutes of arc at the specified distance.</a:t>
            </a:r>
          </a:p>
          <a:p>
            <a:r>
              <a:rPr lang="en-US" b="1" dirty="0" smtClean="0"/>
              <a:t>Stroke Width:</a:t>
            </a:r>
            <a:r>
              <a:rPr lang="en-US" dirty="0" smtClean="0"/>
              <a:t> Each stroke subtends 1 minute of arc.</a:t>
            </a:r>
          </a:p>
          <a:p>
            <a:r>
              <a:rPr lang="en-US" dirty="0" smtClean="0"/>
              <a:t>6/6 letter is designed so that at 6meters, the limbs of the letter are separated by 1 minute of arc, which is the resolution limit of a standard human retina.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940A5-2B09-4B71-BA2C-DD23548B1B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5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Teaching notes for: Clinical Significance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29258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5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7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6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6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2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7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37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0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452D0-9923-4429-A820-8BB7B94EF5C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F63B-C257-474D-8756-430576D5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5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Aqueous+humor&amp;sca_esv=c302aaa6c87d965b&amp;sxsrf=AE3TifOo-Tu7Y5ahL-B8jSPzCfjAbaXtyA:1764618868685&amp;ei=dPItaYLDKcCvi-gPxrGz8Q8&amp;ved=2ahUKEwir9uSVlp2RAxV1R_4FHcP3KkUQgK4QegQIBBAD&amp;uact=5&amp;oq=Ocular+refractive+media%0d%0a&amp;gs_lp=Egxnd3Mtd2l6LXNlcnAiGE9jdWxhciByZWZyYWN0aXZlIG1lZGlhCjINECMYgAQYJxiKBRjqAjINECMYgAQYJxiKBRjqAjINECMYgAQYJxiKBRjqAjINECMYgAQYJxiKBRjqAjINECMYgAQYJxiKBRjqAjIHECMYJxjqAjIPECMYgAQYExgnGIoFGOoCMg0QIxiABBgnGIoFGOoCMg0QIxiABBgnGIoFGOoCMg0QIxiABBgnGIoFGOoCMhYQABiABBhDGLQCGOcGGIoFGOoC2AEBMhYQABiABBhDGLQCGOcGGIoFGOoC2AEBMhYQABiABBhDGLQCGOcGGIoFGOoC2AEBMhYQABiABBhDGLQCGOcGGIoFGOoC2AEBMhYQABiABBhDGLQCGOcGGIoFGOoC2AEBMhYQABiABBhDGLQCGOcGGIoFGOoC2AEBSPVBUNICWP4ycAN4AZABBJgBzgKgAfwKqgEFMi00LjG4AQPIAQD4AQH4AQKYAgSgAuoCqAIQwgIKEAAYsAMY1gQYR8ICDRAAGIAEGLADGEMYigXCAgoQIxiABBgnGIoFwgIIEAAYgAQYywGYAxDxBXsN7IM-nKL9iAYBkAYKugYGCAEQARgBkgcFMy4wLjGgB84psgcDMi0xuAeiAsIHBzItMi4xLjHIBzw&amp;sclient=gws-wiz-serp&amp;mstk=AUtExfB1YCUBQCLXjzlPr0YscPZHRrkkPA0xmwlryQi_AqS38pCUDeRc6yr-X0j1lVEArOcy9L1tmqzVeA946yLPXnIs35VToCIhp4f5oKGjH3AjZmlS8j9rUK77g0O1nvGWKT7ipCnpxbbiQ9OUS-UOOO-YXkdOULq_qRiCjZ_z3g2Vk1q6e2rb94lgALNDjPgG1Xlz4WuYwmCj55dQ6Ad3bbdHOSmod3kKhe2uHdr5QC5y3JHYpeBXWdWodFeyKQq70t3QiAs8Lpxbr4RnXEp3VRAUL4HB8LkAjPX945mcqZRjKw&amp;csui=3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www.google.com/search?q=Cornea&amp;sca_esv=c302aaa6c87d965b&amp;sxsrf=AE3TifOo-Tu7Y5ahL-B8jSPzCfjAbaXtyA:1764618868685&amp;ei=dPItaYLDKcCvi-gPxrGz8Q8&amp;ved=2ahUKEwir9uSVlp2RAxV1R_4FHcP3KkUQgK4QegQIBBAB&amp;uact=5&amp;oq=Ocular+refractive+media%0d%0a&amp;gs_lp=Egxnd3Mtd2l6LXNlcnAiGE9jdWxhciByZWZyYWN0aXZlIG1lZGlhCjINECMYgAQYJxiKBRjqAjINECMYgAQYJxiKBRjqAjINECMYgAQYJxiKBRjqAjINECMYgAQYJxiKBRjqAjINECMYgAQYJxiKBRjqAjIHECMYJxjqAjIPECMYgAQYExgnGIoFGOoCMg0QIxiABBgnGIoFGOoCMg0QIxiABBgnGIoFGOoCMg0QIxiABBgnGIoFGOoCMhYQABiABBhDGLQCGOcGGIoFGOoC2AEBMhYQABiABBhDGLQCGOcGGIoFGOoC2AEBMhYQABiABBhDGLQCGOcGGIoFGOoC2AEBMhYQABiABBhDGLQCGOcGGIoFGOoC2AEBMhYQABiABBhDGLQCGOcGGIoFGOoC2AEBMhYQABiABBhDGLQCGOcGGIoFGOoC2AEBSPVBUNICWP4ycAN4AZABBJgBzgKgAfwKqgEFMi00LjG4AQPIAQD4AQH4AQKYAgSgAuoCqAIQwgIKEAAYsAMY1gQYR8ICDRAAGIAEGLADGEMYigXCAgoQIxiABBgnGIoFwgIIEAAYgAQYywGYAxDxBXsN7IM-nKL9iAYBkAYKugYGCAEQARgBkgcFMy4wLjGgB84psgcDMi0xuAeiAsIHBzItMi4xLjHIBzw&amp;sclient=gws-wiz-serp&amp;mstk=AUtExfB1YCUBQCLXjzlPr0YscPZHRrkkPA0xmwlryQi_AqS38pCUDeRc6yr-X0j1lVEArOcy9L1tmqzVeA946yLPXnIs35VToCIhp4f5oKGjH3AjZmlS8j9rUK77g0O1nvGWKT7ipCnpxbbiQ9OUS-UOOO-YXkdOULq_qRiCjZ_z3g2Vk1q6e2rb94lgALNDjPgG1Xlz4WuYwmCj55dQ6Ad3bbdHOSmod3kKhe2uHdr5QC5y3JHYpeBXWdWodFeyKQq70t3QiAs8Lpxbr4RnXEp3VRAUL4HB8LkAjPX945mcqZRjKw&amp;csui=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google.com/search?q=Vitreous+humor&amp;sca_esv=c302aaa6c87d965b&amp;sxsrf=AE3TifOo-Tu7Y5ahL-B8jSPzCfjAbaXtyA:1764618868685&amp;ei=dPItaYLDKcCvi-gPxrGz8Q8&amp;ved=2ahUKEwir9uSVlp2RAxV1R_4FHcP3KkUQgK4QegQIBBAH&amp;uact=5&amp;oq=Ocular+refractive+media%0d%0a&amp;gs_lp=Egxnd3Mtd2l6LXNlcnAiGE9jdWxhciByZWZyYWN0aXZlIG1lZGlhCjINECMYgAQYJxiKBRjqAjINECMYgAQYJxiKBRjqAjINECMYgAQYJxiKBRjqAjINECMYgAQYJxiKBRjqAjINECMYgAQYJxiKBRjqAjIHECMYJxjqAjIPECMYgAQYExgnGIoFGOoCMg0QIxiABBgnGIoFGOoCMg0QIxiABBgnGIoFGOoCMg0QIxiABBgnGIoFGOoCMhYQABiABBhDGLQCGOcGGIoFGOoC2AEBMhYQABiABBhDGLQCGOcGGIoFGOoC2AEBMhYQABiABBhDGLQCGOcGGIoFGOoC2AEBMhYQABiABBhDGLQCGOcGGIoFGOoC2AEBMhYQABiABBhDGLQCGOcGGIoFGOoC2AEBMhYQABiABBhDGLQCGOcGGIoFGOoC2AEBSPVBUNICWP4ycAN4AZABBJgBzgKgAfwKqgEFMi00LjG4AQPIAQD4AQH4AQKYAgSgAuoCqAIQwgIKEAAYsAMY1gQYR8ICDRAAGIAEGLADGEMYigXCAgoQIxiABBgnGIoFwgIIEAAYgAQYywGYAxDxBXsN7IM-nKL9iAYBkAYKugYGCAEQARgBkgcFMy4wLjGgB84psgcDMi0xuAeiAsIHBzItMi4xLjHIBzw&amp;sclient=gws-wiz-serp&amp;mstk=AUtExfB1YCUBQCLXjzlPr0YscPZHRrkkPA0xmwlryQi_AqS38pCUDeRc6yr-X0j1lVEArOcy9L1tmqzVeA946yLPXnIs35VToCIhp4f5oKGjH3AjZmlS8j9rUK77g0O1nvGWKT7ipCnpxbbiQ9OUS-UOOO-YXkdOULq_qRiCjZ_z3g2Vk1q6e2rb94lgALNDjPgG1Xlz4WuYwmCj55dQ6Ad3bbdHOSmod3kKhe2uHdr5QC5y3JHYpeBXWdWodFeyKQq70t3QiAs8Lpxbr4RnXEp3VRAUL4HB8LkAjPX945mcqZRjKw&amp;csui=3" TargetMode="External"/><Relationship Id="rId4" Type="http://schemas.openxmlformats.org/officeDocument/2006/relationships/hyperlink" Target="https://www.google.com/search?q=Lens&amp;sca_esv=c302aaa6c87d965b&amp;sxsrf=AE3TifOo-Tu7Y5ahL-B8jSPzCfjAbaXtyA:1764618868685&amp;ei=dPItaYLDKcCvi-gPxrGz8Q8&amp;ved=2ahUKEwir9uSVlp2RAxV1R_4FHcP3KkUQgK4QegQIBBAF&amp;uact=5&amp;oq=Ocular+refractive+media%0d%0a&amp;gs_lp=Egxnd3Mtd2l6LXNlcnAiGE9jdWxhciByZWZyYWN0aXZlIG1lZGlhCjINECMYgAQYJxiKBRjqAjINECMYgAQYJxiKBRjqAjINECMYgAQYJxiKBRjqAjINECMYgAQYJxiKBRjqAjINECMYgAQYJxiKBRjqAjIHECMYJxjqAjIPECMYgAQYExgnGIoFGOoCMg0QIxiABBgnGIoFGOoCMg0QIxiABBgnGIoFGOoCMg0QIxiABBgnGIoFGOoCMhYQABiABBhDGLQCGOcGGIoFGOoC2AEBMhYQABiABBhDGLQCGOcGGIoFGOoC2AEBMhYQABiABBhDGLQCGOcGGIoFGOoC2AEBMhYQABiABBhDGLQCGOcGGIoFGOoC2AEBMhYQABiABBhDGLQCGOcGGIoFGOoC2AEBMhYQABiABBhDGLQCGOcGGIoFGOoC2AEBSPVBUNICWP4ycAN4AZABBJgBzgKgAfwKqgEFMi00LjG4AQPIAQD4AQH4AQKYAgSgAuoCqAIQwgIKEAAYsAMY1gQYR8ICDRAAGIAEGLADGEMYigXCAgoQIxiABBgnGIoFwgIIEAAYgAQYywGYAxDxBXsN7IM-nKL9iAYBkAYKugYGCAEQARgBkgcFMy4wLjGgB84psgcDMi0xuAeiAsIHBzItMi4xLjHIBzw&amp;sclient=gws-wiz-serp&amp;mstk=AUtExfB1YCUBQCLXjzlPr0YscPZHRrkkPA0xmwlryQi_AqS38pCUDeRc6yr-X0j1lVEArOcy9L1tmqzVeA946yLPXnIs35VToCIhp4f5oKGjH3AjZmlS8j9rUK77g0O1nvGWKT7ipCnpxbbiQ9OUS-UOOO-YXkdOULq_qRiCjZ_z3g2Vk1q6e2rb94lgALNDjPgG1Xlz4WuYwmCj55dQ6Ad3bbdHOSmod3kKhe2uHdr5QC5y3JHYpeBXWdWodFeyKQq70t3QiAs8Lpxbr4RnXEp3VRAUL4HB8LkAjPX945mcqZRjKw&amp;csui=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sca_esv=c302aaa6c87d965b&amp;biw=1536&amp;bih=730&amp;sxsrf=AE3TifOU8Zu2SAtNQiyvCaByaqbdUyrxAA:1764622694739&amp;q=Primary+Visual+Cortex&amp;sa=X&amp;ved=2ahUKEwiBt4fno52RAxVT_AIHHYFWOd8QxccNegUImQEQAQ&amp;mstk=AUtExfCGVPBbiyfjMfMcnQSGxqBqygqVHm89rsLgJzKtNE2hfVQVkmFu0gjW3-mFbKPIrxbZzEPICoGywL8NQsfov9F3PNYlENNvqYBoUH7I-KHVjiSC5IuuK4zrYf0N8_DdNA16JObDWOCZERhUegDXeR_-9vwTmQilBa5iy_kkRQiI2WTTaq53nmCcAgKLhqxzMVjxtnLriHYKeVXKLgUACfiFZZTXnPcPSLaAm3uXO_RxMz1ThgUfG4yF9OexPxXdVeg3P9LsJVe6pPZNjQwkUvkoNK8_VXEeoiumnYZYfLPvUA&amp;csui=3" TargetMode="External"/><Relationship Id="rId3" Type="http://schemas.openxmlformats.org/officeDocument/2006/relationships/hyperlink" Target="https://www.google.com/search?sca_esv=c302aaa6c87d965b&amp;biw=1536&amp;bih=730&amp;sxsrf=AE3TifOU8Zu2SAtNQiyvCaByaqbdUyrxAA:1764622694739&amp;q=Optic+Nerve&amp;sa=X&amp;ved=2ahUKEwiBt4fno52RAxVT_AIHHYFWOd8QxccNegUIhgEQAQ&amp;mstk=AUtExfCGVPBbiyfjMfMcnQSGxqBqygqVHm89rsLgJzKtNE2hfVQVkmFu0gjW3-mFbKPIrxbZzEPICoGywL8NQsfov9F3PNYlENNvqYBoUH7I-KHVjiSC5IuuK4zrYf0N8_DdNA16JObDWOCZERhUegDXeR_-9vwTmQilBa5iy_kkRQiI2WTTaq53nmCcAgKLhqxzMVjxtnLriHYKeVXKLgUACfiFZZTXnPcPSLaAm3uXO_RxMz1ThgUfG4yF9OexPxXdVeg3P9LsJVe6pPZNjQwkUvkoNK8_VXEeoiumnYZYfLPvUA&amp;csui=3" TargetMode="External"/><Relationship Id="rId7" Type="http://schemas.openxmlformats.org/officeDocument/2006/relationships/hyperlink" Target="https://www.google.com/search?sca_esv=c302aaa6c87d965b&amp;biw=1536&amp;bih=730&amp;sxsrf=AE3TifOU8Zu2SAtNQiyvCaByaqbdUyrxAA:1764622694739&amp;q=Optic+Radiation&amp;sa=X&amp;ved=2ahUKEwiBt4fno52RAxVT_AIHHYFWOd8QxccNegUIjwEQAQ&amp;mstk=AUtExfCGVPBbiyfjMfMcnQSGxqBqygqVHm89rsLgJzKtNE2hfVQVkmFu0gjW3-mFbKPIrxbZzEPICoGywL8NQsfov9F3PNYlENNvqYBoUH7I-KHVjiSC5IuuK4zrYf0N8_DdNA16JObDWOCZERhUegDXeR_-9vwTmQilBa5iy_kkRQiI2WTTaq53nmCcAgKLhqxzMVjxtnLriHYKeVXKLgUACfiFZZTXnPcPSLaAm3uXO_RxMz1ThgUfG4yF9OexPxXdVeg3P9LsJVe6pPZNjQwkUvkoNK8_VXEeoiumnYZYfLPvUA&amp;csui=3" TargetMode="External"/><Relationship Id="rId2" Type="http://schemas.openxmlformats.org/officeDocument/2006/relationships/hyperlink" Target="https://www.google.com/search?sca_esv=c302aaa6c87d965b&amp;biw=1536&amp;bih=730&amp;sxsrf=AE3TifOU8Zu2SAtNQiyvCaByaqbdUyrxAA:1764622694739&amp;q=Retina&amp;sa=X&amp;ved=2ahUKEwiBt4fno52RAxVT_AIHHYFWOd8QxccNegQIEBAB&amp;mstk=AUtExfCGVPBbiyfjMfMcnQSGxqBqygqVHm89rsLgJzKtNE2hfVQVkmFu0gjW3-mFbKPIrxbZzEPICoGywL8NQsfov9F3PNYlENNvqYBoUH7I-KHVjiSC5IuuK4zrYf0N8_DdNA16JObDWOCZERhUegDXeR_-9vwTmQilBa5iy_kkRQiI2WTTaq53nmCcAgKLhqxzMVjxtnLriHYKeVXKLgUACfiFZZTXnPcPSLaAm3uXO_RxMz1ThgUfG4yF9OexPxXdVeg3P9LsJVe6pPZNjQwkUvkoNK8_VXEeoiumnYZYfLPvUA&amp;csui=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sca_esv=c302aaa6c87d965b&amp;biw=1536&amp;bih=730&amp;sxsrf=AE3TifOU8Zu2SAtNQiyvCaByaqbdUyrxAA:1764622694739&amp;q=Lateral+Geniculate+Nucleus+(LGN)&amp;sa=X&amp;ved=2ahUKEwiBt4fno52RAxVT_AIHHYFWOd8QxccNegUIlgEQAQ&amp;mstk=AUtExfCGVPBbiyfjMfMcnQSGxqBqygqVHm89rsLgJzKtNE2hfVQVkmFu0gjW3-mFbKPIrxbZzEPICoGywL8NQsfov9F3PNYlENNvqYBoUH7I-KHVjiSC5IuuK4zrYf0N8_DdNA16JObDWOCZERhUegDXeR_-9vwTmQilBa5iy_kkRQiI2WTTaq53nmCcAgKLhqxzMVjxtnLriHYKeVXKLgUACfiFZZTXnPcPSLaAm3uXO_RxMz1ThgUfG4yF9OexPxXdVeg3P9LsJVe6pPZNjQwkUvkoNK8_VXEeoiumnYZYfLPvUA&amp;csui=3" TargetMode="External"/><Relationship Id="rId5" Type="http://schemas.openxmlformats.org/officeDocument/2006/relationships/hyperlink" Target="https://www.google.com/search?sca_esv=c302aaa6c87d965b&amp;biw=1536&amp;bih=730&amp;sxsrf=AE3TifOU8Zu2SAtNQiyvCaByaqbdUyrxAA:1764622694739&amp;q=Optic+Tract&amp;sa=X&amp;ved=2ahUKEwiBt4fno52RAxVT_AIHHYFWOd8QxccNegUIlwEQAQ&amp;mstk=AUtExfCGVPBbiyfjMfMcnQSGxqBqygqVHm89rsLgJzKtNE2hfVQVkmFu0gjW3-mFbKPIrxbZzEPICoGywL8NQsfov9F3PNYlENNvqYBoUH7I-KHVjiSC5IuuK4zrYf0N8_DdNA16JObDWOCZERhUegDXeR_-9vwTmQilBa5iy_kkRQiI2WTTaq53nmCcAgKLhqxzMVjxtnLriHYKeVXKLgUACfiFZZTXnPcPSLaAm3uXO_RxMz1ThgUfG4yF9OexPxXdVeg3P9LsJVe6pPZNjQwkUvkoNK8_VXEeoiumnYZYfLPvUA&amp;csui=3" TargetMode="External"/><Relationship Id="rId4" Type="http://schemas.openxmlformats.org/officeDocument/2006/relationships/hyperlink" Target="https://www.google.com/search?sca_esv=c302aaa6c87d965b&amp;biw=1536&amp;bih=730&amp;sxsrf=AE3TifOU8Zu2SAtNQiyvCaByaqbdUyrxAA:1764622694739&amp;q=Optic+Chiasm&amp;sa=X&amp;ved=2ahUKEwiBt4fno52RAxVT_AIHHYFWOd8QxccNegUIhQEQAQ&amp;mstk=AUtExfCGVPBbiyfjMfMcnQSGxqBqygqVHm89rsLgJzKtNE2hfVQVkmFu0gjW3-mFbKPIrxbZzEPICoGywL8NQsfov9F3PNYlENNvqYBoUH7I-KHVjiSC5IuuK4zrYf0N8_DdNA16JObDWOCZERhUegDXeR_-9vwTmQilBa5iy_kkRQiI2WTTaq53nmCcAgKLhqxzMVjxtnLriHYKeVXKLgUACfiFZZTXnPcPSLaAm3uXO_RxMz1ThgUfG4yF9OexPxXdVeg3P9LsJVe6pPZNjQwkUvkoNK8_VXEeoiumnYZYfLPvUA&amp;csui=3" TargetMode="Externa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Visual Acuity techniques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04580"/>
            <a:ext cx="9144000" cy="953219"/>
          </a:xfrm>
        </p:spPr>
        <p:txBody>
          <a:bodyPr/>
          <a:lstStyle/>
          <a:p>
            <a:pPr algn="l"/>
            <a:r>
              <a:rPr lang="en-US" dirty="0" smtClean="0"/>
              <a:t>Dr. </a:t>
            </a:r>
            <a:r>
              <a:rPr lang="en-US" dirty="0" err="1" smtClean="0"/>
              <a:t>Amed</a:t>
            </a:r>
            <a:r>
              <a:rPr lang="en-US" dirty="0" smtClean="0"/>
              <a:t> </a:t>
            </a:r>
            <a:r>
              <a:rPr lang="en-US" dirty="0" err="1" smtClean="0"/>
              <a:t>M.Hasan</a:t>
            </a:r>
            <a:endParaRPr lang="en-US" dirty="0" smtClean="0"/>
          </a:p>
          <a:p>
            <a:pPr algn="l"/>
            <a:r>
              <a:rPr lang="en-US" sz="1400" dirty="0" err="1" smtClean="0"/>
              <a:t>M.B.Ch.B</a:t>
            </a:r>
            <a:r>
              <a:rPr lang="en-US" sz="1400" dirty="0" smtClean="0"/>
              <a:t>. CAB(</a:t>
            </a:r>
            <a:r>
              <a:rPr lang="en-US" sz="1400" dirty="0" err="1" smtClean="0"/>
              <a:t>Ophth</a:t>
            </a:r>
            <a:r>
              <a:rPr lang="en-US" sz="1400" dirty="0" smtClean="0"/>
              <a:t>.) ICO HDLM-</a:t>
            </a:r>
            <a:r>
              <a:rPr lang="en-US" sz="1400" dirty="0" err="1" smtClean="0"/>
              <a:t>Ophth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3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195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Ocular refractive media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6321"/>
            <a:ext cx="10515600" cy="265176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hlinkClick r:id="rId2"/>
              </a:rPr>
              <a:t>Cornea</a:t>
            </a:r>
            <a:r>
              <a:rPr lang="en-US" sz="1800" b="1" dirty="0"/>
              <a:t>:</a:t>
            </a:r>
            <a:r>
              <a:rPr lang="en-US" sz="1800" dirty="0"/>
              <a:t> The transparent outer layer at the front of the eye. It provides the majority of the eye's refractive power.</a:t>
            </a:r>
          </a:p>
          <a:p>
            <a:r>
              <a:rPr lang="en-US" sz="1800" b="1" dirty="0">
                <a:hlinkClick r:id="rId3"/>
              </a:rPr>
              <a:t>Aqueous humor</a:t>
            </a:r>
            <a:r>
              <a:rPr lang="en-US" sz="1800" b="1" dirty="0"/>
              <a:t>:</a:t>
            </a:r>
            <a:r>
              <a:rPr lang="en-US" sz="1800" dirty="0"/>
              <a:t> A clear fluid that fills the space between the cornea and the lens (the anterior chamber).</a:t>
            </a:r>
          </a:p>
          <a:p>
            <a:r>
              <a:rPr lang="en-US" sz="1800" b="1" dirty="0">
                <a:hlinkClick r:id="rId4"/>
              </a:rPr>
              <a:t>Lens</a:t>
            </a:r>
            <a:r>
              <a:rPr lang="en-US" sz="1800" b="1" dirty="0"/>
              <a:t>:</a:t>
            </a:r>
            <a:r>
              <a:rPr lang="en-US" sz="1800" dirty="0"/>
              <a:t> A flexible, transparent structure located behind the iris. It fine-tunes the focus of light by changing its shape through a process called accommodation.</a:t>
            </a:r>
          </a:p>
          <a:p>
            <a:r>
              <a:rPr lang="en-US" sz="1800" b="1" dirty="0">
                <a:hlinkClick r:id="rId5"/>
              </a:rPr>
              <a:t>Vitreous humor</a:t>
            </a:r>
            <a:r>
              <a:rPr lang="en-US" sz="1800" b="1" dirty="0"/>
              <a:t>:</a:t>
            </a:r>
            <a:r>
              <a:rPr lang="en-US" sz="1800" dirty="0"/>
              <a:t> The clear, gel-like substance that fills the large space behind the lens (the vitreous chamber) and maintains the shape of the eyeball.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74415"/>
            <a:ext cx="4180840" cy="2955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940" y="3643630"/>
            <a:ext cx="350774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9568" y="1107083"/>
            <a:ext cx="4492864" cy="54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Visual pathway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2520149"/>
            <a:ext cx="4284827" cy="29622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Retina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Optic Nerve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Optic Chiasm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Optic Tract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Lateral Geniculate Nucleus (LGN)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Optic Radiation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Primary Visual Cortex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945" y="1690688"/>
            <a:ext cx="6440855" cy="48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Acuity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77967" cy="4351338"/>
          </a:xfrm>
        </p:spPr>
        <p:txBody>
          <a:bodyPr/>
          <a:lstStyle/>
          <a:p>
            <a:r>
              <a:rPr lang="en-US" dirty="0"/>
              <a:t>A visual acuity test measures the clarity and sharpness </a:t>
            </a:r>
            <a:r>
              <a:rPr lang="en-US" dirty="0" smtClean="0"/>
              <a:t>of </a:t>
            </a:r>
            <a:r>
              <a:rPr lang="en-US" dirty="0"/>
              <a:t>vision, most commonly using a chart with letters or symbols from </a:t>
            </a:r>
            <a:r>
              <a:rPr lang="en-US" dirty="0" smtClean="0"/>
              <a:t>which reading  </a:t>
            </a:r>
            <a:r>
              <a:rPr lang="en-US" dirty="0"/>
              <a:t>the smallest line </a:t>
            </a:r>
            <a:r>
              <a:rPr lang="en-US" dirty="0" smtClean="0"/>
              <a:t>seen </a:t>
            </a:r>
            <a:r>
              <a:rPr lang="en-US" dirty="0"/>
              <a:t>from a set </a:t>
            </a:r>
            <a:r>
              <a:rPr lang="en-US" dirty="0" smtClean="0"/>
              <a:t>distance</a:t>
            </a:r>
            <a:r>
              <a:rPr lang="en-US" dirty="0"/>
              <a:t> </a:t>
            </a:r>
            <a:r>
              <a:rPr lang="en-US" dirty="0" smtClean="0"/>
              <a:t>of 6m.</a:t>
            </a:r>
            <a:r>
              <a:rPr lang="en-US" dirty="0"/>
              <a:t> The results are expressed as a ratio, such as </a:t>
            </a:r>
            <a:r>
              <a:rPr lang="en-US" dirty="0" smtClean="0"/>
              <a:t>6/6.</a:t>
            </a:r>
            <a:r>
              <a:rPr lang="en-US" dirty="0"/>
              <a:t> It is used to screen for visual impairments, diagnose refractive errors like nearsightedness and farsightedness, and monitor vision changes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919" y="889279"/>
            <a:ext cx="3887924" cy="58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Optotype</a:t>
            </a:r>
            <a:r>
              <a:rPr lang="en-US" dirty="0" smtClean="0"/>
              <a:t> structure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2381250" cy="204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074" y="1690688"/>
            <a:ext cx="7156176" cy="434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Visual Angle and Notation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97523" y="1296140"/>
            <a:ext cx="8754320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Snellen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Fraction: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d / 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d: Test distance (6 m).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D: Distance at which a "normal" eye can read the letter.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Example: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6/12 means the patient sees at 6 m. what a normal person sees at 12m.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3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0" y="579120"/>
            <a:ext cx="5318760" cy="5318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" y="35210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u="sng" dirty="0" err="1" smtClean="0"/>
              <a:t>Snellen</a:t>
            </a:r>
            <a:r>
              <a:rPr lang="en-US" sz="3200" b="1" u="sng" dirty="0" smtClean="0"/>
              <a:t> Chart</a:t>
            </a:r>
            <a:endParaRPr lang="en-US" sz="3200" b="1" u="sng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98120" y="1677670"/>
            <a:ext cx="707116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Origin: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Developed by Hermann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Snellen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(1862).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Features: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Serif letters; variable number of letters per line.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Progression: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Irregular size progression between lines.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Pros: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Universally recognized, fast.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Cons: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"Crowding phenomenon" varies; not accurate for low vision.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119" y="3253423"/>
            <a:ext cx="70711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563EB"/>
                </a:solidFill>
                <a:effectLst/>
                <a:latin typeface="Roboto"/>
              </a:rPr>
              <a:t>Standard Methodology</a:t>
            </a:r>
          </a:p>
          <a:p>
            <a:r>
              <a:rPr lang="en-US" b="0" i="0" dirty="0" smtClean="0">
                <a:solidFill>
                  <a:srgbClr val="334155"/>
                </a:solidFill>
                <a:effectLst/>
                <a:latin typeface="Open Sans"/>
              </a:rPr>
              <a:t>The visual acuity test is a standardized process designed to ensure consistent results.</a:t>
            </a:r>
          </a:p>
          <a:p>
            <a:r>
              <a:rPr lang="en-US" b="1" i="0" dirty="0" smtClean="0">
                <a:solidFill>
                  <a:srgbClr val="334155"/>
                </a:solidFill>
                <a:effectLst/>
                <a:latin typeface="Open Sans"/>
              </a:rPr>
              <a:t>Distance:</a:t>
            </a:r>
            <a:r>
              <a:rPr lang="en-US" b="0" i="0" dirty="0" smtClean="0">
                <a:solidFill>
                  <a:srgbClr val="334155"/>
                </a:solidFill>
                <a:effectLst/>
                <a:latin typeface="Open Sans"/>
              </a:rPr>
              <a:t> The patient sits or stands exactly 20 feet (6 meters) from the chart.</a:t>
            </a:r>
          </a:p>
          <a:p>
            <a:r>
              <a:rPr lang="en-US" b="1" i="0" dirty="0" smtClean="0">
                <a:solidFill>
                  <a:srgbClr val="334155"/>
                </a:solidFill>
                <a:effectLst/>
                <a:latin typeface="Open Sans"/>
              </a:rPr>
              <a:t>Monocular Testing:</a:t>
            </a:r>
            <a:r>
              <a:rPr lang="en-US" b="0" i="0" dirty="0" smtClean="0">
                <a:solidFill>
                  <a:srgbClr val="334155"/>
                </a:solidFill>
                <a:effectLst/>
                <a:latin typeface="Open Sans"/>
              </a:rPr>
              <a:t> One eye is covered (occluded) with a paddle or hand while the other is tested. This prevents the stronger eye from compensating for the weaker one.</a:t>
            </a:r>
          </a:p>
          <a:p>
            <a:r>
              <a:rPr lang="en-US" b="1" i="0" dirty="0" smtClean="0">
                <a:solidFill>
                  <a:srgbClr val="334155"/>
                </a:solidFill>
                <a:effectLst/>
                <a:latin typeface="Open Sans"/>
              </a:rPr>
              <a:t>Reading:</a:t>
            </a:r>
            <a:r>
              <a:rPr lang="en-US" b="0" i="0" dirty="0" smtClean="0">
                <a:solidFill>
                  <a:srgbClr val="334155"/>
                </a:solidFill>
                <a:effectLst/>
                <a:latin typeface="Open Sans"/>
              </a:rPr>
              <a:t> The patient reads the letters row by row, from top to bottom, until they can no longer distinguish the characters.</a:t>
            </a:r>
            <a:endParaRPr lang="en-US" b="0" i="0" dirty="0">
              <a:solidFill>
                <a:srgbClr val="334155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380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1845"/>
            <a:ext cx="10515600" cy="5035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Procedure (Step-by-Step)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Visuals:</a:t>
            </a:r>
            <a:r>
              <a:rPr lang="en-US" dirty="0" smtClean="0"/>
              <a:t> Flowchart of the process.</a:t>
            </a:r>
          </a:p>
          <a:p>
            <a:r>
              <a:rPr lang="en-US" b="1" dirty="0" smtClean="0"/>
              <a:t>Position:</a:t>
            </a:r>
            <a:r>
              <a:rPr lang="en-US" dirty="0" smtClean="0"/>
              <a:t> Patient 20ft (6m) from chart.</a:t>
            </a:r>
          </a:p>
          <a:p>
            <a:r>
              <a:rPr lang="en-US" b="1" dirty="0" smtClean="0"/>
              <a:t>Correction:</a:t>
            </a:r>
            <a:r>
              <a:rPr lang="en-US" dirty="0" smtClean="0"/>
              <a:t> Patient wears their current distance glasses/contacts.</a:t>
            </a:r>
          </a:p>
          <a:p>
            <a:r>
              <a:rPr lang="en-US" b="1" dirty="0" smtClean="0"/>
              <a:t>Occlude:</a:t>
            </a:r>
            <a:r>
              <a:rPr lang="en-US" dirty="0" smtClean="0"/>
              <a:t> Cover the Left Eye (OS) to test the Right Eye (OD) first.</a:t>
            </a:r>
          </a:p>
          <a:p>
            <a:r>
              <a:rPr lang="en-US" b="1" dirty="0" smtClean="0"/>
              <a:t>Read:</a:t>
            </a:r>
            <a:r>
              <a:rPr lang="en-US" dirty="0" smtClean="0"/>
              <a:t> Ask patient to read the smallest line possible.</a:t>
            </a:r>
          </a:p>
          <a:p>
            <a:r>
              <a:rPr lang="en-US" b="1" dirty="0" smtClean="0"/>
              <a:t>Push:</a:t>
            </a:r>
            <a:r>
              <a:rPr lang="en-US" dirty="0" smtClean="0"/>
              <a:t> If they miss a letter, encourage them to guess.</a:t>
            </a:r>
          </a:p>
          <a:p>
            <a:r>
              <a:rPr lang="en-US" b="1" dirty="0" smtClean="0"/>
              <a:t>Switch:</a:t>
            </a:r>
            <a:r>
              <a:rPr lang="en-US" dirty="0" smtClean="0"/>
              <a:t> Cover Right Eye, test Left Eye.</a:t>
            </a:r>
          </a:p>
          <a:p>
            <a:r>
              <a:rPr lang="en-US" b="1" dirty="0" smtClean="0"/>
              <a:t>Binocular:</a:t>
            </a:r>
            <a:r>
              <a:rPr lang="en-US" dirty="0" smtClean="0"/>
              <a:t> Test both eyes together (optional, but helpful for functional vision).</a:t>
            </a:r>
          </a:p>
        </p:txBody>
      </p:sp>
    </p:spTree>
    <p:extLst>
      <p:ext uri="{BB962C8B-B14F-4D97-AF65-F5344CB8AC3E}">
        <p14:creationId xmlns:p14="http://schemas.microsoft.com/office/powerpoint/2010/main" val="28163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>
                <a:latin typeface="+mn-lt"/>
              </a:rPr>
              <a:t>Testing Environment</a:t>
            </a:r>
            <a:endParaRPr lang="en-US" sz="4000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84320" cy="4351338"/>
          </a:xfrm>
        </p:spPr>
        <p:txBody>
          <a:bodyPr/>
          <a:lstStyle/>
          <a:p>
            <a:r>
              <a:rPr lang="en-US" dirty="0" smtClean="0"/>
              <a:t>Quiet room</a:t>
            </a:r>
          </a:p>
          <a:p>
            <a:r>
              <a:rPr lang="en-US" dirty="0" smtClean="0"/>
              <a:t>Proper illumination</a:t>
            </a:r>
          </a:p>
          <a:p>
            <a:r>
              <a:rPr lang="en-US" dirty="0" smtClean="0"/>
              <a:t>Correct chart distance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22720" y="1690688"/>
            <a:ext cx="6096000" cy="15573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Correct refraction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One eye at a time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occluder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properly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22720" y="603995"/>
            <a:ext cx="47461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smtClean="0"/>
              <a:t>Patient Preparation</a:t>
            </a:r>
            <a:endParaRPr lang="en-US" sz="4400" b="1" u="sng" dirty="0"/>
          </a:p>
        </p:txBody>
      </p:sp>
    </p:spTree>
    <p:extLst>
      <p:ext uri="{BB962C8B-B14F-4D97-AF65-F5344CB8AC3E}">
        <p14:creationId xmlns:p14="http://schemas.microsoft.com/office/powerpoint/2010/main" val="210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85360" cy="2670175"/>
          </a:xfrm>
        </p:spPr>
        <p:txBody>
          <a:bodyPr/>
          <a:lstStyle/>
          <a:p>
            <a:r>
              <a:rPr lang="en-US" dirty="0" smtClean="0"/>
              <a:t>Helps identify refractive error</a:t>
            </a:r>
          </a:p>
          <a:p>
            <a:r>
              <a:rPr lang="en-US" dirty="0" smtClean="0"/>
              <a:t>Improves clarity if refractive cause</a:t>
            </a:r>
          </a:p>
          <a:p>
            <a:r>
              <a:rPr lang="en-US" dirty="0" smtClean="0"/>
              <a:t>Simple screening tool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057" y="444652"/>
            <a:ext cx="2039303" cy="2176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80" y="3294507"/>
            <a:ext cx="5791200" cy="2620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90975"/>
            <a:ext cx="45053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  <a:solidFill>
            <a:schemeClr val="tx1"/>
          </a:solidFill>
        </p:spPr>
        <p:txBody>
          <a:bodyPr/>
          <a:lstStyle/>
          <a:p>
            <a:pPr marL="0" indent="0" algn="ctr" rtl="1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pPr marL="0" indent="0" algn="ctr" rtl="1">
              <a:buNone/>
            </a:pPr>
            <a:endParaRPr lang="en-US" dirty="0">
              <a:solidFill>
                <a:srgbClr val="FFC000"/>
              </a:solidFill>
            </a:endParaRPr>
          </a:p>
          <a:p>
            <a:pPr marL="0" indent="0" algn="ctr" rtl="1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pPr marL="0" indent="0" algn="ctr" rtl="1">
              <a:buNone/>
            </a:pPr>
            <a:endParaRPr lang="en-US" dirty="0">
              <a:solidFill>
                <a:srgbClr val="FFC000"/>
              </a:solidFill>
            </a:endParaRPr>
          </a:p>
          <a:p>
            <a:pPr marL="0" indent="0" algn="ctr" rtl="1">
              <a:buNone/>
            </a:pPr>
            <a:r>
              <a:rPr lang="ar-IQ" dirty="0" smtClean="0">
                <a:solidFill>
                  <a:srgbClr val="FFC000"/>
                </a:solidFill>
              </a:rPr>
              <a:t>اهداء </a:t>
            </a:r>
          </a:p>
          <a:p>
            <a:pPr marL="0" indent="0" algn="ctr" rtl="1">
              <a:buNone/>
            </a:pPr>
            <a:r>
              <a:rPr lang="ar-IQ" dirty="0" smtClean="0">
                <a:solidFill>
                  <a:srgbClr val="FFC000"/>
                </a:solidFill>
              </a:rPr>
              <a:t>الى روح الدكتور محمد كريم ظاهر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Factors affecting 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2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Refractive Errors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0880" y="742938"/>
            <a:ext cx="6903720" cy="61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opacities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345" y="1690688"/>
            <a:ext cx="3130455" cy="2097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660" y="1690688"/>
            <a:ext cx="3194685" cy="2129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660" y="3788093"/>
            <a:ext cx="3220224" cy="2225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345" y="3788093"/>
            <a:ext cx="3130455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3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Retinal disease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7480" y="1690688"/>
            <a:ext cx="2944623" cy="259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5669280" cy="2598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956" y="4289108"/>
            <a:ext cx="3216147" cy="2511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857" y="4330499"/>
            <a:ext cx="3810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3733800" cy="1786255"/>
          </a:xfrm>
        </p:spPr>
        <p:txBody>
          <a:bodyPr/>
          <a:lstStyle/>
          <a:p>
            <a:r>
              <a:rPr lang="en-US" dirty="0" smtClean="0"/>
              <a:t>Neurological factors</a:t>
            </a:r>
          </a:p>
          <a:p>
            <a:r>
              <a:rPr lang="en-US" dirty="0" smtClean="0"/>
              <a:t>Amblyopia</a:t>
            </a:r>
          </a:p>
          <a:p>
            <a:r>
              <a:rPr lang="en-US" dirty="0" smtClean="0"/>
              <a:t>Systemic conditions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19" y="3169920"/>
            <a:ext cx="3316561" cy="3598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80" y="2392681"/>
            <a:ext cx="6730418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Incorrect distance</a:t>
            </a:r>
          </a:p>
          <a:p>
            <a:r>
              <a:rPr lang="en-US" dirty="0" smtClean="0"/>
              <a:t>Improper occlusion</a:t>
            </a:r>
          </a:p>
          <a:p>
            <a:r>
              <a:rPr lang="en-US" dirty="0" smtClean="0"/>
              <a:t>Guessing letters</a:t>
            </a:r>
          </a:p>
          <a:p>
            <a:r>
              <a:rPr lang="en-US" dirty="0" smtClean="0"/>
              <a:t>Poor illumination</a:t>
            </a:r>
          </a:p>
          <a:p>
            <a:r>
              <a:rPr lang="en-US" dirty="0" smtClean="0"/>
              <a:t>Dirty lenses</a:t>
            </a:r>
          </a:p>
          <a:p>
            <a:r>
              <a:rPr lang="en-US" dirty="0" err="1" smtClean="0"/>
              <a:t>Uncalibrated</a:t>
            </a:r>
            <a:r>
              <a:rPr lang="en-US" dirty="0" smtClean="0"/>
              <a:t> chart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Clinical </a:t>
            </a:r>
            <a:r>
              <a:rPr dirty="0" smtClean="0"/>
              <a:t>Significance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r>
              <a:rPr dirty="0"/>
              <a:t>Baseline assessment</a:t>
            </a:r>
          </a:p>
          <a:p>
            <a:r>
              <a:rPr dirty="0"/>
              <a:t>Tracks progression</a:t>
            </a:r>
          </a:p>
          <a:p>
            <a:r>
              <a:rPr dirty="0"/>
              <a:t>Screens for </a:t>
            </a:r>
            <a:r>
              <a:rPr dirty="0" smtClean="0"/>
              <a:t>pathology</a:t>
            </a:r>
            <a:endParaRPr lang="en-US" dirty="0" smtClean="0"/>
          </a:p>
          <a:p>
            <a:r>
              <a:rPr lang="en-US" dirty="0" smtClean="0"/>
              <a:t>Legal vision standards</a:t>
            </a:r>
          </a:p>
          <a:p>
            <a:r>
              <a:rPr lang="en-US" dirty="0" smtClean="0"/>
              <a:t>Driving vision</a:t>
            </a:r>
          </a:p>
          <a:p>
            <a:r>
              <a:rPr lang="en-US" dirty="0" smtClean="0"/>
              <a:t>Occupational requirements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29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Introduction</a:t>
            </a:r>
            <a:endParaRPr lang="en-US" sz="3600" i="1" u="sng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918587" y="1264020"/>
            <a:ext cx="97728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spatial resolving capacity of the visual system.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ability to distinguish two separate points as distinct (Minimum Separable Acuity).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sz="2000" dirty="0">
              <a:latin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01043222"/>
              </p:ext>
            </p:extLst>
          </p:nvPr>
        </p:nvGraphicFramePr>
        <p:xfrm>
          <a:off x="1507253" y="2090056"/>
          <a:ext cx="8762162" cy="426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00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eye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592" y="1296237"/>
            <a:ext cx="7398245" cy="50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2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4872"/>
          </a:xfrm>
        </p:spPr>
        <p:txBody>
          <a:bodyPr/>
          <a:lstStyle/>
          <a:p>
            <a:r>
              <a:rPr lang="en-US" dirty="0" smtClean="0"/>
              <a:t>Retina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271" y="1825625"/>
            <a:ext cx="92934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5465"/>
            <a:ext cx="425130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237" y="1950085"/>
            <a:ext cx="5918438" cy="409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Fovea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8068" y="965200"/>
            <a:ext cx="7256554" cy="5516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96" y="914401"/>
            <a:ext cx="3333750" cy="271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9026"/>
            <a:ext cx="5071532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Ocular refractive media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4353560" cy="2152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584" y="1355646"/>
            <a:ext cx="4927437" cy="3368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540" y="4798695"/>
            <a:ext cx="28194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61316"/>
            <a:ext cx="4568060" cy="4664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89200"/>
            <a:ext cx="5062782" cy="28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0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6585</TotalTime>
  <Words>532</Words>
  <Application>Microsoft Office PowerPoint</Application>
  <PresentationFormat>Widescreen</PresentationFormat>
  <Paragraphs>109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Google Sans Text</vt:lpstr>
      <vt:lpstr>Open Sans</vt:lpstr>
      <vt:lpstr>Roboto</vt:lpstr>
      <vt:lpstr>Office Theme</vt:lpstr>
      <vt:lpstr>Visual Acuity techniques</vt:lpstr>
      <vt:lpstr>PowerPoint Presentation</vt:lpstr>
      <vt:lpstr>Introduction</vt:lpstr>
      <vt:lpstr>Anatomy of the eye</vt:lpstr>
      <vt:lpstr>Retina</vt:lpstr>
      <vt:lpstr>PowerPoint Presentation</vt:lpstr>
      <vt:lpstr>Fovea</vt:lpstr>
      <vt:lpstr>Ocular refractive media</vt:lpstr>
      <vt:lpstr>PowerPoint Presentation</vt:lpstr>
      <vt:lpstr>Ocular refractive media </vt:lpstr>
      <vt:lpstr>PowerPoint Presentation</vt:lpstr>
      <vt:lpstr>Visual pathway </vt:lpstr>
      <vt:lpstr>Visual Acuity</vt:lpstr>
      <vt:lpstr>Optotype structure</vt:lpstr>
      <vt:lpstr>Visual Angle and Notation </vt:lpstr>
      <vt:lpstr>Snellen Chart</vt:lpstr>
      <vt:lpstr>The Procedure (Step-by-Step) </vt:lpstr>
      <vt:lpstr>Testing Environment</vt:lpstr>
      <vt:lpstr>Pinhole Test</vt:lpstr>
      <vt:lpstr>Factors affecting VA</vt:lpstr>
      <vt:lpstr>Refractive Errors</vt:lpstr>
      <vt:lpstr>Media opacities </vt:lpstr>
      <vt:lpstr>Retinal disease </vt:lpstr>
      <vt:lpstr>PowerPoint Presentation</vt:lpstr>
      <vt:lpstr>Common Errors</vt:lpstr>
      <vt:lpstr>Clinical Significance</vt:lpstr>
    </vt:vector>
  </TitlesOfParts>
  <Company>SACC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Acuity techniques</dc:title>
  <dc:creator>user</dc:creator>
  <cp:lastModifiedBy>user</cp:lastModifiedBy>
  <cp:revision>23</cp:revision>
  <dcterms:created xsi:type="dcterms:W3CDTF">2025-12-01T19:14:18Z</dcterms:created>
  <dcterms:modified xsi:type="dcterms:W3CDTF">2025-12-06T10:05:45Z</dcterms:modified>
</cp:coreProperties>
</file>