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58" r:id="rId3"/>
    <p:sldId id="259" r:id="rId4"/>
    <p:sldId id="298" r:id="rId5"/>
    <p:sldId id="260" r:id="rId6"/>
    <p:sldId id="263" r:id="rId7"/>
    <p:sldId id="266" r:id="rId8"/>
    <p:sldId id="264" r:id="rId9"/>
    <p:sldId id="261" r:id="rId10"/>
    <p:sldId id="270" r:id="rId11"/>
    <p:sldId id="296" r:id="rId12"/>
    <p:sldId id="297" r:id="rId13"/>
    <p:sldId id="276" r:id="rId14"/>
    <p:sldId id="277" r:id="rId15"/>
    <p:sldId id="267" r:id="rId16"/>
    <p:sldId id="265" r:id="rId17"/>
    <p:sldId id="268" r:id="rId18"/>
    <p:sldId id="262" r:id="rId19"/>
    <p:sldId id="269" r:id="rId20"/>
    <p:sldId id="278" r:id="rId21"/>
    <p:sldId id="279" r:id="rId22"/>
    <p:sldId id="330" r:id="rId23"/>
    <p:sldId id="282" r:id="rId24"/>
    <p:sldId id="283" r:id="rId25"/>
    <p:sldId id="284" r:id="rId26"/>
    <p:sldId id="331" r:id="rId27"/>
    <p:sldId id="305" r:id="rId28"/>
    <p:sldId id="285" r:id="rId29"/>
    <p:sldId id="319" r:id="rId30"/>
    <p:sldId id="312" r:id="rId31"/>
    <p:sldId id="288" r:id="rId32"/>
    <p:sldId id="290" r:id="rId33"/>
    <p:sldId id="300" r:id="rId34"/>
    <p:sldId id="313" r:id="rId35"/>
    <p:sldId id="311" r:id="rId36"/>
    <p:sldId id="329" r:id="rId37"/>
    <p:sldId id="316" r:id="rId38"/>
    <p:sldId id="317" r:id="rId39"/>
    <p:sldId id="318" r:id="rId40"/>
    <p:sldId id="326" r:id="rId41"/>
    <p:sldId id="327" r:id="rId42"/>
    <p:sldId id="310" r:id="rId43"/>
    <p:sldId id="320" r:id="rId44"/>
    <p:sldId id="321" r:id="rId45"/>
    <p:sldId id="322" r:id="rId46"/>
    <p:sldId id="323" r:id="rId47"/>
    <p:sldId id="293" r:id="rId48"/>
    <p:sldId id="301" r:id="rId49"/>
    <p:sldId id="280" r:id="rId50"/>
    <p:sldId id="281" r:id="rId51"/>
    <p:sldId id="333" r:id="rId52"/>
    <p:sldId id="33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76F73-E7A3-4A91-A572-A9B92A5B8ACC}" type="datetimeFigureOut">
              <a:rPr lang="en-US" smtClean="0"/>
              <a:t>12/29/2025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41AAA-0A43-4E62-8DA5-0ED7796E7FE6}" type="slidenum">
              <a:rPr lang="en-US" smtClean="0"/>
              <a:t>‹#›</a:t>
            </a:fld>
            <a:endParaRPr lang="en-US"/>
          </a:p>
        </p:txBody>
      </p:sp>
    </p:spTree>
    <p:extLst>
      <p:ext uri="{BB962C8B-B14F-4D97-AF65-F5344CB8AC3E}">
        <p14:creationId xmlns:p14="http://schemas.microsoft.com/office/powerpoint/2010/main" val="260112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341AAA-0A43-4E62-8DA5-0ED7796E7FE6}" type="slidenum">
              <a:rPr lang="en-US" smtClean="0"/>
              <a:t>3</a:t>
            </a:fld>
            <a:endParaRPr lang="en-US"/>
          </a:p>
        </p:txBody>
      </p:sp>
    </p:spTree>
    <p:extLst>
      <p:ext uri="{BB962C8B-B14F-4D97-AF65-F5344CB8AC3E}">
        <p14:creationId xmlns:p14="http://schemas.microsoft.com/office/powerpoint/2010/main" val="379849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341AAA-0A43-4E62-8DA5-0ED7796E7FE6}" type="slidenum">
              <a:rPr lang="en-US" smtClean="0"/>
              <a:t>5</a:t>
            </a:fld>
            <a:endParaRPr lang="en-US"/>
          </a:p>
        </p:txBody>
      </p:sp>
    </p:spTree>
    <p:extLst>
      <p:ext uri="{BB962C8B-B14F-4D97-AF65-F5344CB8AC3E}">
        <p14:creationId xmlns:p14="http://schemas.microsoft.com/office/powerpoint/2010/main" val="236113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752203C-A1FC-46EE-8FD6-88896107522C}" type="datetime1">
              <a:rPr lang="en-US" smtClean="0">
                <a:solidFill>
                  <a:prstClr val="white">
                    <a:alpha val="50000"/>
                  </a:prstClr>
                </a:solidFill>
              </a:rPr>
              <a:pPr/>
              <a:t>12/29/2025</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8881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1FE02-F9B1-4217-A545-3D433EDE960C}" type="datetime1">
              <a:rPr lang="en-US" smtClean="0">
                <a:solidFill>
                  <a:prstClr val="white">
                    <a:alpha val="50000"/>
                  </a:prstClr>
                </a:solidFill>
              </a:rPr>
              <a:pPr/>
              <a:t>12/29/2025</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02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BF5D4-D8F7-4C8B-A803-EA52FD0F30EA}" type="datetime1">
              <a:rPr lang="en-US" smtClean="0">
                <a:solidFill>
                  <a:prstClr val="white">
                    <a:alpha val="50000"/>
                  </a:prstClr>
                </a:solidFill>
              </a:rPr>
              <a:pPr/>
              <a:t>12/29/2025</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7306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C9CC8-DF73-4A8F-851B-C3E8789C4D36}" type="datetime1">
              <a:rPr lang="en-US" smtClean="0">
                <a:solidFill>
                  <a:prstClr val="white">
                    <a:alpha val="50000"/>
                  </a:prstClr>
                </a:solidFill>
              </a:rPr>
              <a:pPr/>
              <a:t>12/29/2025</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489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32BF1-5438-4E53-A692-5EBAB6CADD06}" type="datetime1">
              <a:rPr lang="en-US" smtClean="0">
                <a:solidFill>
                  <a:prstClr val="white">
                    <a:alpha val="50000"/>
                  </a:prstClr>
                </a:solidFill>
              </a:rPr>
              <a:pPr/>
              <a:t>12/29/2025</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1451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61B500A-99F0-47E0-B8A8-CC575D225E9A}" type="datetime1">
              <a:rPr lang="en-US" smtClean="0">
                <a:solidFill>
                  <a:prstClr val="white">
                    <a:alpha val="50000"/>
                  </a:prstClr>
                </a:solidFill>
              </a:rPr>
              <a:pPr/>
              <a:t>12/29/2025</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72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3C7C410-AD64-4143-ACCA-6DB560E2E4C0}" type="datetime1">
              <a:rPr lang="en-US" smtClean="0">
                <a:solidFill>
                  <a:prstClr val="white">
                    <a:alpha val="50000"/>
                  </a:prstClr>
                </a:solidFill>
              </a:rPr>
              <a:pPr/>
              <a:t>12/29/2025</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453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4BAE7-6B06-470D-8C63-28BBC413B48D}" type="datetime1">
              <a:rPr lang="en-US" smtClean="0">
                <a:solidFill>
                  <a:prstClr val="white">
                    <a:alpha val="50000"/>
                  </a:prstClr>
                </a:solidFill>
              </a:rPr>
              <a:pPr/>
              <a:t>12/29/2025</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6813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DDE4A-08A9-444E-A769-D52872C16675}" type="datetime1">
              <a:rPr lang="en-US" smtClean="0">
                <a:solidFill>
                  <a:prstClr val="white">
                    <a:alpha val="50000"/>
                  </a:prstClr>
                </a:solidFill>
              </a:rPr>
              <a:pPr/>
              <a:t>12/29/2025</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321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1F8AE-4886-4D1E-A1BC-44A2FF0C7F4F}" type="datetime1">
              <a:rPr lang="en-US" smtClean="0">
                <a:solidFill>
                  <a:prstClr val="white">
                    <a:alpha val="50000"/>
                  </a:prstClr>
                </a:solidFill>
              </a:rPr>
              <a:pPr/>
              <a:t>12/29/2025</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998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7DAE8-9354-41B6-A318-964A95CECFD6}" type="datetime1">
              <a:rPr lang="en-US" smtClean="0">
                <a:solidFill>
                  <a:prstClr val="white">
                    <a:alpha val="50000"/>
                  </a:prstClr>
                </a:solidFill>
              </a:rPr>
              <a:pPr/>
              <a:t>12/29/2025</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8982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EE1E0CE-7378-4059-8653-2F62B8BEEA59}" type="datetime1">
              <a:rPr lang="en-US" smtClean="0">
                <a:solidFill>
                  <a:prstClr val="white">
                    <a:alpha val="50000"/>
                  </a:prstClr>
                </a:solidFill>
              </a:rPr>
              <a:pPr/>
              <a:t>12/29/2025</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23933510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images.google.com/imgres?imgurl=http://www.usascientific.com/productimages\16024300_300.jpg&amp;imgrefurl=http://www.usascientific.com/index.asp?PageAction=VIEWPROD&amp;ProdID=1304&amp;h=300&amp;w=300&amp;sz=9&amp;hl=en&amp;start=7&amp;tbnid=vE45W9uPCz5UpM:&amp;tbnh=116&amp;tbnw=116&amp;prev=/images?q=PCR+tubes&amp;gbv=2&amp;svnum=10&amp;hl=en"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0"/>
            <a:ext cx="9144000" cy="2595025"/>
          </a:xfrm>
        </p:spPr>
        <p:txBody>
          <a:bodyPr>
            <a:normAutofit/>
          </a:bodyPr>
          <a:lstStyle/>
          <a:p>
            <a:pPr algn="ctr"/>
            <a:r>
              <a:rPr lang="en-IN" sz="6600" dirty="0">
                <a:latin typeface="Times New Roman" panose="02020603050405020304" pitchFamily="18" charset="0"/>
                <a:cs typeface="Times New Roman" panose="02020603050405020304" pitchFamily="18" charset="0"/>
              </a:rPr>
              <a:t>Quantitative Real time PCR</a:t>
            </a:r>
          </a:p>
        </p:txBody>
      </p:sp>
      <p:sp>
        <p:nvSpPr>
          <p:cNvPr id="3" name="Slide Number Placeholder 2"/>
          <p:cNvSpPr>
            <a:spLocks noGrp="1"/>
          </p:cNvSpPr>
          <p:nvPr>
            <p:ph type="sldNum" sz="quarter" idx="11"/>
          </p:nvPr>
        </p:nvSpPr>
        <p:spPr/>
        <p:txBody>
          <a:bodyPr/>
          <a:lstStyle/>
          <a:p>
            <a:fld id="{B6F15528-21DE-4FAA-801E-634DDDAF4B2B}" type="slidenum">
              <a:rPr lang="en-US" smtClean="0">
                <a:solidFill>
                  <a:prstClr val="white"/>
                </a:solidFill>
              </a:rPr>
              <a:pPr/>
              <a:t>1</a:t>
            </a:fld>
            <a:endParaRPr lang="en-US">
              <a:solidFill>
                <a:prstClr val="white"/>
              </a:solidFill>
            </a:endParaRPr>
          </a:p>
        </p:txBody>
      </p:sp>
      <p:sp>
        <p:nvSpPr>
          <p:cNvPr id="6" name="TextBox 5">
            <a:extLst>
              <a:ext uri="{FF2B5EF4-FFF2-40B4-BE49-F238E27FC236}">
                <a16:creationId xmlns:a16="http://schemas.microsoft.com/office/drawing/2014/main" id="{6B51A615-4583-42E2-A01F-57879D9372E2}"/>
              </a:ext>
            </a:extLst>
          </p:cNvPr>
          <p:cNvSpPr txBox="1"/>
          <p:nvPr/>
        </p:nvSpPr>
        <p:spPr>
          <a:xfrm>
            <a:off x="762000" y="4066036"/>
            <a:ext cx="6934200" cy="1384995"/>
          </a:xfrm>
          <a:prstGeom prst="rect">
            <a:avLst/>
          </a:prstGeom>
          <a:noFill/>
        </p:spPr>
        <p:txBody>
          <a:bodyPr wrap="square">
            <a:spAutoFit/>
          </a:bodyPr>
          <a:lstStyle/>
          <a:p>
            <a:pPr algn="ctr"/>
            <a:r>
              <a:rPr lang="en-US" dirty="0"/>
              <a:t> </a:t>
            </a:r>
            <a:r>
              <a:rPr lang="en-US" sz="2800" dirty="0"/>
              <a:t>Presented by</a:t>
            </a:r>
          </a:p>
          <a:p>
            <a:pPr algn="ctr"/>
            <a:r>
              <a:rPr lang="en-US" sz="2800" dirty="0"/>
              <a:t>Lecturer Dr Aminah Ali Abid Al-</a:t>
            </a:r>
            <a:r>
              <a:rPr lang="en-US" sz="2800" dirty="0" err="1"/>
              <a:t>Juboori</a:t>
            </a:r>
            <a:endParaRPr lang="en-US" sz="2800" dirty="0"/>
          </a:p>
          <a:p>
            <a:pPr algn="ctr"/>
            <a:r>
              <a:rPr lang="en-US" sz="2800" dirty="0"/>
              <a:t>College of Pharmacy, University of Baghdad</a:t>
            </a:r>
          </a:p>
        </p:txBody>
      </p:sp>
    </p:spTree>
    <p:extLst>
      <p:ext uri="{BB962C8B-B14F-4D97-AF65-F5344CB8AC3E}">
        <p14:creationId xmlns:p14="http://schemas.microsoft.com/office/powerpoint/2010/main" val="304223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10</a:t>
            </a:fld>
            <a:endParaRPr lang="en-US">
              <a:solidFill>
                <a:prstClr val="white"/>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31" r="1982"/>
          <a:stretch/>
        </p:blipFill>
        <p:spPr bwMode="auto">
          <a:xfrm>
            <a:off x="76200" y="1447800"/>
            <a:ext cx="4644776" cy="33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66" r="8333"/>
          <a:stretch/>
        </p:blipFill>
        <p:spPr bwMode="auto">
          <a:xfrm>
            <a:off x="4720975" y="850549"/>
            <a:ext cx="441758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BF8F4EA8-4A4D-439E-A7A3-128AC5C94AB5}"/>
              </a:ext>
            </a:extLst>
          </p:cNvPr>
          <p:cNvSpPr txBox="1">
            <a:spLocks/>
          </p:cNvSpPr>
          <p:nvPr/>
        </p:nvSpPr>
        <p:spPr>
          <a:xfrm>
            <a:off x="1752600" y="228599"/>
            <a:ext cx="77724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1</a:t>
            </a:r>
            <a:r>
              <a:rPr lang="en-US" sz="3600" baseline="30000" dirty="0"/>
              <a:t>st</a:t>
            </a:r>
            <a:r>
              <a:rPr lang="en-US" sz="3600" dirty="0"/>
              <a:t> cycle of PCR</a:t>
            </a:r>
          </a:p>
        </p:txBody>
      </p:sp>
    </p:spTree>
    <p:extLst>
      <p:ext uri="{BB962C8B-B14F-4D97-AF65-F5344CB8AC3E}">
        <p14:creationId xmlns:p14="http://schemas.microsoft.com/office/powerpoint/2010/main" val="268762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379348" y="548797"/>
            <a:ext cx="941203" cy="301752"/>
          </a:xfrm>
        </p:spPr>
        <p:txBody>
          <a:bodyPr/>
          <a:lstStyle/>
          <a:p>
            <a:fld id="{B6F15528-21DE-4FAA-801E-634DDDAF4B2B}" type="slidenum">
              <a:rPr lang="en-US" smtClean="0">
                <a:solidFill>
                  <a:prstClr val="white"/>
                </a:solidFill>
              </a:rPr>
              <a:pPr/>
              <a:t>11</a:t>
            </a:fld>
            <a:endParaRPr lang="en-US">
              <a:solidFill>
                <a:prstClr val="white"/>
              </a:solidFill>
            </a:endParaRPr>
          </a:p>
        </p:txBody>
      </p:sp>
      <p:sp>
        <p:nvSpPr>
          <p:cNvPr id="8" name="Title 1"/>
          <p:cNvSpPr txBox="1">
            <a:spLocks/>
          </p:cNvSpPr>
          <p:nvPr/>
        </p:nvSpPr>
        <p:spPr>
          <a:xfrm>
            <a:off x="1752600" y="228599"/>
            <a:ext cx="77724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2</a:t>
            </a:r>
            <a:r>
              <a:rPr lang="en-US" sz="3600" baseline="30000" dirty="0"/>
              <a:t>nd</a:t>
            </a:r>
            <a:r>
              <a:rPr lang="en-US" sz="3600" dirty="0"/>
              <a:t> cycle of PCR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47" r="3365"/>
          <a:stretch/>
        </p:blipFill>
        <p:spPr bwMode="auto">
          <a:xfrm>
            <a:off x="0" y="834783"/>
            <a:ext cx="485394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534" r="6063"/>
          <a:stretch/>
        </p:blipFill>
        <p:spPr bwMode="auto">
          <a:xfrm>
            <a:off x="4853940" y="824273"/>
            <a:ext cx="4320539" cy="576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73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6030712" y="548797"/>
            <a:ext cx="941203" cy="301752"/>
          </a:xfrm>
        </p:spPr>
        <p:txBody>
          <a:bodyPr/>
          <a:lstStyle/>
          <a:p>
            <a:fld id="{B6F15528-21DE-4FAA-801E-634DDDAF4B2B}" type="slidenum">
              <a:rPr lang="en-US" smtClean="0">
                <a:solidFill>
                  <a:prstClr val="white"/>
                </a:solidFill>
              </a:rPr>
              <a:pPr/>
              <a:t>12</a:t>
            </a:fld>
            <a:endParaRPr lang="en-US">
              <a:solidFill>
                <a:prstClr val="white"/>
              </a:solidFill>
            </a:endParaRPr>
          </a:p>
        </p:txBody>
      </p:sp>
      <p:sp>
        <p:nvSpPr>
          <p:cNvPr id="8" name="Title 1"/>
          <p:cNvSpPr txBox="1">
            <a:spLocks/>
          </p:cNvSpPr>
          <p:nvPr/>
        </p:nvSpPr>
        <p:spPr>
          <a:xfrm>
            <a:off x="685800" y="91597"/>
            <a:ext cx="77724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3</a:t>
            </a:r>
            <a:r>
              <a:rPr lang="en-US" sz="3600" baseline="30000" dirty="0"/>
              <a:t>rd</a:t>
            </a:r>
            <a:r>
              <a:rPr lang="en-US" sz="3600" dirty="0"/>
              <a:t> cycle onwards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588979"/>
            <a:ext cx="4300537" cy="617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766" y="1505434"/>
            <a:ext cx="4648200" cy="1569660"/>
          </a:xfrm>
          <a:prstGeom prst="rect">
            <a:avLst/>
          </a:prstGeom>
          <a:noFill/>
        </p:spPr>
        <p:txBody>
          <a:bodyPr wrap="square" rtlCol="0">
            <a:spAutoFit/>
          </a:bodyPr>
          <a:lstStyle/>
          <a:p>
            <a:r>
              <a:rPr lang="en-IN" sz="3200" dirty="0"/>
              <a:t>Short product -</a:t>
            </a:r>
          </a:p>
          <a:p>
            <a:r>
              <a:rPr lang="en-IN" sz="3200" dirty="0"/>
              <a:t>accumulates in an</a:t>
            </a:r>
          </a:p>
          <a:p>
            <a:r>
              <a:rPr lang="en-IN" sz="3200" dirty="0"/>
              <a:t>exponential manner</a:t>
            </a:r>
          </a:p>
        </p:txBody>
      </p:sp>
    </p:spTree>
    <p:extLst>
      <p:ext uri="{BB962C8B-B14F-4D97-AF65-F5344CB8AC3E}">
        <p14:creationId xmlns:p14="http://schemas.microsoft.com/office/powerpoint/2010/main" val="280251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13</a:t>
            </a:fld>
            <a:endParaRPr lang="en-US">
              <a:solidFill>
                <a:prstClr val="white"/>
              </a:solidFill>
            </a:endParaRPr>
          </a:p>
        </p:txBody>
      </p:sp>
      <p:pic>
        <p:nvPicPr>
          <p:cNvPr id="3" name="Picture 2"/>
          <p:cNvPicPr>
            <a:picLocks noChangeAspect="1" noChangeArrowheads="1"/>
          </p:cNvPicPr>
          <p:nvPr/>
        </p:nvPicPr>
        <p:blipFill>
          <a:blip r:embed="rId2"/>
          <a:srcRect/>
          <a:stretch>
            <a:fillRect/>
          </a:stretch>
        </p:blipFill>
        <p:spPr bwMode="auto">
          <a:xfrm>
            <a:off x="76200" y="96138"/>
            <a:ext cx="8991600" cy="6662994"/>
          </a:xfrm>
          <a:prstGeom prst="rect">
            <a:avLst/>
          </a:prstGeom>
          <a:noFill/>
          <a:ln w="9525">
            <a:noFill/>
            <a:miter lim="800000"/>
            <a:headEnd/>
            <a:tailEnd/>
          </a:ln>
          <a:effectLst/>
        </p:spPr>
      </p:pic>
    </p:spTree>
    <p:extLst>
      <p:ext uri="{BB962C8B-B14F-4D97-AF65-F5344CB8AC3E}">
        <p14:creationId xmlns:p14="http://schemas.microsoft.com/office/powerpoint/2010/main" val="404221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14</a:t>
            </a:fld>
            <a:endParaRPr lang="en-US">
              <a:solidFill>
                <a:prstClr val="white"/>
              </a:solidFill>
            </a:endParaRPr>
          </a:p>
        </p:txBody>
      </p:sp>
      <p:pic>
        <p:nvPicPr>
          <p:cNvPr id="3" name="Picture 2"/>
          <p:cNvPicPr>
            <a:picLocks noChangeAspect="1" noChangeArrowheads="1"/>
          </p:cNvPicPr>
          <p:nvPr/>
        </p:nvPicPr>
        <p:blipFill>
          <a:blip r:embed="rId2"/>
          <a:srcRect t="8857" r="32143" b="15714"/>
          <a:stretch>
            <a:fillRect/>
          </a:stretch>
        </p:blipFill>
        <p:spPr bwMode="auto">
          <a:xfrm>
            <a:off x="332509" y="838200"/>
            <a:ext cx="8506691" cy="5909912"/>
          </a:xfrm>
          <a:prstGeom prst="rect">
            <a:avLst/>
          </a:prstGeom>
          <a:noFill/>
          <a:ln w="9525">
            <a:noFill/>
            <a:miter lim="800000"/>
            <a:headEnd/>
            <a:tailEnd/>
          </a:ln>
          <a:effectLst/>
        </p:spPr>
      </p:pic>
    </p:spTree>
    <p:extLst>
      <p:ext uri="{BB962C8B-B14F-4D97-AF65-F5344CB8AC3E}">
        <p14:creationId xmlns:p14="http://schemas.microsoft.com/office/powerpoint/2010/main" val="380925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15</a:t>
            </a:fld>
            <a:endParaRPr lang="en-US">
              <a:solidFill>
                <a:prstClr val="white"/>
              </a:solidFill>
            </a:endParaRPr>
          </a:p>
        </p:txBody>
      </p:sp>
      <p:sp>
        <p:nvSpPr>
          <p:cNvPr id="3" name="TextBox 2"/>
          <p:cNvSpPr txBox="1"/>
          <p:nvPr/>
        </p:nvSpPr>
        <p:spPr>
          <a:xfrm>
            <a:off x="81898" y="548797"/>
            <a:ext cx="9062102" cy="6124754"/>
          </a:xfrm>
          <a:prstGeom prst="rect">
            <a:avLst/>
          </a:prstGeom>
          <a:noFill/>
        </p:spPr>
        <p:txBody>
          <a:bodyPr wrap="square" rtlCol="0">
            <a:spAutoFit/>
          </a:bodyPr>
          <a:lstStyle/>
          <a:p>
            <a:r>
              <a:rPr lang="it-IT" sz="2800" b="1" dirty="0">
                <a:solidFill>
                  <a:schemeClr val="tx2"/>
                </a:solidFill>
                <a:latin typeface="Times New Roman" panose="02020603050405020304" pitchFamily="18" charset="0"/>
                <a:cs typeface="Times New Roman" panose="02020603050405020304" pitchFamily="18" charset="0"/>
              </a:rPr>
              <a:t>Template DNA</a:t>
            </a:r>
            <a:endParaRPr lang="it-IT" sz="2800" b="1"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50-100 ng of pure DNA; Should be free of proteins and lipids</a:t>
            </a:r>
          </a:p>
          <a:p>
            <a:r>
              <a:rPr lang="it-IT" sz="2800" dirty="0">
                <a:latin typeface="Times New Roman" panose="02020603050405020304" pitchFamily="18" charset="0"/>
                <a:cs typeface="Times New Roman" panose="02020603050405020304" pitchFamily="18" charset="0"/>
              </a:rPr>
              <a:t>Can be isolated from blood, tissues, cultured cells, hair and so on...</a:t>
            </a:r>
            <a:endParaRPr lang="it-IT" sz="2800" b="1" dirty="0">
              <a:latin typeface="Times New Roman" panose="02020603050405020304" pitchFamily="18" charset="0"/>
              <a:cs typeface="Times New Roman" panose="02020603050405020304" pitchFamily="18" charset="0"/>
            </a:endParaRPr>
          </a:p>
          <a:p>
            <a:r>
              <a:rPr lang="it-IT" sz="2800" b="1" dirty="0">
                <a:solidFill>
                  <a:schemeClr val="tx2"/>
                </a:solidFill>
                <a:latin typeface="Times New Roman" panose="02020603050405020304" pitchFamily="18" charset="0"/>
                <a:cs typeface="Times New Roman" panose="02020603050405020304" pitchFamily="18" charset="0"/>
              </a:rPr>
              <a:t>Taq Polymerase (Thermostable DNA Polymerase)</a:t>
            </a:r>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DNA dependent DNA polymerase derived from </a:t>
            </a:r>
            <a:r>
              <a:rPr lang="it-IT" sz="2800" i="1" dirty="0">
                <a:latin typeface="Times New Roman" panose="02020603050405020304" pitchFamily="18" charset="0"/>
                <a:cs typeface="Times New Roman" panose="02020603050405020304" pitchFamily="18" charset="0"/>
              </a:rPr>
              <a:t>Thermus aquaticus </a:t>
            </a:r>
          </a:p>
          <a:p>
            <a:r>
              <a:rPr lang="it-IT" sz="2800" dirty="0">
                <a:latin typeface="Times New Roman" panose="02020603050405020304" pitchFamily="18" charset="0"/>
                <a:cs typeface="Times New Roman" panose="02020603050405020304" pitchFamily="18" charset="0"/>
              </a:rPr>
              <a:t>Half life of 45 minutes at 95</a:t>
            </a:r>
            <a:r>
              <a:rPr lang="it-IT" sz="2800" baseline="30000" dirty="0">
                <a:latin typeface="Times New Roman" panose="02020603050405020304" pitchFamily="18" charset="0"/>
                <a:cs typeface="Times New Roman" panose="02020603050405020304" pitchFamily="18" charset="0"/>
              </a:rPr>
              <a:t>0</a:t>
            </a:r>
            <a:r>
              <a:rPr lang="it-IT" sz="2800" dirty="0">
                <a:latin typeface="Times New Roman" panose="02020603050405020304" pitchFamily="18" charset="0"/>
                <a:cs typeface="Times New Roman" panose="02020603050405020304" pitchFamily="18" charset="0"/>
              </a:rPr>
              <a:t>C . </a:t>
            </a:r>
          </a:p>
          <a:p>
            <a:r>
              <a:rPr lang="en-IN" sz="2800" dirty="0">
                <a:latin typeface="Times New Roman" panose="02020603050405020304" pitchFamily="18" charset="0"/>
                <a:cs typeface="Times New Roman" panose="02020603050405020304" pitchFamily="18" charset="0"/>
              </a:rPr>
              <a:t>Extension rate: 2kb-4kb/min</a:t>
            </a:r>
          </a:p>
          <a:p>
            <a:r>
              <a:rPr lang="en-IN" sz="2800" dirty="0" err="1">
                <a:latin typeface="Times New Roman" panose="02020603050405020304" pitchFamily="18" charset="0"/>
                <a:cs typeface="Times New Roman" panose="02020603050405020304" pitchFamily="18" charset="0"/>
              </a:rPr>
              <a:t>Processivity</a:t>
            </a:r>
            <a:r>
              <a:rPr lang="en-IN" sz="2800" dirty="0">
                <a:latin typeface="Times New Roman" panose="02020603050405020304" pitchFamily="18" charset="0"/>
                <a:cs typeface="Times New Roman" panose="02020603050405020304" pitchFamily="18" charset="0"/>
              </a:rPr>
              <a:t>: 50-60 bases</a:t>
            </a:r>
          </a:p>
          <a:p>
            <a:endParaRPr lang="it-IT" sz="2800" dirty="0">
              <a:latin typeface="Times New Roman" panose="02020603050405020304" pitchFamily="18" charset="0"/>
              <a:cs typeface="Times New Roman" panose="02020603050405020304" pitchFamily="18" charset="0"/>
            </a:endParaRPr>
          </a:p>
          <a:p>
            <a:r>
              <a:rPr lang="en-IN" sz="2800" b="1" dirty="0">
                <a:solidFill>
                  <a:srgbClr val="FFFF00"/>
                </a:solidFill>
                <a:latin typeface="Times New Roman" panose="02020603050405020304" pitchFamily="18" charset="0"/>
                <a:cs typeface="Times New Roman" panose="02020603050405020304" pitchFamily="18" charset="0"/>
              </a:rPr>
              <a:t>Why is </a:t>
            </a:r>
            <a:r>
              <a:rPr lang="en-IN" sz="2800" b="1" dirty="0" err="1">
                <a:solidFill>
                  <a:srgbClr val="FFFF00"/>
                </a:solidFill>
                <a:latin typeface="Times New Roman" panose="02020603050405020304" pitchFamily="18" charset="0"/>
                <a:cs typeface="Times New Roman" panose="02020603050405020304" pitchFamily="18" charset="0"/>
              </a:rPr>
              <a:t>Taq</a:t>
            </a:r>
            <a:r>
              <a:rPr lang="en-IN" sz="2800" b="1" dirty="0">
                <a:solidFill>
                  <a:srgbClr val="FFFF00"/>
                </a:solidFill>
                <a:latin typeface="Times New Roman" panose="02020603050405020304" pitchFamily="18" charset="0"/>
                <a:cs typeface="Times New Roman" panose="02020603050405020304" pitchFamily="18" charset="0"/>
              </a:rPr>
              <a:t> so stable?</a:t>
            </a:r>
          </a:p>
          <a:p>
            <a:r>
              <a:rPr lang="en-IN" sz="2800" dirty="0">
                <a:latin typeface="Times New Roman" panose="02020603050405020304" pitchFamily="18" charset="0"/>
                <a:cs typeface="Times New Roman" panose="02020603050405020304" pitchFamily="18" charset="0"/>
              </a:rPr>
              <a:t>a. Increased hydrophobicity of the core of the enzyme</a:t>
            </a:r>
          </a:p>
          <a:p>
            <a:r>
              <a:rPr lang="en-IN" sz="2800" dirty="0">
                <a:latin typeface="Times New Roman" panose="02020603050405020304" pitchFamily="18" charset="0"/>
                <a:cs typeface="Times New Roman" panose="02020603050405020304" pitchFamily="18" charset="0"/>
              </a:rPr>
              <a:t>b. Improved stabilization of electrostatic forces</a:t>
            </a:r>
          </a:p>
        </p:txBody>
      </p:sp>
      <p:sp>
        <p:nvSpPr>
          <p:cNvPr id="5" name="Title 1"/>
          <p:cNvSpPr txBox="1">
            <a:spLocks/>
          </p:cNvSpPr>
          <p:nvPr/>
        </p:nvSpPr>
        <p:spPr>
          <a:xfrm>
            <a:off x="462898" y="-13051"/>
            <a:ext cx="7772400" cy="469549"/>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atin typeface="Times New Roman" panose="02020603050405020304" pitchFamily="18" charset="0"/>
                <a:cs typeface="Times New Roman" panose="02020603050405020304" pitchFamily="18" charset="0"/>
              </a:rPr>
              <a:t>Components of PCR</a:t>
            </a:r>
          </a:p>
        </p:txBody>
      </p:sp>
    </p:spTree>
    <p:extLst>
      <p:ext uri="{BB962C8B-B14F-4D97-AF65-F5344CB8AC3E}">
        <p14:creationId xmlns:p14="http://schemas.microsoft.com/office/powerpoint/2010/main" val="299187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8215" y="1005997"/>
            <a:ext cx="941203" cy="301752"/>
          </a:xfrm>
        </p:spPr>
        <p:txBody>
          <a:bodyPr/>
          <a:lstStyle/>
          <a:p>
            <a:fld id="{B6F15528-21DE-4FAA-801E-634DDDAF4B2B}" type="slidenum">
              <a:rPr lang="en-US" smtClean="0">
                <a:solidFill>
                  <a:prstClr val="white"/>
                </a:solidFill>
              </a:rPr>
              <a:pPr/>
              <a:t>16</a:t>
            </a:fld>
            <a:endParaRPr lang="en-US">
              <a:solidFill>
                <a:prstClr val="white"/>
              </a:solidFill>
            </a:endParaRPr>
          </a:p>
        </p:txBody>
      </p:sp>
      <p:sp>
        <p:nvSpPr>
          <p:cNvPr id="4" name="Title 1"/>
          <p:cNvSpPr txBox="1">
            <a:spLocks/>
          </p:cNvSpPr>
          <p:nvPr/>
        </p:nvSpPr>
        <p:spPr>
          <a:xfrm>
            <a:off x="419061" y="272700"/>
            <a:ext cx="7772400" cy="730122"/>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PCR before </a:t>
            </a:r>
            <a:r>
              <a:rPr lang="en-US" sz="3600" dirty="0" err="1"/>
              <a:t>Taq</a:t>
            </a:r>
            <a:r>
              <a:rPr lang="en-US" sz="3600" dirty="0"/>
              <a:t> and thermal cyclers</a:t>
            </a:r>
          </a:p>
        </p:txBody>
      </p:sp>
      <p:sp>
        <p:nvSpPr>
          <p:cNvPr id="5" name="Content Placeholder 2"/>
          <p:cNvSpPr txBox="1">
            <a:spLocks/>
          </p:cNvSpPr>
          <p:nvPr/>
        </p:nvSpPr>
        <p:spPr>
          <a:xfrm>
            <a:off x="76200" y="1270118"/>
            <a:ext cx="9067800" cy="923330"/>
          </a:xfrm>
          <a:prstGeom prst="rect">
            <a:avLst/>
          </a:prstGeom>
        </p:spPr>
        <p:txBody>
          <a:bodyPr>
            <a:normAutofit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Initially PCR used the </a:t>
            </a:r>
            <a:r>
              <a:rPr lang="en-US" sz="2800" dirty="0" err="1">
                <a:latin typeface="Times New Roman" panose="02020603050405020304" pitchFamily="18" charset="0"/>
                <a:cs typeface="Times New Roman" panose="02020603050405020304" pitchFamily="18" charset="0"/>
              </a:rPr>
              <a:t>Klenow</a:t>
            </a:r>
            <a:r>
              <a:rPr lang="en-US" sz="2800" dirty="0">
                <a:latin typeface="Times New Roman" panose="02020603050405020304" pitchFamily="18" charset="0"/>
                <a:cs typeface="Times New Roman" panose="02020603050405020304" pitchFamily="18" charset="0"/>
              </a:rPr>
              <a:t> fragment of </a:t>
            </a:r>
            <a:r>
              <a:rPr lang="en-US" sz="2800" i="1" dirty="0">
                <a:latin typeface="Times New Roman" panose="02020603050405020304" pitchFamily="18" charset="0"/>
                <a:cs typeface="Times New Roman" panose="02020603050405020304" pitchFamily="18" charset="0"/>
              </a:rPr>
              <a:t>E. coli</a:t>
            </a:r>
            <a:r>
              <a:rPr lang="en-US" sz="2800" dirty="0">
                <a:latin typeface="Times New Roman" panose="02020603050405020304" pitchFamily="18" charset="0"/>
                <a:cs typeface="Times New Roman" panose="02020603050405020304" pitchFamily="18" charset="0"/>
              </a:rPr>
              <a:t> DNA polymerase  -  inactivated by high temperatures</a:t>
            </a:r>
          </a:p>
          <a:p>
            <a:endParaRPr lang="en-US" sz="2400" dirty="0">
              <a:latin typeface="Century" panose="02040604050505020304" pitchFamily="18" charset="0"/>
            </a:endParaRPr>
          </a:p>
        </p:txBody>
      </p:sp>
      <p:grpSp>
        <p:nvGrpSpPr>
          <p:cNvPr id="6" name="Group 60"/>
          <p:cNvGrpSpPr>
            <a:grpSpLocks/>
          </p:cNvGrpSpPr>
          <p:nvPr/>
        </p:nvGrpSpPr>
        <p:grpSpPr bwMode="auto">
          <a:xfrm>
            <a:off x="381000" y="2898775"/>
            <a:ext cx="8534400" cy="3425825"/>
            <a:chOff x="447" y="1226"/>
            <a:chExt cx="4857" cy="2158"/>
          </a:xfrm>
          <a:solidFill>
            <a:srgbClr val="FFFF00"/>
          </a:solidFill>
        </p:grpSpPr>
        <p:pic>
          <p:nvPicPr>
            <p:cNvPr id="7" name="Picture 5" descr="Precision%20182%20Water%20Bath"/>
            <p:cNvPicPr>
              <a:picLocks noChangeAspect="1" noChangeArrowheads="1"/>
            </p:cNvPicPr>
            <p:nvPr/>
          </p:nvPicPr>
          <p:blipFill>
            <a:blip r:embed="rId2">
              <a:lum bright="12000" contrast="12000"/>
            </a:blip>
            <a:srcRect/>
            <a:stretch>
              <a:fillRect/>
            </a:stretch>
          </p:blipFill>
          <p:spPr bwMode="auto">
            <a:xfrm>
              <a:off x="447" y="1226"/>
              <a:ext cx="1341" cy="1041"/>
            </a:xfrm>
            <a:prstGeom prst="rect">
              <a:avLst/>
            </a:prstGeom>
            <a:grpFill/>
            <a:ln>
              <a:solidFill>
                <a:srgbClr val="FFFF00"/>
              </a:solidFill>
            </a:ln>
            <a:effectLst>
              <a:outerShdw dist="35921" dir="2700000" algn="ctr" rotWithShape="0">
                <a:schemeClr val="bg2"/>
              </a:outerShdw>
            </a:effectLst>
          </p:spPr>
        </p:pic>
        <p:sp>
          <p:nvSpPr>
            <p:cNvPr id="8" name="Text Box 6"/>
            <p:cNvSpPr txBox="1">
              <a:spLocks noChangeArrowheads="1"/>
            </p:cNvSpPr>
            <p:nvPr/>
          </p:nvSpPr>
          <p:spPr bwMode="auto">
            <a:xfrm>
              <a:off x="884" y="2269"/>
              <a:ext cx="492" cy="40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1800" dirty="0"/>
                <a:t>95</a:t>
              </a:r>
              <a:r>
                <a:rPr lang="en-US" sz="1800" dirty="0">
                  <a:cs typeface="Arial" charset="0"/>
                </a:rPr>
                <a:t>º C</a:t>
              </a:r>
            </a:p>
            <a:p>
              <a:pPr eaLnBrk="1" hangingPunct="1"/>
              <a:r>
                <a:rPr lang="en-US" sz="1800" dirty="0">
                  <a:cs typeface="Arial" charset="0"/>
                </a:rPr>
                <a:t>5 min</a:t>
              </a:r>
            </a:p>
          </p:txBody>
        </p:sp>
        <p:sp>
          <p:nvSpPr>
            <p:cNvPr id="9" name="Text Box 9"/>
            <p:cNvSpPr txBox="1">
              <a:spLocks noChangeArrowheads="1"/>
            </p:cNvSpPr>
            <p:nvPr/>
          </p:nvSpPr>
          <p:spPr bwMode="auto">
            <a:xfrm>
              <a:off x="2531" y="3153"/>
              <a:ext cx="692" cy="231"/>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1800"/>
                <a:t>35 times</a:t>
              </a:r>
            </a:p>
          </p:txBody>
        </p:sp>
        <p:sp>
          <p:nvSpPr>
            <p:cNvPr id="10" name="Text Box 13"/>
            <p:cNvSpPr txBox="1">
              <a:spLocks noChangeArrowheads="1"/>
            </p:cNvSpPr>
            <p:nvPr/>
          </p:nvSpPr>
          <p:spPr bwMode="auto">
            <a:xfrm>
              <a:off x="2638" y="2268"/>
              <a:ext cx="492" cy="40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1800"/>
                <a:t>55</a:t>
              </a:r>
              <a:r>
                <a:rPr lang="en-US" sz="1800">
                  <a:cs typeface="Arial" charset="0"/>
                </a:rPr>
                <a:t>º C</a:t>
              </a:r>
            </a:p>
            <a:p>
              <a:pPr eaLnBrk="1" hangingPunct="1"/>
              <a:r>
                <a:rPr lang="en-US" sz="1800">
                  <a:cs typeface="Arial" charset="0"/>
                </a:rPr>
                <a:t>3 min</a:t>
              </a:r>
            </a:p>
          </p:txBody>
        </p:sp>
        <p:sp>
          <p:nvSpPr>
            <p:cNvPr id="11" name="Text Box 18"/>
            <p:cNvSpPr txBox="1">
              <a:spLocks noChangeArrowheads="1"/>
            </p:cNvSpPr>
            <p:nvPr/>
          </p:nvSpPr>
          <p:spPr bwMode="auto">
            <a:xfrm>
              <a:off x="4400" y="2262"/>
              <a:ext cx="492" cy="40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1800"/>
                <a:t>72</a:t>
              </a:r>
              <a:r>
                <a:rPr lang="en-US" sz="1800">
                  <a:cs typeface="Arial" charset="0"/>
                </a:rPr>
                <a:t>º C</a:t>
              </a:r>
            </a:p>
            <a:p>
              <a:pPr eaLnBrk="1" hangingPunct="1"/>
              <a:r>
                <a:rPr lang="en-US" sz="1800">
                  <a:cs typeface="Arial" charset="0"/>
                </a:rPr>
                <a:t>5 min</a:t>
              </a:r>
            </a:p>
          </p:txBody>
        </p:sp>
        <p:sp>
          <p:nvSpPr>
            <p:cNvPr id="12" name="AutoShape 19"/>
            <p:cNvSpPr>
              <a:spLocks noChangeArrowheads="1"/>
            </p:cNvSpPr>
            <p:nvPr/>
          </p:nvSpPr>
          <p:spPr bwMode="auto">
            <a:xfrm>
              <a:off x="3632" y="1730"/>
              <a:ext cx="254" cy="119"/>
            </a:xfrm>
            <a:prstGeom prst="rightArrow">
              <a:avLst>
                <a:gd name="adj1" fmla="val 50000"/>
                <a:gd name="adj2" fmla="val 53361"/>
              </a:avLst>
            </a:prstGeom>
            <a:grpFill/>
            <a:ln w="9525">
              <a:solidFill>
                <a:srgbClr val="FFFF00"/>
              </a:solidFill>
              <a:miter lim="800000"/>
              <a:headEnd/>
              <a:tailEnd/>
            </a:ln>
            <a:effectLst>
              <a:outerShdw dist="35921" dir="2700000" algn="ctr" rotWithShape="0">
                <a:schemeClr val="bg2"/>
              </a:outerShdw>
            </a:effectLst>
          </p:spPr>
          <p:txBody>
            <a:bodyPr wrap="none" anchor="ctr"/>
            <a:lstStyle/>
            <a:p>
              <a:endParaRPr lang="en-US"/>
            </a:p>
          </p:txBody>
        </p:sp>
        <p:sp>
          <p:nvSpPr>
            <p:cNvPr id="13" name="AutoShape 41"/>
            <p:cNvSpPr>
              <a:spLocks noChangeArrowheads="1"/>
            </p:cNvSpPr>
            <p:nvPr/>
          </p:nvSpPr>
          <p:spPr bwMode="auto">
            <a:xfrm>
              <a:off x="1864" y="1730"/>
              <a:ext cx="254" cy="119"/>
            </a:xfrm>
            <a:prstGeom prst="rightArrow">
              <a:avLst>
                <a:gd name="adj1" fmla="val 50000"/>
                <a:gd name="adj2" fmla="val 53361"/>
              </a:avLst>
            </a:prstGeom>
            <a:grpFill/>
            <a:ln w="9525">
              <a:solidFill>
                <a:srgbClr val="FFFF00"/>
              </a:solidFill>
              <a:miter lim="800000"/>
              <a:headEnd/>
              <a:tailEnd/>
            </a:ln>
            <a:effectLst>
              <a:outerShdw dist="35921" dir="2700000" algn="ctr" rotWithShape="0">
                <a:schemeClr val="bg2"/>
              </a:outerShdw>
            </a:effectLst>
          </p:spPr>
          <p:txBody>
            <a:bodyPr wrap="none" anchor="ctr"/>
            <a:lstStyle/>
            <a:p>
              <a:endParaRPr lang="en-US"/>
            </a:p>
          </p:txBody>
        </p:sp>
        <p:pic>
          <p:nvPicPr>
            <p:cNvPr id="14" name="Picture 42" descr="Precision%20182%20Water%20Bath"/>
            <p:cNvPicPr>
              <a:picLocks noChangeAspect="1" noChangeArrowheads="1"/>
            </p:cNvPicPr>
            <p:nvPr/>
          </p:nvPicPr>
          <p:blipFill>
            <a:blip r:embed="rId2">
              <a:lum bright="12000" contrast="12000"/>
            </a:blip>
            <a:srcRect/>
            <a:stretch>
              <a:fillRect/>
            </a:stretch>
          </p:blipFill>
          <p:spPr bwMode="auto">
            <a:xfrm>
              <a:off x="2201" y="1226"/>
              <a:ext cx="1341" cy="1041"/>
            </a:xfrm>
            <a:prstGeom prst="rect">
              <a:avLst/>
            </a:prstGeom>
            <a:grpFill/>
            <a:ln w="9525">
              <a:solidFill>
                <a:srgbClr val="FFFF00"/>
              </a:solidFill>
              <a:miter lim="800000"/>
              <a:headEnd/>
              <a:tailEnd/>
            </a:ln>
            <a:effectLst>
              <a:outerShdw dist="35921" dir="2700000" algn="ctr" rotWithShape="0">
                <a:schemeClr val="bg2"/>
              </a:outerShdw>
            </a:effectLst>
          </p:spPr>
        </p:pic>
        <p:pic>
          <p:nvPicPr>
            <p:cNvPr id="15" name="Picture 43" descr="Precision%20182%20Water%20Bath"/>
            <p:cNvPicPr>
              <a:picLocks noChangeAspect="1" noChangeArrowheads="1"/>
            </p:cNvPicPr>
            <p:nvPr/>
          </p:nvPicPr>
          <p:blipFill>
            <a:blip r:embed="rId2">
              <a:lum bright="12000" contrast="12000"/>
            </a:blip>
            <a:srcRect/>
            <a:stretch>
              <a:fillRect/>
            </a:stretch>
          </p:blipFill>
          <p:spPr bwMode="auto">
            <a:xfrm>
              <a:off x="3963" y="1226"/>
              <a:ext cx="1341" cy="1041"/>
            </a:xfrm>
            <a:prstGeom prst="rect">
              <a:avLst/>
            </a:prstGeom>
            <a:grpFill/>
            <a:ln w="9525">
              <a:solidFill>
                <a:srgbClr val="FFFF00"/>
              </a:solidFill>
              <a:miter lim="800000"/>
              <a:headEnd/>
              <a:tailEnd/>
            </a:ln>
            <a:effectLst>
              <a:outerShdw dist="35921" dir="2700000" algn="ctr" rotWithShape="0">
                <a:schemeClr val="bg2"/>
              </a:outerShdw>
            </a:effectLst>
          </p:spPr>
        </p:pic>
        <p:grpSp>
          <p:nvGrpSpPr>
            <p:cNvPr id="16" name="Group 53"/>
            <p:cNvGrpSpPr>
              <a:grpSpLocks/>
            </p:cNvGrpSpPr>
            <p:nvPr/>
          </p:nvGrpSpPr>
          <p:grpSpPr bwMode="auto">
            <a:xfrm>
              <a:off x="1124" y="2707"/>
              <a:ext cx="3481" cy="448"/>
              <a:chOff x="1547" y="2401"/>
              <a:chExt cx="3481" cy="448"/>
            </a:xfrm>
            <a:grpFill/>
          </p:grpSpPr>
          <p:sp>
            <p:nvSpPr>
              <p:cNvPr id="17" name="Line 50"/>
              <p:cNvSpPr>
                <a:spLocks noChangeShapeType="1"/>
              </p:cNvSpPr>
              <p:nvPr/>
            </p:nvSpPr>
            <p:spPr bwMode="auto">
              <a:xfrm flipV="1">
                <a:off x="1547" y="2822"/>
                <a:ext cx="3481" cy="9"/>
              </a:xfrm>
              <a:prstGeom prst="line">
                <a:avLst/>
              </a:prstGeom>
              <a:grpFill/>
              <a:ln w="76200">
                <a:solidFill>
                  <a:srgbClr val="FFFF00"/>
                </a:solidFill>
                <a:round/>
                <a:headEnd/>
                <a:tailEnd/>
              </a:ln>
              <a:effectLst>
                <a:outerShdw dist="35921" dir="2700000" algn="ctr" rotWithShape="0">
                  <a:schemeClr val="bg2"/>
                </a:outerShdw>
              </a:effectLst>
            </p:spPr>
            <p:txBody>
              <a:bodyPr wrap="none" anchor="ctr"/>
              <a:lstStyle/>
              <a:p>
                <a:endParaRPr lang="en-US"/>
              </a:p>
            </p:txBody>
          </p:sp>
          <p:sp>
            <p:nvSpPr>
              <p:cNvPr id="18" name="Line 51"/>
              <p:cNvSpPr>
                <a:spLocks noChangeShapeType="1"/>
              </p:cNvSpPr>
              <p:nvPr/>
            </p:nvSpPr>
            <p:spPr bwMode="auto">
              <a:xfrm flipV="1">
                <a:off x="1565" y="2418"/>
                <a:ext cx="0" cy="431"/>
              </a:xfrm>
              <a:prstGeom prst="line">
                <a:avLst/>
              </a:prstGeom>
              <a:grpFill/>
              <a:ln w="76200">
                <a:solidFill>
                  <a:srgbClr val="FFFF00"/>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19" name="Line 52"/>
              <p:cNvSpPr>
                <a:spLocks noChangeShapeType="1"/>
              </p:cNvSpPr>
              <p:nvPr/>
            </p:nvSpPr>
            <p:spPr bwMode="auto">
              <a:xfrm flipV="1">
                <a:off x="5010" y="2401"/>
                <a:ext cx="0" cy="431"/>
              </a:xfrm>
              <a:prstGeom prst="line">
                <a:avLst/>
              </a:prstGeom>
              <a:grpFill/>
              <a:ln w="76200">
                <a:solidFill>
                  <a:srgbClr val="FFFF00"/>
                </a:solidFill>
                <a:round/>
                <a:headEnd/>
                <a:tailEnd/>
              </a:ln>
              <a:effectLst>
                <a:outerShdw dist="35921" dir="2700000" algn="ctr" rotWithShape="0">
                  <a:schemeClr val="bg2"/>
                </a:outerShdw>
              </a:effectLst>
            </p:spPr>
            <p:txBody>
              <a:bodyPr wrap="none" anchor="ctr"/>
              <a:lstStyle/>
              <a:p>
                <a:endParaRPr lang="en-US"/>
              </a:p>
            </p:txBody>
          </p:sp>
        </p:grpSp>
      </p:grpSp>
      <p:sp>
        <p:nvSpPr>
          <p:cNvPr id="20" name="Text Box 6"/>
          <p:cNvSpPr txBox="1">
            <a:spLocks noChangeArrowheads="1"/>
          </p:cNvSpPr>
          <p:nvPr/>
        </p:nvSpPr>
        <p:spPr bwMode="auto">
          <a:xfrm>
            <a:off x="2590800" y="4706939"/>
            <a:ext cx="1359729" cy="92333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eaLnBrk="1" hangingPunct="1"/>
            <a:r>
              <a:rPr lang="en-US" sz="1800" b="1" dirty="0">
                <a:solidFill>
                  <a:schemeClr val="tx2"/>
                </a:solidFill>
                <a:cs typeface="Arial" charset="0"/>
              </a:rPr>
              <a:t>DNA polymerase</a:t>
            </a:r>
          </a:p>
          <a:p>
            <a:pPr eaLnBrk="1" hangingPunct="1"/>
            <a:endParaRPr lang="en-US" sz="1800" b="1" dirty="0">
              <a:solidFill>
                <a:schemeClr val="tx2"/>
              </a:solidFill>
              <a:cs typeface="Arial" charset="0"/>
            </a:endParaRPr>
          </a:p>
        </p:txBody>
      </p:sp>
      <p:cxnSp>
        <p:nvCxnSpPr>
          <p:cNvPr id="21" name="Straight Arrow Connector 20"/>
          <p:cNvCxnSpPr/>
          <p:nvPr/>
        </p:nvCxnSpPr>
        <p:spPr>
          <a:xfrm rot="5400000" flipH="1" flipV="1">
            <a:off x="2765528" y="4305300"/>
            <a:ext cx="685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17</a:t>
            </a:fld>
            <a:endParaRPr lang="en-US">
              <a:solidFill>
                <a:prstClr val="white"/>
              </a:solidFill>
            </a:endParaRPr>
          </a:p>
        </p:txBody>
      </p:sp>
      <p:sp>
        <p:nvSpPr>
          <p:cNvPr id="3" name="TextBox 2"/>
          <p:cNvSpPr txBox="1"/>
          <p:nvPr/>
        </p:nvSpPr>
        <p:spPr>
          <a:xfrm>
            <a:off x="152400" y="518317"/>
            <a:ext cx="8458200" cy="6124754"/>
          </a:xfrm>
          <a:prstGeom prst="rect">
            <a:avLst/>
          </a:prstGeom>
          <a:noFill/>
        </p:spPr>
        <p:txBody>
          <a:bodyPr wrap="square" rtlCol="0">
            <a:spAutoFit/>
          </a:bodyPr>
          <a:lstStyle/>
          <a:p>
            <a:endParaRPr lang="it-IT" sz="2800" b="1" dirty="0">
              <a:latin typeface="Times New Roman" panose="02020603050405020304" pitchFamily="18" charset="0"/>
              <a:cs typeface="Times New Roman" panose="02020603050405020304" pitchFamily="18" charset="0"/>
            </a:endParaRPr>
          </a:p>
          <a:p>
            <a:r>
              <a:rPr lang="it-IT" sz="2800" b="1" dirty="0">
                <a:solidFill>
                  <a:schemeClr val="tx2"/>
                </a:solidFill>
                <a:latin typeface="Times New Roman" panose="02020603050405020304" pitchFamily="18" charset="0"/>
                <a:cs typeface="Times New Roman" panose="02020603050405020304" pitchFamily="18" charset="0"/>
              </a:rPr>
              <a:t>Primer pair</a:t>
            </a:r>
            <a:r>
              <a:rPr lang="it-IT" sz="2800" dirty="0">
                <a:solidFill>
                  <a:schemeClr val="tx2"/>
                </a:solidFill>
                <a:latin typeface="Times New Roman" panose="02020603050405020304" pitchFamily="18" charset="0"/>
                <a:cs typeface="Times New Roman" panose="02020603050405020304" pitchFamily="18" charset="0"/>
              </a:rPr>
              <a:t>: </a:t>
            </a:r>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Oligonucleotides, 18-25  in length usually.</a:t>
            </a:r>
          </a:p>
          <a:p>
            <a:endParaRPr lang="it-IT"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Complementary to flanking sequences on template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 complementarity between forward and reverse primers as well as no self complementarity within a primer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Forward and Reverse primers should have Tm within 3</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of each other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GC content of primers should be 40-60 %</a:t>
            </a:r>
          </a:p>
        </p:txBody>
      </p:sp>
      <p:sp>
        <p:nvSpPr>
          <p:cNvPr id="4" name="Title 1"/>
          <p:cNvSpPr txBox="1">
            <a:spLocks/>
          </p:cNvSpPr>
          <p:nvPr/>
        </p:nvSpPr>
        <p:spPr>
          <a:xfrm>
            <a:off x="381000" y="-10160"/>
            <a:ext cx="7772400" cy="6858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atin typeface="Times New Roman" panose="02020603050405020304" pitchFamily="18" charset="0"/>
                <a:cs typeface="Times New Roman" panose="02020603050405020304" pitchFamily="18" charset="0"/>
              </a:rPr>
              <a:t>Components of PCR</a:t>
            </a:r>
          </a:p>
        </p:txBody>
      </p:sp>
    </p:spTree>
    <p:extLst>
      <p:ext uri="{BB962C8B-B14F-4D97-AF65-F5344CB8AC3E}">
        <p14:creationId xmlns:p14="http://schemas.microsoft.com/office/powerpoint/2010/main" val="415441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18</a:t>
            </a:fld>
            <a:endParaRPr lang="en-US">
              <a:solidFill>
                <a:prstClr val="white"/>
              </a:solidFill>
            </a:endParaRPr>
          </a:p>
        </p:txBody>
      </p:sp>
      <p:sp>
        <p:nvSpPr>
          <p:cNvPr id="3" name="Rectangle 6"/>
          <p:cNvSpPr txBox="1">
            <a:spLocks noChangeArrowheads="1"/>
          </p:cNvSpPr>
          <p:nvPr/>
        </p:nvSpPr>
        <p:spPr>
          <a:xfrm>
            <a:off x="0" y="35560"/>
            <a:ext cx="9144000" cy="270764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Font typeface="Arial" pitchFamily="34" charset="0"/>
              <a:buChar char="•"/>
            </a:pPr>
            <a:r>
              <a:rPr lang="en-US" sz="2400" dirty="0">
                <a:solidFill>
                  <a:schemeClr val="tx1"/>
                </a:solidFill>
              </a:rPr>
              <a:t> </a:t>
            </a:r>
            <a:r>
              <a:rPr lang="en-US" sz="2800" dirty="0">
                <a:solidFill>
                  <a:schemeClr val="tx1"/>
                </a:solidFill>
                <a:latin typeface="Times New Roman" panose="02020603050405020304" pitchFamily="18" charset="0"/>
                <a:cs typeface="Times New Roman" panose="02020603050405020304" pitchFamily="18" charset="0"/>
              </a:rPr>
              <a:t>short sequence of artificially synthesized oligonucleotides which binds to a specific region in the DNA.</a:t>
            </a:r>
          </a:p>
          <a:p>
            <a:pPr>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directionality of binding</a:t>
            </a:r>
          </a:p>
          <a:p>
            <a:r>
              <a:rPr lang="en-US" sz="2800" dirty="0">
                <a:solidFill>
                  <a:schemeClr val="tx1"/>
                </a:solidFill>
                <a:latin typeface="Times New Roman" panose="02020603050405020304" pitchFamily="18" charset="0"/>
                <a:cs typeface="Times New Roman" panose="02020603050405020304" pitchFamily="18" charset="0"/>
              </a:rPr>
              <a:t>   sense-antisense</a:t>
            </a:r>
          </a:p>
          <a:p>
            <a:pPr>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directionality of reading/scanning </a:t>
            </a:r>
            <a:r>
              <a:rPr lang="en-US" sz="2800" dirty="0">
                <a:solidFill>
                  <a:schemeClr val="tx1"/>
                </a:solidFill>
                <a:latin typeface="Times New Roman" panose="02020603050405020304" pitchFamily="18" charset="0"/>
                <a:cs typeface="Times New Roman" panose="02020603050405020304" pitchFamily="18" charset="0"/>
              </a:rPr>
              <a:t>: 3’to 5’</a:t>
            </a:r>
          </a:p>
          <a:p>
            <a:pPr>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directionality of synthesis </a:t>
            </a:r>
            <a:r>
              <a:rPr lang="en-US" sz="2800" dirty="0">
                <a:solidFill>
                  <a:schemeClr val="tx1"/>
                </a:solidFill>
                <a:latin typeface="Times New Roman" panose="02020603050405020304" pitchFamily="18" charset="0"/>
                <a:cs typeface="Times New Roman" panose="02020603050405020304" pitchFamily="18" charset="0"/>
              </a:rPr>
              <a:t>: 5’ to 3’</a:t>
            </a:r>
          </a:p>
          <a:p>
            <a:pPr>
              <a:buFont typeface="Arial" pitchFamily="34" charset="0"/>
              <a:buChar char="•"/>
            </a:pPr>
            <a:endParaRPr lang="en-US" sz="24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834640"/>
            <a:ext cx="7586393" cy="4023360"/>
          </a:xfrm>
          <a:prstGeom prst="rect">
            <a:avLst/>
          </a:prstGeom>
          <a:solidFill>
            <a:schemeClr val="bg2">
              <a:lumMod val="10000"/>
              <a:lumOff val="90000"/>
            </a:schemeClr>
          </a:solidFill>
        </p:spPr>
      </p:pic>
    </p:spTree>
    <p:extLst>
      <p:ext uri="{BB962C8B-B14F-4D97-AF65-F5344CB8AC3E}">
        <p14:creationId xmlns:p14="http://schemas.microsoft.com/office/powerpoint/2010/main" val="358065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19</a:t>
            </a:fld>
            <a:endParaRPr lang="en-US">
              <a:solidFill>
                <a:prstClr val="white"/>
              </a:solidFill>
            </a:endParaRPr>
          </a:p>
        </p:txBody>
      </p:sp>
      <p:sp>
        <p:nvSpPr>
          <p:cNvPr id="3" name="Rectangle 2"/>
          <p:cNvSpPr/>
          <p:nvPr/>
        </p:nvSpPr>
        <p:spPr>
          <a:xfrm>
            <a:off x="76200" y="609600"/>
            <a:ext cx="9067800" cy="3970318"/>
          </a:xfrm>
          <a:prstGeom prst="rect">
            <a:avLst/>
          </a:prstGeom>
        </p:spPr>
        <p:txBody>
          <a:bodyPr wrap="square">
            <a:spAutoFit/>
          </a:bodyPr>
          <a:lstStyle/>
          <a:p>
            <a:r>
              <a:rPr lang="it-IT" sz="2800" b="1" dirty="0">
                <a:solidFill>
                  <a:schemeClr val="tx2"/>
                </a:solidFill>
                <a:latin typeface="Times New Roman" panose="02020603050405020304" pitchFamily="18" charset="0"/>
                <a:cs typeface="Times New Roman" panose="02020603050405020304" pitchFamily="18" charset="0"/>
              </a:rPr>
              <a:t>Buffer:</a:t>
            </a:r>
            <a:r>
              <a:rPr lang="it-IT" sz="2800" dirty="0">
                <a:solidFill>
                  <a:schemeClr val="tx2"/>
                </a:solidFill>
                <a:latin typeface="Times New Roman" panose="02020603050405020304" pitchFamily="18" charset="0"/>
                <a:cs typeface="Times New Roman" panose="02020603050405020304" pitchFamily="18" charset="0"/>
              </a:rPr>
              <a:t> </a:t>
            </a:r>
          </a:p>
          <a:p>
            <a:endParaRPr lang="it-IT" sz="2800" dirty="0">
              <a:latin typeface="Times New Roman" panose="02020603050405020304" pitchFamily="18" charset="0"/>
              <a:cs typeface="Times New Roman" panose="02020603050405020304" pitchFamily="18" charset="0"/>
            </a:endParaRPr>
          </a:p>
          <a:p>
            <a:r>
              <a:rPr lang="it-IT" sz="2800" dirty="0">
                <a:latin typeface="Times New Roman" panose="02020603050405020304" pitchFamily="18" charset="0"/>
                <a:cs typeface="Times New Roman" panose="02020603050405020304" pitchFamily="18" charset="0"/>
              </a:rPr>
              <a:t>Tris-Cl buffer to maintain the pH.</a:t>
            </a:r>
            <a:r>
              <a:rPr lang="it-IT" sz="2800" dirty="0">
                <a:solidFill>
                  <a:srgbClr val="FF0000"/>
                </a:solidFill>
                <a:latin typeface="Times New Roman" panose="02020603050405020304" pitchFamily="18" charset="0"/>
                <a:cs typeface="Times New Roman" panose="02020603050405020304" pitchFamily="18" charset="0"/>
              </a:rPr>
              <a:t> </a:t>
            </a:r>
            <a:r>
              <a:rPr lang="it-IT" sz="2800" dirty="0">
                <a:latin typeface="Times New Roman" panose="02020603050405020304" pitchFamily="18" charset="0"/>
                <a:cs typeface="Times New Roman" panose="02020603050405020304" pitchFamily="18" charset="0"/>
              </a:rPr>
              <a:t>Usually contains </a:t>
            </a:r>
            <a:r>
              <a:rPr lang="it-IT" sz="2800" b="1" dirty="0">
                <a:latin typeface="Times New Roman" panose="02020603050405020304" pitchFamily="18" charset="0"/>
                <a:cs typeface="Times New Roman" panose="02020603050405020304" pitchFamily="18" charset="0"/>
              </a:rPr>
              <a:t>divalent cations</a:t>
            </a:r>
            <a:r>
              <a:rPr lang="it-IT" sz="2800" dirty="0">
                <a:latin typeface="Times New Roman" panose="02020603050405020304" pitchFamily="18" charset="0"/>
                <a:cs typeface="Times New Roman" panose="02020603050405020304" pitchFamily="18" charset="0"/>
              </a:rPr>
              <a:t> like </a:t>
            </a:r>
            <a:r>
              <a:rPr lang="it-IT" sz="2800" b="1" dirty="0">
                <a:solidFill>
                  <a:srgbClr val="FFFF00"/>
                </a:solidFill>
                <a:latin typeface="Times New Roman" panose="02020603050405020304" pitchFamily="18" charset="0"/>
                <a:cs typeface="Times New Roman" panose="02020603050405020304" pitchFamily="18" charset="0"/>
              </a:rPr>
              <a:t>Mg</a:t>
            </a:r>
            <a:r>
              <a:rPr lang="it-IT" sz="2800" b="1" baseline="30000" dirty="0">
                <a:solidFill>
                  <a:srgbClr val="FFFF00"/>
                </a:solidFill>
                <a:latin typeface="Times New Roman" panose="02020603050405020304" pitchFamily="18" charset="0"/>
                <a:cs typeface="Times New Roman" panose="02020603050405020304" pitchFamily="18" charset="0"/>
              </a:rPr>
              <a:t>2+</a:t>
            </a:r>
            <a:r>
              <a:rPr lang="it-IT" sz="2800" b="1" dirty="0">
                <a:solidFill>
                  <a:srgbClr val="FFFF00"/>
                </a:solidFill>
                <a:latin typeface="Times New Roman" panose="02020603050405020304" pitchFamily="18" charset="0"/>
                <a:cs typeface="Times New Roman" panose="02020603050405020304" pitchFamily="18" charset="0"/>
              </a:rPr>
              <a:t> which is a cofactor for</a:t>
            </a:r>
            <a:r>
              <a:rPr lang="en-US" sz="2800" b="1" dirty="0">
                <a:solidFill>
                  <a:srgbClr val="FFFF00"/>
                </a:solidFill>
                <a:latin typeface="Times New Roman" panose="02020603050405020304" pitchFamily="18" charset="0"/>
                <a:cs typeface="Times New Roman" panose="02020603050405020304" pitchFamily="18" charset="0"/>
              </a:rPr>
              <a:t> Taq polymerase.</a:t>
            </a:r>
          </a:p>
          <a:p>
            <a:endParaRPr lang="en-US" sz="2800" b="1" dirty="0">
              <a:solidFill>
                <a:srgbClr val="FFFF00"/>
              </a:solidFill>
              <a:latin typeface="Times New Roman" panose="02020603050405020304" pitchFamily="18" charset="0"/>
              <a:cs typeface="Times New Roman" panose="02020603050405020304" pitchFamily="18" charset="0"/>
            </a:endParaRPr>
          </a:p>
          <a:p>
            <a:r>
              <a:rPr lang="it-IT" sz="2800" b="1" dirty="0">
                <a:solidFill>
                  <a:schemeClr val="tx2"/>
                </a:solidFill>
                <a:latin typeface="Times New Roman" panose="02020603050405020304" pitchFamily="18" charset="0"/>
                <a:cs typeface="Times New Roman" panose="02020603050405020304" pitchFamily="18" charset="0"/>
              </a:rPr>
              <a:t>dNTPs:</a:t>
            </a:r>
            <a:r>
              <a:rPr lang="it-IT" sz="2800" dirty="0">
                <a:solidFill>
                  <a:schemeClr val="tx2"/>
                </a:solidFill>
                <a:latin typeface="Times New Roman" panose="02020603050405020304" pitchFamily="18" charset="0"/>
                <a:cs typeface="Times New Roman" panose="02020603050405020304" pitchFamily="18" charset="0"/>
              </a:rPr>
              <a:t> </a:t>
            </a:r>
          </a:p>
          <a:p>
            <a:br>
              <a:rPr lang="it-IT" sz="2800" dirty="0">
                <a:latin typeface="Times New Roman" panose="02020603050405020304" pitchFamily="18" charset="0"/>
                <a:cs typeface="Times New Roman" panose="02020603050405020304" pitchFamily="18" charset="0"/>
              </a:rPr>
            </a:br>
            <a:r>
              <a:rPr lang="it-IT" sz="2800" dirty="0">
                <a:latin typeface="Times New Roman" panose="02020603050405020304" pitchFamily="18" charset="0"/>
                <a:cs typeface="Times New Roman" panose="02020603050405020304" pitchFamily="18" charset="0"/>
              </a:rPr>
              <a:t>Equimolar concentrations of dATP, dCTP, dGTP and dTTP are used. </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03538" y="84993"/>
            <a:ext cx="7772400" cy="6096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Components of PCR</a:t>
            </a:r>
          </a:p>
        </p:txBody>
      </p:sp>
      <p:sp>
        <p:nvSpPr>
          <p:cNvPr id="5" name="TextBox 4"/>
          <p:cNvSpPr txBox="1"/>
          <p:nvPr/>
        </p:nvSpPr>
        <p:spPr>
          <a:xfrm>
            <a:off x="160638" y="5334000"/>
            <a:ext cx="8458200" cy="954107"/>
          </a:xfrm>
          <a:prstGeom prst="rect">
            <a:avLst/>
          </a:prstGeom>
          <a:noFill/>
        </p:spPr>
        <p:txBody>
          <a:bodyPr wrap="square" rtlCol="0">
            <a:spAutoFit/>
          </a:bodyPr>
          <a:lstStyle/>
          <a:p>
            <a:pPr algn="just"/>
            <a:r>
              <a:rPr lang="en-IN" sz="2800" dirty="0">
                <a:solidFill>
                  <a:srgbClr val="FFFF00"/>
                </a:solidFill>
                <a:latin typeface="Times New Roman" panose="02020603050405020304" pitchFamily="18" charset="0"/>
                <a:cs typeface="Times New Roman" panose="02020603050405020304" pitchFamily="18" charset="0"/>
              </a:rPr>
              <a:t>The ideal pH of </a:t>
            </a:r>
            <a:r>
              <a:rPr lang="en-IN" sz="2800" dirty="0" err="1">
                <a:solidFill>
                  <a:srgbClr val="FFFF00"/>
                </a:solidFill>
                <a:latin typeface="Times New Roman" panose="02020603050405020304" pitchFamily="18" charset="0"/>
                <a:cs typeface="Times New Roman" panose="02020603050405020304" pitchFamily="18" charset="0"/>
              </a:rPr>
              <a:t>Tris-Cl</a:t>
            </a:r>
            <a:r>
              <a:rPr lang="en-IN" sz="2800" dirty="0">
                <a:solidFill>
                  <a:srgbClr val="FFFF00"/>
                </a:solidFill>
                <a:latin typeface="Times New Roman" panose="02020603050405020304" pitchFamily="18" charset="0"/>
                <a:cs typeface="Times New Roman" panose="02020603050405020304" pitchFamily="18" charset="0"/>
              </a:rPr>
              <a:t> buffer for PCR is 8.4. </a:t>
            </a:r>
          </a:p>
          <a:p>
            <a:pPr algn="just"/>
            <a:r>
              <a:rPr lang="en-IN" sz="2800" dirty="0">
                <a:solidFill>
                  <a:srgbClr val="FFFF00"/>
                </a:solidFill>
                <a:latin typeface="Times New Roman" panose="02020603050405020304" pitchFamily="18" charset="0"/>
                <a:cs typeface="Times New Roman" panose="02020603050405020304" pitchFamily="18" charset="0"/>
              </a:rPr>
              <a:t>For long templates, a higher pH (pH 9.0) is suggested. </a:t>
            </a:r>
          </a:p>
        </p:txBody>
      </p:sp>
    </p:spTree>
    <p:extLst>
      <p:ext uri="{BB962C8B-B14F-4D97-AF65-F5344CB8AC3E}">
        <p14:creationId xmlns:p14="http://schemas.microsoft.com/office/powerpoint/2010/main" val="7958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1881"/>
            <a:ext cx="3276600" cy="603268"/>
          </a:xfrm>
        </p:spPr>
        <p:txBody>
          <a:bodyPr>
            <a:noAutofit/>
          </a:bodyPr>
          <a:lstStyle/>
          <a:p>
            <a:r>
              <a:rPr lang="en-IN" sz="6600"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xfrm>
            <a:off x="114300" y="850549"/>
            <a:ext cx="8915400" cy="6007451"/>
          </a:xfrm>
        </p:spPr>
        <p:txBody>
          <a:bodyPr>
            <a:normAutofit/>
          </a:bodyPr>
          <a:lstStyle/>
          <a:p>
            <a:pPr algn="just"/>
            <a:r>
              <a:rPr lang="en-US" sz="3200" dirty="0">
                <a:latin typeface="Times New Roman" panose="02020603050405020304" pitchFamily="18" charset="0"/>
                <a:cs typeface="Times New Roman" panose="02020603050405020304" pitchFamily="18" charset="0"/>
              </a:rPr>
              <a:t> </a:t>
            </a:r>
            <a:r>
              <a:rPr lang="en-US" sz="3200" dirty="0">
                <a:cs typeface="Times New Roman" panose="02020603050405020304" pitchFamily="18" charset="0"/>
              </a:rPr>
              <a:t>PCR and in vivo DNA replication</a:t>
            </a:r>
          </a:p>
          <a:p>
            <a:pPr algn="just"/>
            <a:endParaRPr lang="en-US" sz="3200" dirty="0">
              <a:cs typeface="Times New Roman" panose="02020603050405020304" pitchFamily="18" charset="0"/>
            </a:endParaRPr>
          </a:p>
          <a:p>
            <a:pPr algn="just"/>
            <a:r>
              <a:rPr lang="en-US" sz="3200" dirty="0">
                <a:cs typeface="Times New Roman" panose="02020603050405020304" pitchFamily="18" charset="0"/>
              </a:rPr>
              <a:t> Protocol steps</a:t>
            </a:r>
            <a:r>
              <a:rPr lang="en-US" sz="3200" dirty="0"/>
              <a:t> and component</a:t>
            </a:r>
            <a:r>
              <a:rPr lang="en-US" sz="3200" dirty="0">
                <a:cs typeface="Times New Roman" panose="02020603050405020304" pitchFamily="18" charset="0"/>
              </a:rPr>
              <a:t> involved in the PCR</a:t>
            </a:r>
            <a:endParaRPr lang="en-US" sz="3200" dirty="0"/>
          </a:p>
          <a:p>
            <a:pPr algn="just"/>
            <a:endParaRPr lang="en-US" sz="3200" dirty="0"/>
          </a:p>
          <a:p>
            <a:pPr algn="just"/>
            <a:r>
              <a:rPr lang="en-US" sz="3200" dirty="0"/>
              <a:t> </a:t>
            </a:r>
            <a:r>
              <a:rPr lang="fr-FR" sz="3200" dirty="0"/>
              <a:t>RT-PCR (Reverse Transcription-</a:t>
            </a:r>
            <a:r>
              <a:rPr lang="fr-FR" sz="3200" dirty="0" err="1"/>
              <a:t>Polymerase</a:t>
            </a:r>
            <a:r>
              <a:rPr lang="fr-FR" sz="3200" dirty="0"/>
              <a:t> Chain </a:t>
            </a:r>
            <a:r>
              <a:rPr lang="fr-FR" sz="3200" dirty="0" err="1"/>
              <a:t>Reaction</a:t>
            </a:r>
            <a:r>
              <a:rPr lang="fr-FR" sz="3200" dirty="0"/>
              <a:t>) </a:t>
            </a:r>
          </a:p>
          <a:p>
            <a:pPr algn="just"/>
            <a:endParaRPr lang="en-US" sz="3200" dirty="0"/>
          </a:p>
          <a:p>
            <a:pPr algn="just"/>
            <a:r>
              <a:rPr lang="fr-FR" sz="3200" dirty="0"/>
              <a:t>RT-PCR (Real Time-</a:t>
            </a:r>
            <a:r>
              <a:rPr lang="fr-FR" sz="3200" dirty="0" err="1"/>
              <a:t>Polymerase</a:t>
            </a:r>
            <a:r>
              <a:rPr lang="fr-FR" sz="3200" dirty="0"/>
              <a:t> Chain </a:t>
            </a:r>
            <a:r>
              <a:rPr lang="fr-FR" sz="3200" dirty="0" err="1"/>
              <a:t>Reaction</a:t>
            </a:r>
            <a:r>
              <a:rPr lang="fr-FR" sz="3200" dirty="0"/>
              <a:t>) </a:t>
            </a:r>
          </a:p>
          <a:p>
            <a:pPr algn="just"/>
            <a:endParaRPr lang="fr-FR" sz="3200" dirty="0"/>
          </a:p>
          <a:p>
            <a:pPr algn="just"/>
            <a:r>
              <a:rPr lang="en-IN" sz="3200" dirty="0"/>
              <a:t>Applications of PCR</a:t>
            </a:r>
          </a:p>
          <a:p>
            <a:pPr algn="just"/>
            <a:endParaRPr lang="en-IN"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13179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20</a:t>
            </a:fld>
            <a:endParaRPr lang="en-US">
              <a:solidFill>
                <a:prstClr val="white"/>
              </a:solidFill>
            </a:endParaRPr>
          </a:p>
        </p:txBody>
      </p:sp>
      <p:sp>
        <p:nvSpPr>
          <p:cNvPr id="3" name="TextBox 2"/>
          <p:cNvSpPr txBox="1"/>
          <p:nvPr/>
        </p:nvSpPr>
        <p:spPr>
          <a:xfrm>
            <a:off x="0" y="609600"/>
            <a:ext cx="9144000" cy="1384995"/>
          </a:xfrm>
          <a:prstGeom prst="rect">
            <a:avLst/>
          </a:prstGeom>
          <a:noFill/>
        </p:spPr>
        <p:txBody>
          <a:bodyPr wrap="square" rtlCol="0">
            <a:spAutoFit/>
          </a:bodyPr>
          <a:lstStyle/>
          <a:p>
            <a:r>
              <a:rPr lang="it-IT" sz="2800" b="1" dirty="0">
                <a:solidFill>
                  <a:schemeClr val="tx2"/>
                </a:solidFill>
                <a:latin typeface="Times New Roman" panose="02020603050405020304" pitchFamily="18" charset="0"/>
                <a:cs typeface="Times New Roman" panose="02020603050405020304" pitchFamily="18" charset="0"/>
              </a:rPr>
              <a:t>PCR machines or thermal cyclers </a:t>
            </a:r>
            <a:r>
              <a:rPr lang="it-IT" sz="2800" dirty="0">
                <a:latin typeface="Times New Roman" panose="02020603050405020304" pitchFamily="18" charset="0"/>
                <a:cs typeface="Times New Roman" panose="02020603050405020304" pitchFamily="18" charset="0"/>
              </a:rPr>
              <a:t>are used to vary the temperatures cyclically thus helping in automation of the process. </a:t>
            </a:r>
            <a:endParaRPr lang="en-US" sz="2800" dirty="0">
              <a:latin typeface="Times New Roman" panose="02020603050405020304" pitchFamily="18" charset="0"/>
              <a:cs typeface="Times New Roman" panose="02020603050405020304" pitchFamily="18" charset="0"/>
            </a:endParaRPr>
          </a:p>
        </p:txBody>
      </p:sp>
      <p:pic>
        <p:nvPicPr>
          <p:cNvPr id="4" name="Picture 12" descr="productimages%255C16024300_300">
            <a:hlinkClick r:id="rId2"/>
          </p:cNvPr>
          <p:cNvPicPr>
            <a:picLocks noChangeAspect="1" noChangeArrowheads="1"/>
          </p:cNvPicPr>
          <p:nvPr/>
        </p:nvPicPr>
        <p:blipFill>
          <a:blip r:embed="rId3"/>
          <a:srcRect/>
          <a:stretch>
            <a:fillRect/>
          </a:stretch>
        </p:blipFill>
        <p:spPr bwMode="auto">
          <a:xfrm>
            <a:off x="533400" y="5029200"/>
            <a:ext cx="1600200" cy="1600200"/>
          </a:xfrm>
          <a:prstGeom prst="rect">
            <a:avLst/>
          </a:prstGeom>
          <a:noFill/>
          <a:ln w="9525">
            <a:noFill/>
            <a:miter lim="800000"/>
            <a:headEnd/>
            <a:tailEnd/>
          </a:ln>
        </p:spPr>
      </p:pic>
      <p:pic>
        <p:nvPicPr>
          <p:cNvPr id="5" name="Picture 2" descr="http://www.i-labcorp.com/images/PCRPicture%20001.jpg"/>
          <p:cNvPicPr>
            <a:picLocks noChangeAspect="1" noChangeArrowheads="1"/>
          </p:cNvPicPr>
          <p:nvPr/>
        </p:nvPicPr>
        <p:blipFill>
          <a:blip r:embed="rId4"/>
          <a:srcRect/>
          <a:stretch>
            <a:fillRect/>
          </a:stretch>
        </p:blipFill>
        <p:spPr bwMode="auto">
          <a:xfrm>
            <a:off x="5257800" y="4972050"/>
            <a:ext cx="2514599" cy="1885950"/>
          </a:xfrm>
          <a:prstGeom prst="rect">
            <a:avLst/>
          </a:prstGeom>
          <a:noFill/>
        </p:spPr>
      </p:pic>
      <p:pic>
        <p:nvPicPr>
          <p:cNvPr id="6" name="Picture 4" descr="http://www.orangesci.com/uploads/images/pcr%20tubes/pcr1.gif"/>
          <p:cNvPicPr>
            <a:picLocks noChangeAspect="1" noChangeArrowheads="1"/>
          </p:cNvPicPr>
          <p:nvPr/>
        </p:nvPicPr>
        <p:blipFill>
          <a:blip r:embed="rId5"/>
          <a:srcRect/>
          <a:stretch>
            <a:fillRect/>
          </a:stretch>
        </p:blipFill>
        <p:spPr bwMode="auto">
          <a:xfrm>
            <a:off x="2552700" y="5029200"/>
            <a:ext cx="1866900" cy="1817482"/>
          </a:xfrm>
          <a:prstGeom prst="rect">
            <a:avLst/>
          </a:prstGeom>
          <a:noFill/>
        </p:spPr>
      </p:pic>
      <p:sp>
        <p:nvSpPr>
          <p:cNvPr id="7" name="TextBox 6"/>
          <p:cNvSpPr txBox="1"/>
          <p:nvPr/>
        </p:nvSpPr>
        <p:spPr>
          <a:xfrm>
            <a:off x="152400" y="4495800"/>
            <a:ext cx="8839200" cy="523220"/>
          </a:xfrm>
          <a:prstGeom prst="rect">
            <a:avLst/>
          </a:prstGeom>
          <a:noFill/>
        </p:spPr>
        <p:txBody>
          <a:bodyPr wrap="square" rtlCol="0">
            <a:spAutoFit/>
          </a:bodyPr>
          <a:lstStyle/>
          <a:p>
            <a:r>
              <a:rPr lang="en-US" sz="2800" b="1" dirty="0">
                <a:solidFill>
                  <a:schemeClr val="tx2"/>
                </a:solidFill>
                <a:latin typeface="Times New Roman" panose="02020603050405020304" pitchFamily="18" charset="0"/>
                <a:cs typeface="Times New Roman" panose="02020603050405020304" pitchFamily="18" charset="0"/>
              </a:rPr>
              <a:t>PCR tubes</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thin walled plastic tubes or plates</a:t>
            </a:r>
          </a:p>
        </p:txBody>
      </p:sp>
      <p:pic>
        <p:nvPicPr>
          <p:cNvPr id="8" name="Picture 5"/>
          <p:cNvPicPr>
            <a:picLocks noChangeAspect="1" noChangeArrowheads="1"/>
          </p:cNvPicPr>
          <p:nvPr/>
        </p:nvPicPr>
        <p:blipFill>
          <a:blip r:embed="rId6" cstate="print"/>
          <a:srcRect/>
          <a:stretch>
            <a:fillRect/>
          </a:stretch>
        </p:blipFill>
        <p:spPr bwMode="auto">
          <a:xfrm>
            <a:off x="457200" y="2210420"/>
            <a:ext cx="3048000" cy="2285380"/>
          </a:xfrm>
          <a:prstGeom prst="rect">
            <a:avLst/>
          </a:prstGeom>
          <a:noFill/>
          <a:ln w="9525">
            <a:noFill/>
            <a:miter lim="800000"/>
            <a:headEnd/>
            <a:tailEnd/>
          </a:ln>
          <a:effectLst/>
        </p:spPr>
      </p:pic>
      <p:pic>
        <p:nvPicPr>
          <p:cNvPr id="9" name="Picture 10" descr="MJ_PTC-100_2"/>
          <p:cNvPicPr>
            <a:picLocks noChangeAspect="1" noChangeArrowheads="1"/>
          </p:cNvPicPr>
          <p:nvPr/>
        </p:nvPicPr>
        <p:blipFill>
          <a:blip r:embed="rId7"/>
          <a:srcRect/>
          <a:stretch>
            <a:fillRect/>
          </a:stretch>
        </p:blipFill>
        <p:spPr bwMode="auto">
          <a:xfrm>
            <a:off x="3809999" y="2210420"/>
            <a:ext cx="2847127" cy="2285380"/>
          </a:xfrm>
          <a:prstGeom prst="rect">
            <a:avLst/>
          </a:prstGeom>
          <a:noFill/>
          <a:ln w="9525">
            <a:noFill/>
            <a:miter lim="800000"/>
            <a:headEnd/>
            <a:tailEnd/>
          </a:ln>
        </p:spPr>
      </p:pic>
      <p:sp>
        <p:nvSpPr>
          <p:cNvPr id="10" name="Title 1"/>
          <p:cNvSpPr txBox="1">
            <a:spLocks/>
          </p:cNvSpPr>
          <p:nvPr/>
        </p:nvSpPr>
        <p:spPr>
          <a:xfrm>
            <a:off x="355600" y="-32512"/>
            <a:ext cx="7772400" cy="545749"/>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atin typeface="Times New Roman" panose="02020603050405020304" pitchFamily="18" charset="0"/>
                <a:cs typeface="Times New Roman" panose="02020603050405020304" pitchFamily="18" charset="0"/>
              </a:rPr>
              <a:t>Components of PCR</a:t>
            </a:r>
          </a:p>
        </p:txBody>
      </p:sp>
    </p:spTree>
    <p:extLst>
      <p:ext uri="{BB962C8B-B14F-4D97-AF65-F5344CB8AC3E}">
        <p14:creationId xmlns:p14="http://schemas.microsoft.com/office/powerpoint/2010/main" val="353762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21</a:t>
            </a:fld>
            <a:endParaRPr lang="en-US">
              <a:solidFill>
                <a:prstClr val="white"/>
              </a:solidFill>
            </a:endParaRPr>
          </a:p>
        </p:txBody>
      </p:sp>
      <p:sp>
        <p:nvSpPr>
          <p:cNvPr id="3" name="Title 1"/>
          <p:cNvSpPr txBox="1">
            <a:spLocks/>
          </p:cNvSpPr>
          <p:nvPr/>
        </p:nvSpPr>
        <p:spPr>
          <a:xfrm>
            <a:off x="838201" y="0"/>
            <a:ext cx="77724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Confirmation of a successful PCR</a:t>
            </a:r>
          </a:p>
        </p:txBody>
      </p:sp>
      <p:pic>
        <p:nvPicPr>
          <p:cNvPr id="4" name="Picture 5" descr="gel_loading_P2220051"/>
          <p:cNvPicPr>
            <a:picLocks noChangeAspect="1" noChangeArrowheads="1"/>
          </p:cNvPicPr>
          <p:nvPr/>
        </p:nvPicPr>
        <p:blipFill>
          <a:blip r:embed="rId2"/>
          <a:srcRect r="8475"/>
          <a:stretch>
            <a:fillRect/>
          </a:stretch>
        </p:blipFill>
        <p:spPr bwMode="auto">
          <a:xfrm>
            <a:off x="381000" y="699673"/>
            <a:ext cx="3626603" cy="3072083"/>
          </a:xfrm>
          <a:prstGeom prst="rect">
            <a:avLst/>
          </a:prstGeom>
          <a:noFill/>
        </p:spPr>
      </p:pic>
      <p:pic>
        <p:nvPicPr>
          <p:cNvPr id="5" name="Picture 2" descr="http://www.tc.umn.edu/%7Emedicago/gel.jpg"/>
          <p:cNvPicPr>
            <a:picLocks noChangeAspect="1" noChangeArrowheads="1"/>
          </p:cNvPicPr>
          <p:nvPr/>
        </p:nvPicPr>
        <p:blipFill>
          <a:blip r:embed="rId3"/>
          <a:srcRect/>
          <a:stretch>
            <a:fillRect/>
          </a:stretch>
        </p:blipFill>
        <p:spPr bwMode="auto">
          <a:xfrm>
            <a:off x="4038601" y="714913"/>
            <a:ext cx="4800600" cy="3072083"/>
          </a:xfrm>
          <a:prstGeom prst="rect">
            <a:avLst/>
          </a:prstGeom>
          <a:noFill/>
        </p:spPr>
      </p:pic>
      <p:sp>
        <p:nvSpPr>
          <p:cNvPr id="6" name="TextBox 5"/>
          <p:cNvSpPr txBox="1"/>
          <p:nvPr/>
        </p:nvSpPr>
        <p:spPr>
          <a:xfrm>
            <a:off x="228600" y="4461808"/>
            <a:ext cx="8610601" cy="2246769"/>
          </a:xfrm>
          <a:prstGeom prst="rect">
            <a:avLst/>
          </a:prstGeom>
          <a:noFill/>
        </p:spPr>
        <p:txBody>
          <a:bodyPr wrap="square" rtlCol="0">
            <a:spAutoFit/>
          </a:bodyPr>
          <a:lstStyle/>
          <a:p>
            <a:r>
              <a:rPr lang="en-US" sz="2800" dirty="0">
                <a:solidFill>
                  <a:srgbClr val="FFFF00"/>
                </a:solidFill>
              </a:rPr>
              <a:t>What information do we derive from the above image ?</a:t>
            </a:r>
          </a:p>
          <a:p>
            <a:pPr>
              <a:buFontTx/>
              <a:buChar char="-"/>
            </a:pPr>
            <a:r>
              <a:rPr lang="en-US" sz="2800" dirty="0"/>
              <a:t>Specificity of PCR</a:t>
            </a:r>
          </a:p>
          <a:p>
            <a:pPr>
              <a:buFontTx/>
              <a:buChar char="-"/>
            </a:pPr>
            <a:r>
              <a:rPr lang="en-US" sz="2800" dirty="0"/>
              <a:t>Presence/absence of disease</a:t>
            </a:r>
          </a:p>
          <a:p>
            <a:pPr>
              <a:buFontTx/>
              <a:buChar char="-"/>
            </a:pPr>
            <a:r>
              <a:rPr lang="en-US" sz="2800" dirty="0"/>
              <a:t>Quantitation</a:t>
            </a:r>
          </a:p>
          <a:p>
            <a:pPr>
              <a:buFontTx/>
              <a:buChar char="-"/>
            </a:pPr>
            <a:r>
              <a:rPr lang="en-US" sz="2800" dirty="0"/>
              <a:t>Importance of controls</a:t>
            </a:r>
          </a:p>
        </p:txBody>
      </p:sp>
    </p:spTree>
    <p:extLst>
      <p:ext uri="{BB962C8B-B14F-4D97-AF65-F5344CB8AC3E}">
        <p14:creationId xmlns:p14="http://schemas.microsoft.com/office/powerpoint/2010/main" val="32828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3BFA1B-E8E2-4A95-8266-310370ACDC68}"/>
              </a:ext>
            </a:extLst>
          </p:cNvPr>
          <p:cNvPicPr>
            <a:picLocks noChangeAspect="1"/>
          </p:cNvPicPr>
          <p:nvPr/>
        </p:nvPicPr>
        <p:blipFill rotWithShape="1">
          <a:blip r:embed="rId2"/>
          <a:srcRect l="51336" t="64619" r="11003" b="11749"/>
          <a:stretch/>
        </p:blipFill>
        <p:spPr>
          <a:xfrm>
            <a:off x="5029200" y="1584523"/>
            <a:ext cx="3764281" cy="1880037"/>
          </a:xfrm>
          <a:prstGeom prst="rect">
            <a:avLst/>
          </a:prstGeom>
        </p:spPr>
      </p:pic>
      <p:pic>
        <p:nvPicPr>
          <p:cNvPr id="4" name="Picture 3">
            <a:extLst>
              <a:ext uri="{FF2B5EF4-FFF2-40B4-BE49-F238E27FC236}">
                <a16:creationId xmlns:a16="http://schemas.microsoft.com/office/drawing/2014/main" id="{242E5B3F-6F6E-441A-9AC8-907BD41FCADB}"/>
              </a:ext>
            </a:extLst>
          </p:cNvPr>
          <p:cNvPicPr>
            <a:picLocks noChangeAspect="1"/>
          </p:cNvPicPr>
          <p:nvPr/>
        </p:nvPicPr>
        <p:blipFill rotWithShape="1">
          <a:blip r:embed="rId2"/>
          <a:srcRect l="51336" t="37964" r="11003" b="37661"/>
          <a:stretch/>
        </p:blipFill>
        <p:spPr>
          <a:xfrm>
            <a:off x="116841" y="1489841"/>
            <a:ext cx="3764281" cy="1939159"/>
          </a:xfrm>
          <a:prstGeom prst="rect">
            <a:avLst/>
          </a:prstGeom>
        </p:spPr>
      </p:pic>
      <p:sp>
        <p:nvSpPr>
          <p:cNvPr id="6" name="Title 1">
            <a:extLst>
              <a:ext uri="{FF2B5EF4-FFF2-40B4-BE49-F238E27FC236}">
                <a16:creationId xmlns:a16="http://schemas.microsoft.com/office/drawing/2014/main" id="{FC344E04-E283-48C3-A343-04E1EE3E50B3}"/>
              </a:ext>
            </a:extLst>
          </p:cNvPr>
          <p:cNvSpPr txBox="1">
            <a:spLocks/>
          </p:cNvSpPr>
          <p:nvPr/>
        </p:nvSpPr>
        <p:spPr>
          <a:xfrm>
            <a:off x="106681" y="234249"/>
            <a:ext cx="7772400" cy="6858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mn-lt"/>
              </a:rPr>
              <a:t>Two types of </a:t>
            </a:r>
            <a:r>
              <a:rPr lang="en-US" sz="3200" dirty="0" err="1">
                <a:latin typeface="+mn-lt"/>
              </a:rPr>
              <a:t>tem</a:t>
            </a:r>
            <a:r>
              <a:rPr lang="en-US" sz="3200" dirty="0">
                <a:latin typeface="+mn-lt"/>
              </a:rPr>
              <a:t> RT-PCR</a:t>
            </a:r>
          </a:p>
        </p:txBody>
      </p:sp>
    </p:spTree>
    <p:extLst>
      <p:ext uri="{BB962C8B-B14F-4D97-AF65-F5344CB8AC3E}">
        <p14:creationId xmlns:p14="http://schemas.microsoft.com/office/powerpoint/2010/main" val="406779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23</a:t>
            </a:fld>
            <a:endParaRPr lang="en-US">
              <a:solidFill>
                <a:prstClr val="white"/>
              </a:solidFill>
            </a:endParaRPr>
          </a:p>
        </p:txBody>
      </p:sp>
      <p:sp>
        <p:nvSpPr>
          <p:cNvPr id="3" name="Title 1"/>
          <p:cNvSpPr txBox="1">
            <a:spLocks/>
          </p:cNvSpPr>
          <p:nvPr/>
        </p:nvSpPr>
        <p:spPr>
          <a:xfrm>
            <a:off x="457200" y="13873"/>
            <a:ext cx="8229600" cy="6858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mn-lt"/>
              </a:rPr>
              <a:t>Reverse Transcription</a:t>
            </a:r>
          </a:p>
        </p:txBody>
      </p:sp>
      <p:sp>
        <p:nvSpPr>
          <p:cNvPr id="4" name="Content Placeholder 2"/>
          <p:cNvSpPr txBox="1">
            <a:spLocks/>
          </p:cNvSpPr>
          <p:nvPr/>
        </p:nvSpPr>
        <p:spPr>
          <a:xfrm>
            <a:off x="0" y="1066800"/>
            <a:ext cx="9144000" cy="5791200"/>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dirty="0">
                <a:latin typeface="Times New Roman" pitchFamily="18" charset="0"/>
                <a:cs typeface="Times New Roman" pitchFamily="18" charset="0"/>
              </a:rPr>
              <a:t>Reverse transcriptase – Present in retroviruses like HIV; Converts RNA to DNA (known as cDNA).</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Enzyme used for Reverse transcription is usually </a:t>
            </a:r>
            <a:r>
              <a:rPr lang="en-US" sz="2800" dirty="0">
                <a:solidFill>
                  <a:srgbClr val="FFFF00"/>
                </a:solidFill>
                <a:latin typeface="Times New Roman" pitchFamily="18" charset="0"/>
                <a:cs typeface="Times New Roman" pitchFamily="18" charset="0"/>
              </a:rPr>
              <a:t>MMLV RT/AMV RT </a:t>
            </a:r>
            <a:r>
              <a:rPr lang="en-US" sz="2800" dirty="0">
                <a:latin typeface="Times New Roman" pitchFamily="18" charset="0"/>
                <a:cs typeface="Times New Roman" pitchFamily="18" charset="0"/>
              </a:rPr>
              <a:t>(Moloney strain of murine leukemia virus reverse transcriptase/ Avian </a:t>
            </a:r>
            <a:r>
              <a:rPr lang="en-US" sz="2800" dirty="0" err="1">
                <a:latin typeface="Times New Roman" pitchFamily="18" charset="0"/>
                <a:cs typeface="Times New Roman" pitchFamily="18" charset="0"/>
              </a:rPr>
              <a:t>myeloblastosis</a:t>
            </a:r>
            <a:r>
              <a:rPr lang="en-US" sz="2800" dirty="0">
                <a:latin typeface="Times New Roman" pitchFamily="18" charset="0"/>
                <a:cs typeface="Times New Roman" pitchFamily="18" charset="0"/>
              </a:rPr>
              <a:t> virus)</a:t>
            </a:r>
          </a:p>
          <a:p>
            <a:pPr marL="45720" indent="0">
              <a:buNone/>
            </a:pPr>
            <a:endParaRPr lang="en-US" sz="2800" dirty="0">
              <a:latin typeface="Times New Roman" pitchFamily="18" charset="0"/>
              <a:cs typeface="Times New Roman" pitchFamily="18" charset="0"/>
            </a:endParaRPr>
          </a:p>
          <a:p>
            <a:r>
              <a:rPr lang="en-US" sz="2800" i="1" dirty="0">
                <a:solidFill>
                  <a:srgbClr val="FFFF00"/>
                </a:solidFill>
                <a:latin typeface="Times New Roman" pitchFamily="18" charset="0"/>
                <a:cs typeface="Times New Roman" pitchFamily="18" charset="0"/>
              </a:rPr>
              <a:t>RNA dependent</a:t>
            </a:r>
            <a:r>
              <a:rPr lang="en-US" sz="2800" dirty="0">
                <a:latin typeface="Times New Roman" pitchFamily="18" charset="0"/>
                <a:cs typeface="Times New Roman" pitchFamily="18" charset="0"/>
              </a:rPr>
              <a:t> DNA polymerase</a:t>
            </a:r>
          </a:p>
          <a:p>
            <a:pPr>
              <a:buFont typeface="Wingdings" charset="2"/>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Reverse transcription is done at </a:t>
            </a:r>
            <a:r>
              <a:rPr lang="en-US" sz="2800" dirty="0">
                <a:solidFill>
                  <a:srgbClr val="FFFF00"/>
                </a:solidFill>
                <a:latin typeface="Times New Roman" pitchFamily="18" charset="0"/>
                <a:cs typeface="Times New Roman" pitchFamily="18" charset="0"/>
              </a:rPr>
              <a:t>37-42</a:t>
            </a:r>
            <a:r>
              <a:rPr lang="en-US" sz="2800" baseline="30000" dirty="0">
                <a:solidFill>
                  <a:srgbClr val="FFFF00"/>
                </a:solidFill>
                <a:latin typeface="Times New Roman" pitchFamily="18" charset="0"/>
                <a:cs typeface="Times New Roman" pitchFamily="18" charset="0"/>
              </a:rPr>
              <a:t>0</a:t>
            </a:r>
            <a:r>
              <a:rPr lang="en-US" sz="2800" dirty="0">
                <a:solidFill>
                  <a:srgbClr val="FFFF00"/>
                </a:solidFill>
                <a:latin typeface="Times New Roman" pitchFamily="18" charset="0"/>
                <a:cs typeface="Times New Roman" pitchFamily="18" charset="0"/>
              </a:rPr>
              <a:t>C</a:t>
            </a:r>
            <a:r>
              <a:rPr lang="en-US" sz="2800" dirty="0">
                <a:latin typeface="Times New Roman" pitchFamily="18" charset="0"/>
                <a:cs typeface="Times New Roman" pitchFamily="18" charset="0"/>
              </a:rPr>
              <a:t> using </a:t>
            </a:r>
            <a:r>
              <a:rPr lang="en-US" sz="2800" dirty="0">
                <a:solidFill>
                  <a:srgbClr val="FFFF00"/>
                </a:solidFill>
                <a:latin typeface="Times New Roman" pitchFamily="18" charset="0"/>
                <a:cs typeface="Times New Roman" pitchFamily="18" charset="0"/>
              </a:rPr>
              <a:t>DNA primers</a:t>
            </a:r>
            <a:r>
              <a:rPr lang="en-US" sz="2800" dirty="0">
                <a:latin typeface="Times New Roman" pitchFamily="18" charset="0"/>
                <a:cs typeface="Times New Roman" pitchFamily="18" charset="0"/>
              </a:rPr>
              <a:t> like </a:t>
            </a:r>
            <a:r>
              <a:rPr lang="en-US" sz="2800" dirty="0">
                <a:solidFill>
                  <a:srgbClr val="FFFF00"/>
                </a:solidFill>
                <a:latin typeface="Times New Roman" pitchFamily="18" charset="0"/>
                <a:cs typeface="Times New Roman" pitchFamily="18" charset="0"/>
              </a:rPr>
              <a:t>oligo dT </a:t>
            </a:r>
            <a:r>
              <a:rPr lang="en-US" sz="2800" dirty="0">
                <a:latin typeface="Times New Roman" pitchFamily="18" charset="0"/>
                <a:cs typeface="Times New Roman" pitchFamily="18" charset="0"/>
              </a:rPr>
              <a:t>or </a:t>
            </a:r>
            <a:r>
              <a:rPr lang="en-US" sz="2800" dirty="0">
                <a:solidFill>
                  <a:srgbClr val="FFFF00"/>
                </a:solidFill>
                <a:latin typeface="Times New Roman" pitchFamily="18" charset="0"/>
                <a:cs typeface="Times New Roman" pitchFamily="18" charset="0"/>
              </a:rPr>
              <a:t>random hexamers</a:t>
            </a:r>
            <a:r>
              <a:rPr lang="en-US" sz="2800" dirty="0">
                <a:latin typeface="Times New Roman" pitchFamily="18" charset="0"/>
                <a:cs typeface="Times New Roman" pitchFamily="18" charset="0"/>
              </a:rPr>
              <a:t> or </a:t>
            </a:r>
            <a:r>
              <a:rPr lang="en-US" sz="2800" dirty="0">
                <a:solidFill>
                  <a:srgbClr val="FFFF00"/>
                </a:solidFill>
                <a:latin typeface="Times New Roman" pitchFamily="18" charset="0"/>
                <a:cs typeface="Times New Roman" pitchFamily="18" charset="0"/>
              </a:rPr>
              <a:t>gene specific primers</a:t>
            </a:r>
            <a:r>
              <a:rPr lang="en-US" sz="2800" dirty="0">
                <a:latin typeface="Times New Roman" pitchFamily="18" charset="0"/>
                <a:cs typeface="Times New Roman" pitchFamily="18" charset="0"/>
              </a:rPr>
              <a:t>.</a:t>
            </a:r>
            <a:r>
              <a:rPr lang="it-IT"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1737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4415" y="696732"/>
            <a:ext cx="941203" cy="301752"/>
          </a:xfrm>
        </p:spPr>
        <p:txBody>
          <a:bodyPr/>
          <a:lstStyle/>
          <a:p>
            <a:fld id="{B6F15528-21DE-4FAA-801E-634DDDAF4B2B}" type="slidenum">
              <a:rPr lang="en-US" smtClean="0">
                <a:solidFill>
                  <a:prstClr val="white"/>
                </a:solidFill>
              </a:rPr>
              <a:pPr/>
              <a:t>24</a:t>
            </a:fld>
            <a:endParaRPr lang="en-US">
              <a:solidFill>
                <a:prstClr val="white"/>
              </a:solidFill>
            </a:endParaRPr>
          </a:p>
        </p:txBody>
      </p:sp>
      <p:sp>
        <p:nvSpPr>
          <p:cNvPr id="3" name="Title 1"/>
          <p:cNvSpPr txBox="1">
            <a:spLocks/>
          </p:cNvSpPr>
          <p:nvPr/>
        </p:nvSpPr>
        <p:spPr>
          <a:xfrm>
            <a:off x="0" y="87132"/>
            <a:ext cx="8458200" cy="6096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itchFamily="18" charset="0"/>
                <a:cs typeface="Times New Roman" pitchFamily="18" charset="0"/>
              </a:rPr>
              <a:t>Reverse transcriptase reaction – Priming strategies</a:t>
            </a:r>
            <a:br>
              <a:rPr lang="en-US" sz="2800" dirty="0">
                <a:solidFill>
                  <a:srgbClr val="FFFF00"/>
                </a:solidFill>
                <a:latin typeface="Times New Roman" pitchFamily="18" charset="0"/>
                <a:cs typeface="Times New Roman" pitchFamily="18" charset="0"/>
              </a:rPr>
            </a:br>
            <a:endParaRPr lang="en-US" sz="2800" dirty="0">
              <a:solidFill>
                <a:srgbClr val="FFFF00"/>
              </a:solidFill>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srcRect l="1895" r="23225" b="2762"/>
          <a:stretch/>
        </p:blipFill>
        <p:spPr bwMode="auto">
          <a:xfrm>
            <a:off x="35560" y="1023884"/>
            <a:ext cx="6987264" cy="5779485"/>
          </a:xfrm>
          <a:prstGeom prst="rect">
            <a:avLst/>
          </a:prstGeom>
          <a:noFill/>
          <a:ln w="9525">
            <a:noFill/>
            <a:miter lim="800000"/>
            <a:headEnd/>
            <a:tailEnd/>
          </a:ln>
          <a:effectLst/>
        </p:spPr>
      </p:pic>
      <p:sp>
        <p:nvSpPr>
          <p:cNvPr id="5" name="TextBox 4"/>
          <p:cNvSpPr txBox="1"/>
          <p:nvPr/>
        </p:nvSpPr>
        <p:spPr>
          <a:xfrm flipH="1">
            <a:off x="7022823" y="1391440"/>
            <a:ext cx="2085616" cy="1384995"/>
          </a:xfrm>
          <a:prstGeom prst="rect">
            <a:avLst/>
          </a:prstGeom>
          <a:noFill/>
        </p:spPr>
        <p:txBody>
          <a:bodyPr wrap="square" rtlCol="0">
            <a:spAutoFit/>
          </a:bodyPr>
          <a:lstStyle/>
          <a:p>
            <a:r>
              <a:rPr lang="en-US" sz="2800" dirty="0"/>
              <a:t>Converts </a:t>
            </a:r>
            <a:r>
              <a:rPr lang="en-US" sz="2800" dirty="0">
                <a:solidFill>
                  <a:srgbClr val="FF33CC"/>
                </a:solidFill>
              </a:rPr>
              <a:t>all RNA </a:t>
            </a:r>
            <a:r>
              <a:rPr lang="en-US" sz="2800" dirty="0"/>
              <a:t>to </a:t>
            </a:r>
            <a:r>
              <a:rPr lang="en-US" sz="2800" dirty="0" err="1"/>
              <a:t>cdNA</a:t>
            </a:r>
            <a:endParaRPr lang="en-US" sz="2800" dirty="0"/>
          </a:p>
        </p:txBody>
      </p:sp>
      <p:sp>
        <p:nvSpPr>
          <p:cNvPr id="6" name="TextBox 5"/>
          <p:cNvSpPr txBox="1"/>
          <p:nvPr/>
        </p:nvSpPr>
        <p:spPr>
          <a:xfrm flipH="1">
            <a:off x="7022823" y="3389068"/>
            <a:ext cx="2085615" cy="1384995"/>
          </a:xfrm>
          <a:prstGeom prst="rect">
            <a:avLst/>
          </a:prstGeom>
          <a:noFill/>
        </p:spPr>
        <p:txBody>
          <a:bodyPr wrap="square" rtlCol="0">
            <a:spAutoFit/>
          </a:bodyPr>
          <a:lstStyle/>
          <a:p>
            <a:r>
              <a:rPr lang="en-US" sz="2800" dirty="0"/>
              <a:t>Converts </a:t>
            </a:r>
            <a:r>
              <a:rPr lang="en-US" sz="2800" dirty="0">
                <a:solidFill>
                  <a:srgbClr val="FF33CC"/>
                </a:solidFill>
              </a:rPr>
              <a:t>mRNA</a:t>
            </a:r>
            <a:r>
              <a:rPr lang="en-US" sz="2800" dirty="0"/>
              <a:t> to </a:t>
            </a:r>
            <a:r>
              <a:rPr lang="en-US" sz="2800" dirty="0" err="1"/>
              <a:t>cdNA</a:t>
            </a:r>
            <a:endParaRPr lang="en-US" sz="2800" dirty="0"/>
          </a:p>
        </p:txBody>
      </p:sp>
      <p:sp>
        <p:nvSpPr>
          <p:cNvPr id="7" name="TextBox 6"/>
          <p:cNvSpPr txBox="1"/>
          <p:nvPr/>
        </p:nvSpPr>
        <p:spPr>
          <a:xfrm flipH="1">
            <a:off x="7086600" y="5029200"/>
            <a:ext cx="2121179" cy="1384995"/>
          </a:xfrm>
          <a:prstGeom prst="rect">
            <a:avLst/>
          </a:prstGeom>
          <a:noFill/>
        </p:spPr>
        <p:txBody>
          <a:bodyPr wrap="square" rtlCol="0">
            <a:spAutoFit/>
          </a:bodyPr>
          <a:lstStyle/>
          <a:p>
            <a:r>
              <a:rPr lang="en-US" sz="2800" dirty="0"/>
              <a:t>Converts </a:t>
            </a:r>
            <a:r>
              <a:rPr lang="en-US" sz="2800" dirty="0">
                <a:solidFill>
                  <a:srgbClr val="FF33CC"/>
                </a:solidFill>
              </a:rPr>
              <a:t>specific RNA</a:t>
            </a:r>
            <a:r>
              <a:rPr lang="en-US" sz="2800" dirty="0"/>
              <a:t> to </a:t>
            </a:r>
            <a:r>
              <a:rPr lang="en-US" sz="2800" dirty="0" err="1"/>
              <a:t>cdNA</a:t>
            </a:r>
            <a:endParaRPr lang="en-US" sz="2800" dirty="0"/>
          </a:p>
        </p:txBody>
      </p:sp>
    </p:spTree>
    <p:extLst>
      <p:ext uri="{BB962C8B-B14F-4D97-AF65-F5344CB8AC3E}">
        <p14:creationId xmlns:p14="http://schemas.microsoft.com/office/powerpoint/2010/main" val="759338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25</a:t>
            </a:fld>
            <a:endParaRPr lang="en-US">
              <a:solidFill>
                <a:prstClr val="white"/>
              </a:solidFill>
            </a:endParaRPr>
          </a:p>
        </p:txBody>
      </p:sp>
      <p:pic>
        <p:nvPicPr>
          <p:cNvPr id="3" name="Picture 2"/>
          <p:cNvPicPr>
            <a:picLocks noChangeAspect="1" noChangeArrowheads="1"/>
          </p:cNvPicPr>
          <p:nvPr/>
        </p:nvPicPr>
        <p:blipFill rotWithShape="1">
          <a:blip r:embed="rId2"/>
          <a:srcRect b="5636"/>
          <a:stretch/>
        </p:blipFill>
        <p:spPr bwMode="auto">
          <a:xfrm>
            <a:off x="485165" y="655477"/>
            <a:ext cx="7564069" cy="6126323"/>
          </a:xfrm>
          <a:prstGeom prst="rect">
            <a:avLst/>
          </a:prstGeom>
          <a:noFill/>
          <a:ln w="9525">
            <a:noFill/>
            <a:miter lim="800000"/>
            <a:headEnd/>
            <a:tailEnd/>
          </a:ln>
          <a:effectLst/>
        </p:spPr>
      </p:pic>
      <p:sp>
        <p:nvSpPr>
          <p:cNvPr id="4" name="Title 4"/>
          <p:cNvSpPr txBox="1">
            <a:spLocks/>
          </p:cNvSpPr>
          <p:nvPr/>
        </p:nvSpPr>
        <p:spPr>
          <a:xfrm>
            <a:off x="381000" y="-23211"/>
            <a:ext cx="7772400" cy="469549"/>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Times New Roman" panose="02020603050405020304" pitchFamily="18" charset="0"/>
                <a:cs typeface="Times New Roman" panose="02020603050405020304" pitchFamily="18" charset="0"/>
              </a:rPr>
              <a:t>RT-PCR</a:t>
            </a:r>
          </a:p>
        </p:txBody>
      </p:sp>
    </p:spTree>
    <p:extLst>
      <p:ext uri="{BB962C8B-B14F-4D97-AF65-F5344CB8AC3E}">
        <p14:creationId xmlns:p14="http://schemas.microsoft.com/office/powerpoint/2010/main" val="2405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036F90-6A80-4A10-B971-202634424C85}"/>
              </a:ext>
            </a:extLst>
          </p:cNvPr>
          <p:cNvSpPr>
            <a:spLocks noGrp="1"/>
          </p:cNvSpPr>
          <p:nvPr>
            <p:ph type="sldNum" sz="quarter" idx="12"/>
          </p:nvPr>
        </p:nvSpPr>
        <p:spPr/>
        <p:txBody>
          <a:bodyPr/>
          <a:lstStyle/>
          <a:p>
            <a:fld id="{B6F15528-21DE-4FAA-801E-634DDDAF4B2B}" type="slidenum">
              <a:rPr lang="en-US" smtClean="0">
                <a:solidFill>
                  <a:prstClr val="white"/>
                </a:solidFill>
              </a:rPr>
              <a:pPr/>
              <a:t>26</a:t>
            </a:fld>
            <a:endParaRPr lang="en-US">
              <a:solidFill>
                <a:prstClr val="white"/>
              </a:solidFill>
            </a:endParaRPr>
          </a:p>
        </p:txBody>
      </p:sp>
      <p:pic>
        <p:nvPicPr>
          <p:cNvPr id="3" name="Picture 2">
            <a:extLst>
              <a:ext uri="{FF2B5EF4-FFF2-40B4-BE49-F238E27FC236}">
                <a16:creationId xmlns:a16="http://schemas.microsoft.com/office/drawing/2014/main" id="{FCD98FAA-CAEA-4431-ABF9-6B3B136E37D3}"/>
              </a:ext>
            </a:extLst>
          </p:cNvPr>
          <p:cNvPicPr>
            <a:picLocks noChangeAspect="1"/>
          </p:cNvPicPr>
          <p:nvPr/>
        </p:nvPicPr>
        <p:blipFill rotWithShape="1">
          <a:blip r:embed="rId2"/>
          <a:srcRect l="8071" r="4078"/>
          <a:stretch/>
        </p:blipFill>
        <p:spPr>
          <a:xfrm>
            <a:off x="228600" y="381000"/>
            <a:ext cx="8165226" cy="6400800"/>
          </a:xfrm>
          <a:prstGeom prst="rect">
            <a:avLst/>
          </a:prstGeom>
        </p:spPr>
      </p:pic>
    </p:spTree>
    <p:extLst>
      <p:ext uri="{BB962C8B-B14F-4D97-AF65-F5344CB8AC3E}">
        <p14:creationId xmlns:p14="http://schemas.microsoft.com/office/powerpoint/2010/main" val="1847338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1D258-74F1-41A3-9A1E-04B1A7A7B029}"/>
              </a:ext>
            </a:extLst>
          </p:cNvPr>
          <p:cNvPicPr>
            <a:picLocks noChangeAspect="1"/>
          </p:cNvPicPr>
          <p:nvPr/>
        </p:nvPicPr>
        <p:blipFill rotWithShape="1">
          <a:blip r:embed="rId2"/>
          <a:srcRect l="18863" t="63155" r="16131" b="7447"/>
          <a:stretch/>
        </p:blipFill>
        <p:spPr>
          <a:xfrm>
            <a:off x="311174" y="1447800"/>
            <a:ext cx="8521652" cy="1737360"/>
          </a:xfrm>
          <a:prstGeom prst="rect">
            <a:avLst/>
          </a:prstGeom>
        </p:spPr>
      </p:pic>
      <p:pic>
        <p:nvPicPr>
          <p:cNvPr id="7" name="Picture 6">
            <a:extLst>
              <a:ext uri="{FF2B5EF4-FFF2-40B4-BE49-F238E27FC236}">
                <a16:creationId xmlns:a16="http://schemas.microsoft.com/office/drawing/2014/main" id="{9D98245A-8D17-4616-802B-90EF369655E2}"/>
              </a:ext>
            </a:extLst>
          </p:cNvPr>
          <p:cNvPicPr>
            <a:picLocks noChangeAspect="1"/>
          </p:cNvPicPr>
          <p:nvPr/>
        </p:nvPicPr>
        <p:blipFill rotWithShape="1">
          <a:blip r:embed="rId3"/>
          <a:srcRect l="2182" t="9962" r="5292" b="2873"/>
          <a:stretch/>
        </p:blipFill>
        <p:spPr>
          <a:xfrm>
            <a:off x="301014" y="3449320"/>
            <a:ext cx="8693834" cy="2560320"/>
          </a:xfrm>
          <a:prstGeom prst="rect">
            <a:avLst/>
          </a:prstGeom>
        </p:spPr>
      </p:pic>
    </p:spTree>
    <p:extLst>
      <p:ext uri="{BB962C8B-B14F-4D97-AF65-F5344CB8AC3E}">
        <p14:creationId xmlns:p14="http://schemas.microsoft.com/office/powerpoint/2010/main" val="241027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28</a:t>
            </a:fld>
            <a:endParaRPr lang="en-US">
              <a:solidFill>
                <a:prstClr val="white"/>
              </a:solidFill>
            </a:endParaRPr>
          </a:p>
        </p:txBody>
      </p:sp>
      <p:sp>
        <p:nvSpPr>
          <p:cNvPr id="3" name="Rectangle 2"/>
          <p:cNvSpPr/>
          <p:nvPr/>
        </p:nvSpPr>
        <p:spPr>
          <a:xfrm>
            <a:off x="-21114" y="-20460"/>
            <a:ext cx="9144794" cy="3031086"/>
          </a:xfrm>
          <a:prstGeom prst="rect">
            <a:avLst/>
          </a:prstGeom>
        </p:spPr>
        <p:txBody>
          <a:bodyPr wrap="square">
            <a:spAutoFit/>
          </a:bodyPr>
          <a:lstStyle/>
          <a:p>
            <a:r>
              <a:rPr lang="en-US" sz="2800" dirty="0">
                <a:solidFill>
                  <a:schemeClr val="tx2"/>
                </a:solidFill>
                <a:latin typeface="Times New Roman" panose="02020603050405020304" pitchFamily="18" charset="0"/>
                <a:cs typeface="Times New Roman" panose="02020603050405020304" pitchFamily="18" charset="0"/>
              </a:rPr>
              <a:t>Applications of RT PCR</a:t>
            </a:r>
            <a:endParaRPr lang="en-US" sz="2800" dirty="0">
              <a:latin typeface="Times New Roman" panose="02020603050405020304" pitchFamily="18" charset="0"/>
              <a:cs typeface="Times New Roman" panose="02020603050405020304" pitchFamily="18" charset="0"/>
            </a:endParaRPr>
          </a:p>
          <a:p>
            <a:pPr marL="173038" indent="-173038">
              <a:lnSpc>
                <a:spcPct val="150000"/>
              </a:lnSpc>
              <a:buFont typeface="Arial" pitchFamily="34" charset="0"/>
              <a:buChar char="•"/>
            </a:pPr>
            <a:r>
              <a:rPr lang="en-US" sz="2800" dirty="0">
                <a:latin typeface="Times New Roman" panose="02020603050405020304" pitchFamily="18" charset="0"/>
                <a:cs typeface="Times New Roman" panose="02020603050405020304" pitchFamily="18" charset="0"/>
              </a:rPr>
              <a:t>Used in detection/quantitation of RNA viruses e.g. HIV viral load</a:t>
            </a:r>
          </a:p>
          <a:p>
            <a:pPr marL="173038" indent="-173038">
              <a:lnSpc>
                <a:spcPct val="150000"/>
              </a:lnSpc>
              <a:buFont typeface="Arial" pitchFamily="34" charset="0"/>
              <a:buChar char="•"/>
            </a:pPr>
            <a:r>
              <a:rPr lang="en-US" sz="2800" dirty="0">
                <a:latin typeface="Times New Roman" panose="02020603050405020304" pitchFamily="18" charset="0"/>
                <a:cs typeface="Times New Roman" panose="02020603050405020304" pitchFamily="18" charset="0"/>
              </a:rPr>
              <a:t>To study mRNA expression levels in cells, tissues.</a:t>
            </a:r>
          </a:p>
          <a:p>
            <a:pPr marL="173038" indent="-173038">
              <a:lnSpc>
                <a:spcPct val="150000"/>
              </a:lnSpc>
              <a:buFont typeface="Arial" pitchFamily="34" charset="0"/>
              <a:buChar char="•"/>
            </a:pPr>
            <a:r>
              <a:rPr lang="en-US" sz="2800" dirty="0">
                <a:latin typeface="Times New Roman" panose="02020603050405020304" pitchFamily="18" charset="0"/>
                <a:cs typeface="Times New Roman" panose="02020603050405020304" pitchFamily="18" charset="0"/>
              </a:rPr>
              <a:t>To study for the presence of active infection e.g. TB </a:t>
            </a:r>
          </a:p>
        </p:txBody>
      </p:sp>
      <p:sp>
        <p:nvSpPr>
          <p:cNvPr id="4" name="TextBox 3"/>
          <p:cNvSpPr txBox="1"/>
          <p:nvPr/>
        </p:nvSpPr>
        <p:spPr>
          <a:xfrm>
            <a:off x="4800600" y="5206305"/>
            <a:ext cx="1143000" cy="381000"/>
          </a:xfrm>
          <a:prstGeom prst="rect">
            <a:avLst/>
          </a:prstGeom>
          <a:noFill/>
        </p:spPr>
        <p:txBody>
          <a:bodyPr wrap="square" rtlCol="0">
            <a:spAutoFit/>
          </a:bodyPr>
          <a:lstStyle/>
          <a:p>
            <a:pPr algn="ctr"/>
            <a:r>
              <a:rPr lang="en-US" b="1" dirty="0">
                <a:solidFill>
                  <a:srgbClr val="FFFF00"/>
                </a:solidFill>
              </a:rPr>
              <a:t>HIV p24</a:t>
            </a:r>
          </a:p>
        </p:txBody>
      </p:sp>
      <p:sp>
        <p:nvSpPr>
          <p:cNvPr id="5" name="TextBox 4"/>
          <p:cNvSpPr txBox="1"/>
          <p:nvPr/>
        </p:nvSpPr>
        <p:spPr>
          <a:xfrm>
            <a:off x="457994" y="3368766"/>
            <a:ext cx="4343400" cy="954107"/>
          </a:xfrm>
          <a:prstGeom prst="rect">
            <a:avLst/>
          </a:prstGeom>
          <a:noFill/>
        </p:spPr>
        <p:txBody>
          <a:bodyPr wrap="square" rtlCol="0">
            <a:spAutoFit/>
          </a:bodyPr>
          <a:lstStyle/>
          <a:p>
            <a:pPr algn="ctr"/>
            <a:r>
              <a:rPr lang="en-US" sz="2800" dirty="0"/>
              <a:t>RNA isolated from blood of 4 suspected HIV patients</a:t>
            </a:r>
          </a:p>
        </p:txBody>
      </p:sp>
      <p:cxnSp>
        <p:nvCxnSpPr>
          <p:cNvPr id="6" name="Straight Arrow Connector 5"/>
          <p:cNvCxnSpPr/>
          <p:nvPr/>
        </p:nvCxnSpPr>
        <p:spPr>
          <a:xfrm rot="5400000">
            <a:off x="2149634" y="4434046"/>
            <a:ext cx="274320" cy="1588"/>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 y="4416842"/>
            <a:ext cx="556101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Reverse Transcription using 500 ng of RNA from all suspected patients</a:t>
            </a:r>
          </a:p>
        </p:txBody>
      </p:sp>
      <p:cxnSp>
        <p:nvCxnSpPr>
          <p:cNvPr id="8" name="Straight Arrow Connector 7"/>
          <p:cNvCxnSpPr/>
          <p:nvPr/>
        </p:nvCxnSpPr>
        <p:spPr>
          <a:xfrm rot="5400000">
            <a:off x="2150428" y="5425440"/>
            <a:ext cx="274320" cy="0"/>
          </a:xfrm>
          <a:prstGeom prst="straightConnector1">
            <a:avLst/>
          </a:prstGeom>
          <a:ln w="2540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6140" y="5473005"/>
            <a:ext cx="2971800"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PCR for HIV p24</a:t>
            </a:r>
          </a:p>
          <a:p>
            <a:pPr algn="ctr"/>
            <a:r>
              <a:rPr lang="en-US" sz="2800" dirty="0">
                <a:latin typeface="Times New Roman" panose="02020603050405020304" pitchFamily="18" charset="0"/>
                <a:cs typeface="Times New Roman" panose="02020603050405020304" pitchFamily="18" charset="0"/>
              </a:rPr>
              <a:t>(400 bp amplicon)</a:t>
            </a:r>
          </a:p>
          <a:p>
            <a:pPr algn="ctr"/>
            <a:r>
              <a:rPr lang="en-US" sz="2800" dirty="0">
                <a:solidFill>
                  <a:schemeClr val="tx2"/>
                </a:solidFill>
                <a:latin typeface="Times New Roman" panose="02020603050405020304" pitchFamily="18" charset="0"/>
                <a:cs typeface="Times New Roman" panose="02020603050405020304" pitchFamily="18" charset="0"/>
              </a:rPr>
              <a:t>25 cycles</a:t>
            </a:r>
          </a:p>
        </p:txBody>
      </p:sp>
      <p:pic>
        <p:nvPicPr>
          <p:cNvPr id="10" name="Picture 2" descr="http://wwwnc.cdc.gov/eid/images/03-0827-F1.jpg"/>
          <p:cNvPicPr>
            <a:picLocks noChangeAspect="1" noChangeArrowheads="1"/>
          </p:cNvPicPr>
          <p:nvPr/>
        </p:nvPicPr>
        <p:blipFill>
          <a:blip r:embed="rId2"/>
          <a:srcRect r="27373" b="16253"/>
          <a:stretch>
            <a:fillRect/>
          </a:stretch>
        </p:blipFill>
        <p:spPr bwMode="auto">
          <a:xfrm>
            <a:off x="6019800" y="3324225"/>
            <a:ext cx="3048000" cy="3533775"/>
          </a:xfrm>
          <a:prstGeom prst="rect">
            <a:avLst/>
          </a:prstGeom>
          <a:noFill/>
        </p:spPr>
      </p:pic>
    </p:spTree>
    <p:extLst>
      <p:ext uri="{BB962C8B-B14F-4D97-AF65-F5344CB8AC3E}">
        <p14:creationId xmlns:p14="http://schemas.microsoft.com/office/powerpoint/2010/main" val="209854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1B6139-610D-48C8-9970-004699A287D6}"/>
              </a:ext>
            </a:extLst>
          </p:cNvPr>
          <p:cNvPicPr>
            <a:picLocks noChangeAspect="1"/>
          </p:cNvPicPr>
          <p:nvPr/>
        </p:nvPicPr>
        <p:blipFill rotWithShape="1">
          <a:blip r:embed="rId2"/>
          <a:srcRect l="11543" t="15265" r="2319" b="10537"/>
          <a:stretch/>
        </p:blipFill>
        <p:spPr>
          <a:xfrm>
            <a:off x="-44123" y="1066800"/>
            <a:ext cx="9188123" cy="5577840"/>
          </a:xfrm>
          <a:prstGeom prst="rect">
            <a:avLst/>
          </a:prstGeom>
        </p:spPr>
      </p:pic>
      <p:sp>
        <p:nvSpPr>
          <p:cNvPr id="3" name="Title 1">
            <a:extLst>
              <a:ext uri="{FF2B5EF4-FFF2-40B4-BE49-F238E27FC236}">
                <a16:creationId xmlns:a16="http://schemas.microsoft.com/office/drawing/2014/main" id="{0B403F37-53A4-4528-BF69-71EDFA46F49E}"/>
              </a:ext>
            </a:extLst>
          </p:cNvPr>
          <p:cNvSpPr txBox="1">
            <a:spLocks/>
          </p:cNvSpPr>
          <p:nvPr/>
        </p:nvSpPr>
        <p:spPr>
          <a:xfrm>
            <a:off x="457200" y="-25400"/>
            <a:ext cx="8229600" cy="6096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Real time PCR</a:t>
            </a:r>
          </a:p>
        </p:txBody>
      </p:sp>
    </p:spTree>
    <p:extLst>
      <p:ext uri="{BB962C8B-B14F-4D97-AF65-F5344CB8AC3E}">
        <p14:creationId xmlns:p14="http://schemas.microsoft.com/office/powerpoint/2010/main" val="365803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olidFill>
              </a:rPr>
              <a:pPr/>
              <a:t>3</a:t>
            </a:fld>
            <a:endParaRPr lang="en-US">
              <a:solidFill>
                <a:prstClr val="white"/>
              </a:solidFill>
            </a:endParaRPr>
          </a:p>
        </p:txBody>
      </p:sp>
      <p:sp>
        <p:nvSpPr>
          <p:cNvPr id="5" name="Title 1"/>
          <p:cNvSpPr txBox="1">
            <a:spLocks/>
          </p:cNvSpPr>
          <p:nvPr/>
        </p:nvSpPr>
        <p:spPr>
          <a:xfrm>
            <a:off x="0" y="22447"/>
            <a:ext cx="7772400" cy="633701"/>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latin typeface="Times New Roman" panose="02020603050405020304" pitchFamily="18" charset="0"/>
                <a:cs typeface="Times New Roman" panose="02020603050405020304" pitchFamily="18" charset="0"/>
              </a:rPr>
              <a:t>PCR</a:t>
            </a:r>
          </a:p>
        </p:txBody>
      </p:sp>
      <p:sp>
        <p:nvSpPr>
          <p:cNvPr id="6" name="Content Placeholder 2"/>
          <p:cNvSpPr txBox="1">
            <a:spLocks/>
          </p:cNvSpPr>
          <p:nvPr/>
        </p:nvSpPr>
        <p:spPr>
          <a:xfrm>
            <a:off x="0" y="850548"/>
            <a:ext cx="9220200" cy="6007451"/>
          </a:xfrm>
          <a:prstGeom prst="rect">
            <a:avLst/>
          </a:prstGeom>
        </p:spPr>
        <p:txBody>
          <a:bodyPr>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In vitro enzymatic DNA replication technique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Used to amplify (make multiple copies) a specific DNA segment of interest. </a:t>
            </a:r>
            <a:endParaRPr lang="en-US" sz="2800" dirty="0">
              <a:solidFill>
                <a:srgbClr val="FFFF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Multiple rounds of amplification of DNA using </a:t>
            </a:r>
            <a:r>
              <a:rPr lang="en-US" sz="2800" i="1" dirty="0">
                <a:solidFill>
                  <a:srgbClr val="FF33CC"/>
                </a:solidFill>
                <a:latin typeface="Times New Roman" panose="02020603050405020304" pitchFamily="18" charset="0"/>
                <a:cs typeface="Times New Roman" panose="02020603050405020304" pitchFamily="18" charset="0"/>
              </a:rPr>
              <a:t>template</a:t>
            </a:r>
            <a:r>
              <a:rPr lang="en-US" sz="2800" dirty="0">
                <a:latin typeface="Times New Roman" panose="02020603050405020304" pitchFamily="18" charset="0"/>
                <a:cs typeface="Times New Roman" panose="02020603050405020304" pitchFamily="18" charset="0"/>
              </a:rPr>
              <a:t> DNA, specific </a:t>
            </a:r>
            <a:r>
              <a:rPr lang="en-US" sz="2800" i="1" dirty="0">
                <a:solidFill>
                  <a:srgbClr val="00FF00"/>
                </a:solidFill>
                <a:latin typeface="Times New Roman" panose="02020603050405020304" pitchFamily="18" charset="0"/>
                <a:cs typeface="Times New Roman" panose="02020603050405020304" pitchFamily="18" charset="0"/>
              </a:rPr>
              <a:t>primers </a:t>
            </a:r>
            <a:r>
              <a:rPr lang="en-US" sz="2800" dirty="0">
                <a:latin typeface="Times New Roman" panose="02020603050405020304" pitchFamily="18" charset="0"/>
                <a:cs typeface="Times New Roman" panose="02020603050405020304" pitchFamily="18" charset="0"/>
              </a:rPr>
              <a:t>and the enzyme </a:t>
            </a:r>
            <a:r>
              <a:rPr lang="en-US" sz="2800" i="1" dirty="0">
                <a:solidFill>
                  <a:srgbClr val="FFFF00"/>
                </a:solidFill>
                <a:latin typeface="Times New Roman" panose="02020603050405020304" pitchFamily="18" charset="0"/>
                <a:cs typeface="Times New Roman" panose="02020603050405020304" pitchFamily="18" charset="0"/>
              </a:rPr>
              <a:t>DNA dependent DNA polymerase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Products of the previous rounds used as template for the subsequent rounds, hence</a:t>
            </a:r>
            <a:r>
              <a:rPr lang="en-US" sz="2800" i="1" dirty="0">
                <a:latin typeface="Times New Roman" panose="02020603050405020304" pitchFamily="18" charset="0"/>
                <a:cs typeface="Times New Roman" panose="02020603050405020304" pitchFamily="18" charset="0"/>
              </a:rPr>
              <a:t> </a:t>
            </a:r>
            <a:r>
              <a:rPr lang="en-US" sz="2800" i="1" dirty="0">
                <a:solidFill>
                  <a:srgbClr val="FFFF00"/>
                </a:solidFill>
                <a:latin typeface="Times New Roman" panose="02020603050405020304" pitchFamily="18" charset="0"/>
                <a:cs typeface="Times New Roman" panose="02020603050405020304" pitchFamily="18" charset="0"/>
              </a:rPr>
              <a:t>chain reaction</a:t>
            </a:r>
          </a:p>
          <a:p>
            <a:endParaRPr lang="en-US" dirty="0"/>
          </a:p>
        </p:txBody>
      </p:sp>
    </p:spTree>
    <p:extLst>
      <p:ext uri="{BB962C8B-B14F-4D97-AF65-F5344CB8AC3E}">
        <p14:creationId xmlns:p14="http://schemas.microsoft.com/office/powerpoint/2010/main" val="406260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B9501B-1619-448F-92EA-23D69847AA44}"/>
              </a:ext>
            </a:extLst>
          </p:cNvPr>
          <p:cNvPicPr>
            <a:picLocks noChangeAspect="1"/>
          </p:cNvPicPr>
          <p:nvPr/>
        </p:nvPicPr>
        <p:blipFill rotWithShape="1">
          <a:blip r:embed="rId2"/>
          <a:srcRect l="12896" t="20283" r="14954" b="37459"/>
          <a:stretch/>
        </p:blipFill>
        <p:spPr>
          <a:xfrm>
            <a:off x="50600" y="1600200"/>
            <a:ext cx="9103560" cy="3657600"/>
          </a:xfrm>
          <a:prstGeom prst="rect">
            <a:avLst/>
          </a:prstGeom>
        </p:spPr>
      </p:pic>
      <p:sp>
        <p:nvSpPr>
          <p:cNvPr id="3" name="Title 1">
            <a:extLst>
              <a:ext uri="{FF2B5EF4-FFF2-40B4-BE49-F238E27FC236}">
                <a16:creationId xmlns:a16="http://schemas.microsoft.com/office/drawing/2014/main" id="{0541F529-0750-4363-84B5-2C33B1A9E6B1}"/>
              </a:ext>
            </a:extLst>
          </p:cNvPr>
          <p:cNvSpPr txBox="1">
            <a:spLocks/>
          </p:cNvSpPr>
          <p:nvPr/>
        </p:nvSpPr>
        <p:spPr>
          <a:xfrm>
            <a:off x="457200" y="-25400"/>
            <a:ext cx="8229600" cy="6096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Principle Real time PCR</a:t>
            </a:r>
          </a:p>
        </p:txBody>
      </p:sp>
    </p:spTree>
    <p:extLst>
      <p:ext uri="{BB962C8B-B14F-4D97-AF65-F5344CB8AC3E}">
        <p14:creationId xmlns:p14="http://schemas.microsoft.com/office/powerpoint/2010/main" val="3131468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31</a:t>
            </a:fld>
            <a:endParaRPr lang="en-US">
              <a:solidFill>
                <a:prstClr val="white"/>
              </a:solidFill>
            </a:endParaRPr>
          </a:p>
        </p:txBody>
      </p:sp>
      <p:sp>
        <p:nvSpPr>
          <p:cNvPr id="4" name="Title 1"/>
          <p:cNvSpPr txBox="1">
            <a:spLocks/>
          </p:cNvSpPr>
          <p:nvPr/>
        </p:nvSpPr>
        <p:spPr>
          <a:xfrm>
            <a:off x="457200" y="381000"/>
            <a:ext cx="82296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Real time PCR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8991600" cy="6743700"/>
          </a:xfrm>
          <a:prstGeom prst="rect">
            <a:avLst/>
          </a:prstGeom>
        </p:spPr>
      </p:pic>
    </p:spTree>
    <p:extLst>
      <p:ext uri="{BB962C8B-B14F-4D97-AF65-F5344CB8AC3E}">
        <p14:creationId xmlns:p14="http://schemas.microsoft.com/office/powerpoint/2010/main" val="177657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32</a:t>
            </a:fld>
            <a:endParaRPr lang="en-US">
              <a:solidFill>
                <a:prstClr val="white"/>
              </a:solidFill>
            </a:endParaRPr>
          </a:p>
        </p:txBody>
      </p:sp>
      <p:pic>
        <p:nvPicPr>
          <p:cNvPr id="3" name="Picture 5" descr="http://www.langfordvets.co.uk/images/ct_values.jpg"/>
          <p:cNvPicPr>
            <a:picLocks noChangeAspect="1" noChangeArrowheads="1"/>
          </p:cNvPicPr>
          <p:nvPr/>
        </p:nvPicPr>
        <p:blipFill>
          <a:blip r:embed="rId2"/>
          <a:srcRect/>
          <a:stretch>
            <a:fillRect/>
          </a:stretch>
        </p:blipFill>
        <p:spPr bwMode="auto">
          <a:xfrm>
            <a:off x="25400" y="-37749"/>
            <a:ext cx="5955536" cy="4389120"/>
          </a:xfrm>
          <a:prstGeom prst="rect">
            <a:avLst/>
          </a:prstGeom>
          <a:noFill/>
        </p:spPr>
      </p:pic>
      <p:sp>
        <p:nvSpPr>
          <p:cNvPr id="4" name="TextBox 3"/>
          <p:cNvSpPr txBox="1"/>
          <p:nvPr/>
        </p:nvSpPr>
        <p:spPr>
          <a:xfrm>
            <a:off x="2527416" y="1295400"/>
            <a:ext cx="1447800" cy="91440"/>
          </a:xfrm>
          <a:prstGeom prst="rect">
            <a:avLst/>
          </a:prstGeom>
          <a:noFill/>
        </p:spPr>
        <p:txBody>
          <a:bodyPr wrap="square" rtlCol="0">
            <a:spAutoFit/>
          </a:bodyPr>
          <a:lstStyle/>
          <a:p>
            <a:r>
              <a:rPr lang="en-IN" b="1" dirty="0">
                <a:solidFill>
                  <a:schemeClr val="bg1"/>
                </a:solidFill>
                <a:latin typeface="Century" panose="02040604050505020304" pitchFamily="18" charset="0"/>
              </a:rPr>
              <a:t>(Initial)</a:t>
            </a:r>
          </a:p>
        </p:txBody>
      </p:sp>
      <p:sp>
        <p:nvSpPr>
          <p:cNvPr id="5" name="TextBox 4"/>
          <p:cNvSpPr txBox="1"/>
          <p:nvPr/>
        </p:nvSpPr>
        <p:spPr>
          <a:xfrm>
            <a:off x="5029432" y="1524000"/>
            <a:ext cx="1447800" cy="182880"/>
          </a:xfrm>
          <a:prstGeom prst="rect">
            <a:avLst/>
          </a:prstGeom>
          <a:noFill/>
        </p:spPr>
        <p:txBody>
          <a:bodyPr wrap="square" rtlCol="0">
            <a:spAutoFit/>
          </a:bodyPr>
          <a:lstStyle/>
          <a:p>
            <a:r>
              <a:rPr lang="en-IN" b="1" dirty="0">
                <a:solidFill>
                  <a:schemeClr val="bg1"/>
                </a:solidFill>
                <a:latin typeface="Century" panose="02040604050505020304" pitchFamily="18" charset="0"/>
              </a:rPr>
              <a:t>(Initial)</a:t>
            </a:r>
          </a:p>
        </p:txBody>
      </p:sp>
      <p:sp>
        <p:nvSpPr>
          <p:cNvPr id="7" name="Content Placeholder 2">
            <a:extLst>
              <a:ext uri="{FF2B5EF4-FFF2-40B4-BE49-F238E27FC236}">
                <a16:creationId xmlns:a16="http://schemas.microsoft.com/office/drawing/2014/main" id="{83472F7E-96E3-4779-B9DE-0470B6E88830}"/>
              </a:ext>
            </a:extLst>
          </p:cNvPr>
          <p:cNvSpPr txBox="1">
            <a:spLocks/>
          </p:cNvSpPr>
          <p:nvPr/>
        </p:nvSpPr>
        <p:spPr>
          <a:xfrm>
            <a:off x="-4192" y="4351371"/>
            <a:ext cx="9144000" cy="2299335"/>
          </a:xfrm>
          <a:prstGeom prst="rect">
            <a:avLst/>
          </a:prstGeom>
        </p:spPr>
        <p:txBody>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US" sz="2400" dirty="0"/>
              <a:t>CT value = Represents how many PCR cycles are required for the sample fluorescence to reach the threshold level.</a:t>
            </a:r>
          </a:p>
          <a:p>
            <a:endParaRPr lang="en-US" sz="2400" dirty="0"/>
          </a:p>
          <a:p>
            <a:r>
              <a:rPr lang="en-US" sz="2400" dirty="0"/>
              <a:t>Threshold level of fluorescence = fluorescence level is above background = detectable </a:t>
            </a:r>
          </a:p>
          <a:p>
            <a:r>
              <a:rPr lang="en-US" sz="2400" dirty="0"/>
              <a:t>Ct value is determined by initial amount of template in sample</a:t>
            </a:r>
          </a:p>
        </p:txBody>
      </p:sp>
    </p:spTree>
    <p:extLst>
      <p:ext uri="{BB962C8B-B14F-4D97-AF65-F5344CB8AC3E}">
        <p14:creationId xmlns:p14="http://schemas.microsoft.com/office/powerpoint/2010/main" val="302969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33</a:t>
            </a:fld>
            <a:endParaRPr lang="en-US">
              <a:solidFill>
                <a:prstClr val="white"/>
              </a:solidFill>
            </a:endParaRPr>
          </a:p>
        </p:txBody>
      </p:sp>
      <p:sp>
        <p:nvSpPr>
          <p:cNvPr id="3" name="Rectangle 2"/>
          <p:cNvSpPr/>
          <p:nvPr/>
        </p:nvSpPr>
        <p:spPr>
          <a:xfrm>
            <a:off x="-794" y="0"/>
            <a:ext cx="9144794" cy="6405600"/>
          </a:xfrm>
          <a:prstGeom prst="rect">
            <a:avLst/>
          </a:prstGeom>
        </p:spPr>
        <p:txBody>
          <a:bodyPr wrap="square">
            <a:spAutoFit/>
          </a:bodyPr>
          <a:lstStyle/>
          <a:p>
            <a:r>
              <a:rPr lang="en-US" sz="3200" dirty="0">
                <a:solidFill>
                  <a:schemeClr val="tx2"/>
                </a:solidFill>
                <a:latin typeface="Times New Roman" panose="02020603050405020304" pitchFamily="18" charset="0"/>
                <a:cs typeface="Times New Roman" panose="02020603050405020304" pitchFamily="18" charset="0"/>
              </a:rPr>
              <a:t>Real time PCR</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Traditional PCR has advanced from detection at the end-point of the reaction to detection while the reaction is occurring (Real-Time).</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Real-time PCR uses a fluorescent reporter signal to measure the amount of amplicon as it is generated. This kinetic PCR allows for data collection after each cycle of PCR instead of only at the end of the 20 to 40 cycles.</a:t>
            </a:r>
          </a:p>
        </p:txBody>
      </p:sp>
    </p:spTree>
    <p:extLst>
      <p:ext uri="{BB962C8B-B14F-4D97-AF65-F5344CB8AC3E}">
        <p14:creationId xmlns:p14="http://schemas.microsoft.com/office/powerpoint/2010/main" val="2304697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271E90-764B-4235-A0F4-377B97C7D0C3}"/>
              </a:ext>
            </a:extLst>
          </p:cNvPr>
          <p:cNvPicPr>
            <a:picLocks noChangeAspect="1"/>
          </p:cNvPicPr>
          <p:nvPr/>
        </p:nvPicPr>
        <p:blipFill rotWithShape="1">
          <a:blip r:embed="rId2"/>
          <a:srcRect l="10313" r="7354"/>
          <a:stretch/>
        </p:blipFill>
        <p:spPr>
          <a:xfrm>
            <a:off x="381000" y="10160"/>
            <a:ext cx="8381999" cy="7040880"/>
          </a:xfrm>
          <a:prstGeom prst="rect">
            <a:avLst/>
          </a:prstGeom>
        </p:spPr>
      </p:pic>
    </p:spTree>
    <p:extLst>
      <p:ext uri="{BB962C8B-B14F-4D97-AF65-F5344CB8AC3E}">
        <p14:creationId xmlns:p14="http://schemas.microsoft.com/office/powerpoint/2010/main" val="980283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812F71-6439-46EF-9F21-040695D4B444}"/>
              </a:ext>
            </a:extLst>
          </p:cNvPr>
          <p:cNvPicPr>
            <a:picLocks noChangeAspect="1"/>
          </p:cNvPicPr>
          <p:nvPr/>
        </p:nvPicPr>
        <p:blipFill rotWithShape="1">
          <a:blip r:embed="rId2"/>
          <a:srcRect l="1230" t="30202" r="6274"/>
          <a:stretch/>
        </p:blipFill>
        <p:spPr>
          <a:xfrm>
            <a:off x="606248" y="1737360"/>
            <a:ext cx="7931503" cy="5120640"/>
          </a:xfrm>
          <a:prstGeom prst="rect">
            <a:avLst/>
          </a:prstGeom>
        </p:spPr>
      </p:pic>
      <p:pic>
        <p:nvPicPr>
          <p:cNvPr id="3" name="Picture 2">
            <a:extLst>
              <a:ext uri="{FF2B5EF4-FFF2-40B4-BE49-F238E27FC236}">
                <a16:creationId xmlns:a16="http://schemas.microsoft.com/office/drawing/2014/main" id="{87CE8151-CE61-483E-A077-67F1CC9FEE8C}"/>
              </a:ext>
            </a:extLst>
          </p:cNvPr>
          <p:cNvPicPr>
            <a:picLocks noChangeAspect="1"/>
          </p:cNvPicPr>
          <p:nvPr/>
        </p:nvPicPr>
        <p:blipFill rotWithShape="1">
          <a:blip r:embed="rId2"/>
          <a:srcRect l="1230" t="1617" r="17876" b="76578"/>
          <a:stretch/>
        </p:blipFill>
        <p:spPr>
          <a:xfrm>
            <a:off x="609600" y="-25400"/>
            <a:ext cx="7929922" cy="1828800"/>
          </a:xfrm>
          <a:prstGeom prst="rect">
            <a:avLst/>
          </a:prstGeom>
        </p:spPr>
      </p:pic>
    </p:spTree>
    <p:extLst>
      <p:ext uri="{BB962C8B-B14F-4D97-AF65-F5344CB8AC3E}">
        <p14:creationId xmlns:p14="http://schemas.microsoft.com/office/powerpoint/2010/main" val="2058789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955166-D4CD-4DDC-9A96-612012D66398}"/>
              </a:ext>
            </a:extLst>
          </p:cNvPr>
          <p:cNvPicPr>
            <a:picLocks noChangeAspect="1"/>
          </p:cNvPicPr>
          <p:nvPr/>
        </p:nvPicPr>
        <p:blipFill rotWithShape="1">
          <a:blip r:embed="rId2"/>
          <a:srcRect l="6766" t="23454" r="6547" b="8304"/>
          <a:stretch/>
        </p:blipFill>
        <p:spPr>
          <a:xfrm>
            <a:off x="35559" y="1295400"/>
            <a:ext cx="9072882" cy="5212080"/>
          </a:xfrm>
          <a:prstGeom prst="rect">
            <a:avLst/>
          </a:prstGeom>
        </p:spPr>
      </p:pic>
      <p:pic>
        <p:nvPicPr>
          <p:cNvPr id="3" name="Picture 2">
            <a:extLst>
              <a:ext uri="{FF2B5EF4-FFF2-40B4-BE49-F238E27FC236}">
                <a16:creationId xmlns:a16="http://schemas.microsoft.com/office/drawing/2014/main" id="{A11CCA7B-1F62-42F8-A5E3-3061E5090093}"/>
              </a:ext>
            </a:extLst>
          </p:cNvPr>
          <p:cNvPicPr>
            <a:picLocks noChangeAspect="1"/>
          </p:cNvPicPr>
          <p:nvPr/>
        </p:nvPicPr>
        <p:blipFill rotWithShape="1">
          <a:blip r:embed="rId2"/>
          <a:srcRect l="5220" t="8698" r="47723" b="82080"/>
          <a:stretch/>
        </p:blipFill>
        <p:spPr>
          <a:xfrm>
            <a:off x="157479" y="579120"/>
            <a:ext cx="4795521" cy="685800"/>
          </a:xfrm>
          <a:prstGeom prst="rect">
            <a:avLst/>
          </a:prstGeom>
        </p:spPr>
      </p:pic>
    </p:spTree>
    <p:extLst>
      <p:ext uri="{BB962C8B-B14F-4D97-AF65-F5344CB8AC3E}">
        <p14:creationId xmlns:p14="http://schemas.microsoft.com/office/powerpoint/2010/main" val="164983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52CA2-5CD6-4943-BA7B-D5FF620D3358}"/>
              </a:ext>
            </a:extLst>
          </p:cNvPr>
          <p:cNvPicPr>
            <a:picLocks noChangeAspect="1"/>
          </p:cNvPicPr>
          <p:nvPr/>
        </p:nvPicPr>
        <p:blipFill rotWithShape="1">
          <a:blip r:embed="rId2"/>
          <a:srcRect l="4637" t="2137" r="7075"/>
          <a:stretch/>
        </p:blipFill>
        <p:spPr>
          <a:xfrm>
            <a:off x="0" y="0"/>
            <a:ext cx="9146996" cy="7040880"/>
          </a:xfrm>
          <a:prstGeom prst="rect">
            <a:avLst/>
          </a:prstGeom>
        </p:spPr>
      </p:pic>
    </p:spTree>
    <p:extLst>
      <p:ext uri="{BB962C8B-B14F-4D97-AF65-F5344CB8AC3E}">
        <p14:creationId xmlns:p14="http://schemas.microsoft.com/office/powerpoint/2010/main" val="227871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178EE7-1DDB-439C-B461-690853882FB2}"/>
              </a:ext>
            </a:extLst>
          </p:cNvPr>
          <p:cNvPicPr>
            <a:picLocks noChangeAspect="1"/>
          </p:cNvPicPr>
          <p:nvPr/>
        </p:nvPicPr>
        <p:blipFill rotWithShape="1">
          <a:blip r:embed="rId2"/>
          <a:srcRect l="7611" t="19801" r="5179" b="16065"/>
          <a:stretch/>
        </p:blipFill>
        <p:spPr>
          <a:xfrm>
            <a:off x="-22095" y="1447800"/>
            <a:ext cx="9155935" cy="4937760"/>
          </a:xfrm>
          <a:prstGeom prst="rect">
            <a:avLst/>
          </a:prstGeom>
        </p:spPr>
      </p:pic>
      <p:pic>
        <p:nvPicPr>
          <p:cNvPr id="3" name="Picture 2">
            <a:extLst>
              <a:ext uri="{FF2B5EF4-FFF2-40B4-BE49-F238E27FC236}">
                <a16:creationId xmlns:a16="http://schemas.microsoft.com/office/drawing/2014/main" id="{FF1C71DB-05D6-4667-A84B-066C5F05BF54}"/>
              </a:ext>
            </a:extLst>
          </p:cNvPr>
          <p:cNvPicPr>
            <a:picLocks noChangeAspect="1"/>
          </p:cNvPicPr>
          <p:nvPr/>
        </p:nvPicPr>
        <p:blipFill rotWithShape="1">
          <a:blip r:embed="rId2"/>
          <a:srcRect l="6132" t="6974" r="38773" b="82031"/>
          <a:stretch/>
        </p:blipFill>
        <p:spPr>
          <a:xfrm>
            <a:off x="10160" y="259080"/>
            <a:ext cx="8122920" cy="1188720"/>
          </a:xfrm>
          <a:prstGeom prst="rect">
            <a:avLst/>
          </a:prstGeom>
        </p:spPr>
      </p:pic>
    </p:spTree>
    <p:extLst>
      <p:ext uri="{BB962C8B-B14F-4D97-AF65-F5344CB8AC3E}">
        <p14:creationId xmlns:p14="http://schemas.microsoft.com/office/powerpoint/2010/main" val="2643685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75AA14-6D59-4D5C-9E5B-8A0CC721AD24}"/>
              </a:ext>
            </a:extLst>
          </p:cNvPr>
          <p:cNvPicPr>
            <a:picLocks noChangeAspect="1"/>
          </p:cNvPicPr>
          <p:nvPr/>
        </p:nvPicPr>
        <p:blipFill rotWithShape="1">
          <a:blip r:embed="rId2"/>
          <a:srcRect l="7298" t="4074" r="4197"/>
          <a:stretch/>
        </p:blipFill>
        <p:spPr>
          <a:xfrm>
            <a:off x="52360" y="0"/>
            <a:ext cx="9039280" cy="6858000"/>
          </a:xfrm>
          <a:prstGeom prst="rect">
            <a:avLst/>
          </a:prstGeom>
        </p:spPr>
      </p:pic>
    </p:spTree>
    <p:extLst>
      <p:ext uri="{BB962C8B-B14F-4D97-AF65-F5344CB8AC3E}">
        <p14:creationId xmlns:p14="http://schemas.microsoft.com/office/powerpoint/2010/main" val="311839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4</a:t>
            </a:fld>
            <a:endParaRPr lang="en-US">
              <a:solidFill>
                <a:prstClr val="white"/>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68" t="22111" r="7232" b="20092"/>
          <a:stretch/>
        </p:blipFill>
        <p:spPr>
          <a:xfrm>
            <a:off x="0" y="1066800"/>
            <a:ext cx="9144000" cy="5130657"/>
          </a:xfrm>
          <a:prstGeom prst="rect">
            <a:avLst/>
          </a:prstGeom>
        </p:spPr>
      </p:pic>
      <p:sp>
        <p:nvSpPr>
          <p:cNvPr id="4" name="Title 1"/>
          <p:cNvSpPr txBox="1">
            <a:spLocks/>
          </p:cNvSpPr>
          <p:nvPr/>
        </p:nvSpPr>
        <p:spPr>
          <a:xfrm>
            <a:off x="457200" y="-43531"/>
            <a:ext cx="8229600" cy="4572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atin typeface="Times New Roman" panose="02020603050405020304" pitchFamily="18" charset="0"/>
                <a:cs typeface="Times New Roman" panose="02020603050405020304" pitchFamily="18" charset="0"/>
              </a:rPr>
              <a:t>Overview of DNA Replication (in vivo)</a:t>
            </a:r>
          </a:p>
        </p:txBody>
      </p:sp>
    </p:spTree>
    <p:extLst>
      <p:ext uri="{BB962C8B-B14F-4D97-AF65-F5344CB8AC3E}">
        <p14:creationId xmlns:p14="http://schemas.microsoft.com/office/powerpoint/2010/main" val="23034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6FA1-637B-4AFE-BA83-22D0E5E867A1}"/>
              </a:ext>
            </a:extLst>
          </p:cNvPr>
          <p:cNvPicPr>
            <a:picLocks noChangeAspect="1"/>
          </p:cNvPicPr>
          <p:nvPr/>
        </p:nvPicPr>
        <p:blipFill rotWithShape="1">
          <a:blip r:embed="rId2"/>
          <a:srcRect l="1824" t="2738" r="5172" b="89439"/>
          <a:stretch/>
        </p:blipFill>
        <p:spPr>
          <a:xfrm>
            <a:off x="0" y="0"/>
            <a:ext cx="9199110" cy="533400"/>
          </a:xfrm>
          <a:prstGeom prst="rect">
            <a:avLst/>
          </a:prstGeom>
        </p:spPr>
      </p:pic>
      <p:pic>
        <p:nvPicPr>
          <p:cNvPr id="3" name="Picture 2">
            <a:extLst>
              <a:ext uri="{FF2B5EF4-FFF2-40B4-BE49-F238E27FC236}">
                <a16:creationId xmlns:a16="http://schemas.microsoft.com/office/drawing/2014/main" id="{16240A2A-759E-4939-BD8F-1A585F81877F}"/>
              </a:ext>
            </a:extLst>
          </p:cNvPr>
          <p:cNvPicPr>
            <a:picLocks noChangeAspect="1"/>
          </p:cNvPicPr>
          <p:nvPr/>
        </p:nvPicPr>
        <p:blipFill rotWithShape="1">
          <a:blip r:embed="rId2"/>
          <a:srcRect l="18302" t="13840" r="6200" b="2115"/>
          <a:stretch/>
        </p:blipFill>
        <p:spPr>
          <a:xfrm>
            <a:off x="488402" y="533400"/>
            <a:ext cx="8222305" cy="6309360"/>
          </a:xfrm>
          <a:prstGeom prst="rect">
            <a:avLst/>
          </a:prstGeom>
        </p:spPr>
      </p:pic>
    </p:spTree>
    <p:extLst>
      <p:ext uri="{BB962C8B-B14F-4D97-AF65-F5344CB8AC3E}">
        <p14:creationId xmlns:p14="http://schemas.microsoft.com/office/powerpoint/2010/main" val="241495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D6FD9C-1E4A-4382-8493-F5B5BDA36F47}"/>
              </a:ext>
            </a:extLst>
          </p:cNvPr>
          <p:cNvPicPr>
            <a:picLocks noChangeAspect="1"/>
          </p:cNvPicPr>
          <p:nvPr/>
        </p:nvPicPr>
        <p:blipFill rotWithShape="1">
          <a:blip r:embed="rId2"/>
          <a:srcRect l="4134" t="5703" r="9507" b="23750"/>
          <a:stretch/>
        </p:blipFill>
        <p:spPr>
          <a:xfrm>
            <a:off x="105388" y="685800"/>
            <a:ext cx="9058932" cy="5486400"/>
          </a:xfrm>
          <a:prstGeom prst="rect">
            <a:avLst/>
          </a:prstGeom>
        </p:spPr>
      </p:pic>
    </p:spTree>
    <p:extLst>
      <p:ext uri="{BB962C8B-B14F-4D97-AF65-F5344CB8AC3E}">
        <p14:creationId xmlns:p14="http://schemas.microsoft.com/office/powerpoint/2010/main" val="463901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A0A34-2645-407F-B893-FA4D58E0A7F5}"/>
              </a:ext>
            </a:extLst>
          </p:cNvPr>
          <p:cNvPicPr>
            <a:picLocks noChangeAspect="1"/>
          </p:cNvPicPr>
          <p:nvPr/>
        </p:nvPicPr>
        <p:blipFill rotWithShape="1">
          <a:blip r:embed="rId2"/>
          <a:srcRect l="3529" t="902" r="832" b="1125"/>
          <a:stretch/>
        </p:blipFill>
        <p:spPr>
          <a:xfrm>
            <a:off x="0" y="0"/>
            <a:ext cx="9065172" cy="6858000"/>
          </a:xfrm>
          <a:prstGeom prst="rect">
            <a:avLst/>
          </a:prstGeom>
        </p:spPr>
      </p:pic>
    </p:spTree>
    <p:extLst>
      <p:ext uri="{BB962C8B-B14F-4D97-AF65-F5344CB8AC3E}">
        <p14:creationId xmlns:p14="http://schemas.microsoft.com/office/powerpoint/2010/main" val="2555188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A84D4-6EA0-4B09-A217-0CE0490964B8}"/>
              </a:ext>
            </a:extLst>
          </p:cNvPr>
          <p:cNvPicPr>
            <a:picLocks noChangeAspect="1"/>
          </p:cNvPicPr>
          <p:nvPr/>
        </p:nvPicPr>
        <p:blipFill rotWithShape="1">
          <a:blip r:embed="rId2"/>
          <a:srcRect l="8824" t="2850" r="6792" b="25662"/>
          <a:stretch/>
        </p:blipFill>
        <p:spPr>
          <a:xfrm>
            <a:off x="-73616" y="533400"/>
            <a:ext cx="9217616" cy="5577840"/>
          </a:xfrm>
          <a:prstGeom prst="rect">
            <a:avLst/>
          </a:prstGeom>
        </p:spPr>
      </p:pic>
    </p:spTree>
    <p:extLst>
      <p:ext uri="{BB962C8B-B14F-4D97-AF65-F5344CB8AC3E}">
        <p14:creationId xmlns:p14="http://schemas.microsoft.com/office/powerpoint/2010/main" val="1818368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76DA7-855C-4FA6-8DC7-3FAD453789DA}"/>
              </a:ext>
            </a:extLst>
          </p:cNvPr>
          <p:cNvPicPr>
            <a:picLocks noChangeAspect="1"/>
          </p:cNvPicPr>
          <p:nvPr/>
        </p:nvPicPr>
        <p:blipFill rotWithShape="1">
          <a:blip r:embed="rId2"/>
          <a:srcRect l="4958" t="4021" r="10384" b="3724"/>
          <a:stretch/>
        </p:blipFill>
        <p:spPr>
          <a:xfrm>
            <a:off x="457200" y="0"/>
            <a:ext cx="8358685" cy="6766560"/>
          </a:xfrm>
          <a:prstGeom prst="rect">
            <a:avLst/>
          </a:prstGeom>
        </p:spPr>
      </p:pic>
    </p:spTree>
    <p:extLst>
      <p:ext uri="{BB962C8B-B14F-4D97-AF65-F5344CB8AC3E}">
        <p14:creationId xmlns:p14="http://schemas.microsoft.com/office/powerpoint/2010/main" val="1309383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CC196-419E-4B80-8E31-D2EA51D7D7A2}"/>
              </a:ext>
            </a:extLst>
          </p:cNvPr>
          <p:cNvPicPr>
            <a:picLocks noChangeAspect="1"/>
          </p:cNvPicPr>
          <p:nvPr/>
        </p:nvPicPr>
        <p:blipFill rotWithShape="1">
          <a:blip r:embed="rId2"/>
          <a:srcRect l="5355" t="5030" r="3404" b="40216"/>
          <a:stretch/>
        </p:blipFill>
        <p:spPr>
          <a:xfrm>
            <a:off x="-43916" y="1219200"/>
            <a:ext cx="9187916" cy="3657600"/>
          </a:xfrm>
          <a:prstGeom prst="rect">
            <a:avLst/>
          </a:prstGeom>
        </p:spPr>
      </p:pic>
    </p:spTree>
    <p:extLst>
      <p:ext uri="{BB962C8B-B14F-4D97-AF65-F5344CB8AC3E}">
        <p14:creationId xmlns:p14="http://schemas.microsoft.com/office/powerpoint/2010/main" val="269828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AEA91-DFAB-4B00-8AF0-9803ECA553F0}"/>
              </a:ext>
            </a:extLst>
          </p:cNvPr>
          <p:cNvPicPr>
            <a:picLocks noChangeAspect="1"/>
          </p:cNvPicPr>
          <p:nvPr/>
        </p:nvPicPr>
        <p:blipFill rotWithShape="1">
          <a:blip r:embed="rId2"/>
          <a:srcRect l="3206" t="1183" r="850" b="11166"/>
          <a:stretch/>
        </p:blipFill>
        <p:spPr>
          <a:xfrm>
            <a:off x="44595" y="685800"/>
            <a:ext cx="9099405" cy="5486400"/>
          </a:xfrm>
          <a:prstGeom prst="rect">
            <a:avLst/>
          </a:prstGeom>
        </p:spPr>
      </p:pic>
    </p:spTree>
    <p:extLst>
      <p:ext uri="{BB962C8B-B14F-4D97-AF65-F5344CB8AC3E}">
        <p14:creationId xmlns:p14="http://schemas.microsoft.com/office/powerpoint/2010/main" val="76450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0"/>
            <a:ext cx="7315200" cy="77309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latin typeface="Times New Roman" panose="02020603050405020304" pitchFamily="18" charset="0"/>
                <a:cs typeface="Times New Roman" panose="02020603050405020304" pitchFamily="18" charset="0"/>
              </a:rPr>
              <a:t>Advantages of Real Time PCR</a:t>
            </a:r>
          </a:p>
        </p:txBody>
      </p:sp>
      <p:sp>
        <p:nvSpPr>
          <p:cNvPr id="3" name="TextBox 2"/>
          <p:cNvSpPr txBox="1"/>
          <p:nvPr/>
        </p:nvSpPr>
        <p:spPr>
          <a:xfrm>
            <a:off x="208280" y="803577"/>
            <a:ext cx="8915400" cy="5632311"/>
          </a:xfrm>
          <a:prstGeom prst="rect">
            <a:avLst/>
          </a:prstGeom>
          <a:noFill/>
        </p:spPr>
        <p:txBody>
          <a:bodyPr wrap="square" rtlCol="0">
            <a:spAutoFit/>
          </a:bodyPr>
          <a:lstStyle/>
          <a:p>
            <a:pPr marL="285750" indent="-285750">
              <a:buFont typeface="Arial" panose="020B0604020202020204" pitchFamily="34" charset="0"/>
              <a:buChar char="•"/>
            </a:pPr>
            <a:r>
              <a:rPr lang="en-IN" sz="3600" dirty="0"/>
              <a:t>Amplification can be monitored in real time</a:t>
            </a:r>
          </a:p>
          <a:p>
            <a:pPr marL="285750" indent="-285750">
              <a:buFont typeface="Arial" panose="020B0604020202020204" pitchFamily="34" charset="0"/>
              <a:buChar char="•"/>
            </a:pPr>
            <a:endParaRPr lang="en-IN" sz="3600" dirty="0"/>
          </a:p>
          <a:p>
            <a:pPr marL="285750" indent="-285750">
              <a:buFont typeface="Arial" panose="020B0604020202020204" pitchFamily="34" charset="0"/>
              <a:buChar char="•"/>
            </a:pPr>
            <a:r>
              <a:rPr lang="en-IN" sz="3600" dirty="0"/>
              <a:t>Specificity and sensitivity</a:t>
            </a:r>
          </a:p>
          <a:p>
            <a:pPr marL="285750" indent="-285750">
              <a:buFont typeface="Arial" panose="020B0604020202020204" pitchFamily="34" charset="0"/>
              <a:buChar char="•"/>
            </a:pPr>
            <a:endParaRPr lang="en-IN" sz="3600" dirty="0"/>
          </a:p>
          <a:p>
            <a:pPr marL="285750" indent="-285750">
              <a:buFont typeface="Arial" panose="020B0604020202020204" pitchFamily="34" charset="0"/>
              <a:buChar char="•"/>
            </a:pPr>
            <a:r>
              <a:rPr lang="en-IN" sz="3600" dirty="0"/>
              <a:t>Detection is capable down to &lt; 2-fold change</a:t>
            </a:r>
          </a:p>
          <a:p>
            <a:pPr marL="285750" indent="-285750">
              <a:buFont typeface="Arial" panose="020B0604020202020204" pitchFamily="34" charset="0"/>
              <a:buChar char="•"/>
            </a:pPr>
            <a:endParaRPr lang="en-IN" sz="3600" dirty="0"/>
          </a:p>
          <a:p>
            <a:pPr marL="285750" indent="-285750">
              <a:buFont typeface="Arial" panose="020B0604020202020204" pitchFamily="34" charset="0"/>
              <a:buChar char="•"/>
            </a:pPr>
            <a:r>
              <a:rPr lang="en-IN" sz="3600" dirty="0"/>
              <a:t>No post run processing of products</a:t>
            </a:r>
          </a:p>
          <a:p>
            <a:pPr marL="285750" indent="-285750">
              <a:buFont typeface="Arial" panose="020B0604020202020204" pitchFamily="34" charset="0"/>
              <a:buChar char="•"/>
            </a:pPr>
            <a:endParaRPr lang="en-IN" sz="3600" dirty="0"/>
          </a:p>
          <a:p>
            <a:pPr marL="285750" indent="-285750">
              <a:buFont typeface="Arial" panose="020B0604020202020204" pitchFamily="34" charset="0"/>
              <a:buChar char="•"/>
            </a:pPr>
            <a:r>
              <a:rPr lang="en-IN" sz="3600" dirty="0"/>
              <a:t>Confirmation of specific amplification by melt curve analysis</a:t>
            </a:r>
          </a:p>
        </p:txBody>
      </p:sp>
    </p:spTree>
    <p:extLst>
      <p:ext uri="{BB962C8B-B14F-4D97-AF65-F5344CB8AC3E}">
        <p14:creationId xmlns:p14="http://schemas.microsoft.com/office/powerpoint/2010/main" val="651553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48</a:t>
            </a:fld>
            <a:endParaRPr lang="en-US">
              <a:solidFill>
                <a:prstClr val="white"/>
              </a:solidFill>
            </a:endParaRPr>
          </a:p>
        </p:txBody>
      </p:sp>
      <p:sp>
        <p:nvSpPr>
          <p:cNvPr id="3" name="Rectangle 2"/>
          <p:cNvSpPr/>
          <p:nvPr/>
        </p:nvSpPr>
        <p:spPr>
          <a:xfrm>
            <a:off x="0" y="297630"/>
            <a:ext cx="9144794" cy="6405600"/>
          </a:xfrm>
          <a:prstGeom prst="rect">
            <a:avLst/>
          </a:prstGeom>
        </p:spPr>
        <p:txBody>
          <a:bodyPr wrap="square">
            <a:spAutoFit/>
          </a:bodyPr>
          <a:lstStyle/>
          <a:p>
            <a:r>
              <a:rPr lang="en-US" sz="3200" dirty="0">
                <a:solidFill>
                  <a:schemeClr val="tx2"/>
                </a:solidFill>
                <a:latin typeface="Times New Roman" panose="02020603050405020304" pitchFamily="18" charset="0"/>
                <a:cs typeface="Times New Roman" panose="02020603050405020304" pitchFamily="18" charset="0"/>
              </a:rPr>
              <a:t>Limitations of Real Time PCR</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Setting up requires high technical skill and support</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High equipment cost</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Average change in gene expression</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Assumptions: housekeeping gene is constantly expressed</a:t>
            </a:r>
          </a:p>
          <a:p>
            <a:pPr marL="173038" indent="-173038">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Change in mRNA level might not reflect change in protein level</a:t>
            </a:r>
          </a:p>
          <a:p>
            <a:pPr marL="173038" indent="-173038">
              <a:lnSpc>
                <a:spcPct val="150000"/>
              </a:lnSpc>
              <a:buFont typeface="Arial" pitchFamily="34" charset="0"/>
              <a:buChar char="•"/>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81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49</a:t>
            </a:fld>
            <a:endParaRPr lang="en-US">
              <a:solidFill>
                <a:prstClr val="white"/>
              </a:solidFill>
            </a:endParaRPr>
          </a:p>
        </p:txBody>
      </p:sp>
      <p:sp>
        <p:nvSpPr>
          <p:cNvPr id="5" name="TextBox 4"/>
          <p:cNvSpPr txBox="1"/>
          <p:nvPr/>
        </p:nvSpPr>
        <p:spPr>
          <a:xfrm>
            <a:off x="228600" y="1005997"/>
            <a:ext cx="8458200" cy="5201424"/>
          </a:xfrm>
          <a:prstGeom prst="rect">
            <a:avLst/>
          </a:prstGeom>
          <a:noFill/>
        </p:spPr>
        <p:txBody>
          <a:bodyPr wrap="square" rtlCol="0">
            <a:spAutoFit/>
          </a:bodyPr>
          <a:lstStyle/>
          <a:p>
            <a:r>
              <a:rPr lang="en-US" sz="2800" dirty="0">
                <a:solidFill>
                  <a:srgbClr val="FFFF00"/>
                </a:solidFill>
                <a:latin typeface="Times New Roman" pitchFamily="18" charset="0"/>
                <a:cs typeface="Times New Roman" pitchFamily="18" charset="0"/>
              </a:rPr>
              <a:t>Basic Biomedical Research</a:t>
            </a:r>
          </a:p>
          <a:p>
            <a:pPr marL="169863" indent="-169863">
              <a:buFont typeface="Arial" pitchFamily="34" charset="0"/>
              <a:buChar char="•"/>
            </a:pPr>
            <a:r>
              <a:rPr lang="en-US" sz="2800" dirty="0">
                <a:latin typeface="Times New Roman" pitchFamily="18" charset="0"/>
                <a:cs typeface="Times New Roman" pitchFamily="18" charset="0"/>
              </a:rPr>
              <a:t>Amplifying specific DNA for downstream applications like</a:t>
            </a:r>
          </a:p>
          <a:p>
            <a:pPr marL="169863" indent="-169863">
              <a:buFont typeface="Arial" pitchFamily="34" charset="0"/>
              <a:buChar char="•"/>
            </a:pPr>
            <a:r>
              <a:rPr lang="en-US" sz="2800" dirty="0">
                <a:latin typeface="Times New Roman" pitchFamily="18" charset="0"/>
                <a:cs typeface="Times New Roman" pitchFamily="18" charset="0"/>
              </a:rPr>
              <a:t>Cloning and expression of recombinant proteins</a:t>
            </a:r>
          </a:p>
          <a:p>
            <a:endParaRPr lang="en-US" sz="2800" dirty="0">
              <a:latin typeface="Times New Roman" pitchFamily="18" charset="0"/>
              <a:cs typeface="Times New Roman" pitchFamily="18" charset="0"/>
            </a:endParaRPr>
          </a:p>
          <a:p>
            <a:r>
              <a:rPr lang="en-US" sz="2800" dirty="0">
                <a:solidFill>
                  <a:srgbClr val="FFFF00"/>
                </a:solidFill>
                <a:latin typeface="Times New Roman" pitchFamily="18" charset="0"/>
                <a:cs typeface="Times New Roman" pitchFamily="18" charset="0"/>
              </a:rPr>
              <a:t>Diagnosis of genetic diseases</a:t>
            </a:r>
            <a:endParaRPr lang="en-US" sz="2800" dirty="0">
              <a:solidFill>
                <a:srgbClr val="FF33CC"/>
              </a:solidFill>
              <a:latin typeface="Times New Roman" pitchFamily="18" charset="0"/>
              <a:cs typeface="Times New Roman" pitchFamily="18" charset="0"/>
            </a:endParaRPr>
          </a:p>
          <a:p>
            <a:pPr marL="117475" indent="-117475">
              <a:buFont typeface="Arial" pitchFamily="34" charset="0"/>
              <a:buChar char="•"/>
            </a:pPr>
            <a:r>
              <a:rPr lang="en-US" sz="2800" dirty="0">
                <a:latin typeface="Times New Roman" pitchFamily="18" charset="0"/>
                <a:cs typeface="Times New Roman" pitchFamily="18" charset="0"/>
              </a:rPr>
              <a:t>Sickle cell anemia (normal, carrier, diseased)</a:t>
            </a:r>
          </a:p>
          <a:p>
            <a:pPr marL="117475" indent="-117475"/>
            <a:endParaRPr lang="en-US" sz="2800" dirty="0">
              <a:latin typeface="Times New Roman" pitchFamily="18" charset="0"/>
              <a:cs typeface="Times New Roman" pitchFamily="18" charset="0"/>
            </a:endParaRPr>
          </a:p>
          <a:p>
            <a:pPr marL="117475" indent="-117475"/>
            <a:r>
              <a:rPr lang="en-US" sz="2800" dirty="0">
                <a:solidFill>
                  <a:srgbClr val="FFFF00"/>
                </a:solidFill>
                <a:latin typeface="Times New Roman" pitchFamily="18" charset="0"/>
                <a:cs typeface="Times New Roman" pitchFamily="18" charset="0"/>
              </a:rPr>
              <a:t>Infectious diseases diagnosis   </a:t>
            </a:r>
          </a:p>
          <a:p>
            <a:pPr marL="117475" indent="-117475">
              <a:buFont typeface="Arial" pitchFamily="34" charset="0"/>
              <a:buChar char="•"/>
            </a:pPr>
            <a:r>
              <a:rPr lang="en-US" sz="2800" dirty="0">
                <a:latin typeface="Times New Roman" pitchFamily="18" charset="0"/>
                <a:cs typeface="Times New Roman" pitchFamily="18" charset="0"/>
              </a:rPr>
              <a:t>Mycobacterium tuberculosis – infection/drug resistance</a:t>
            </a:r>
          </a:p>
          <a:p>
            <a:pPr marL="117475" indent="-117475">
              <a:buFont typeface="Arial" pitchFamily="34" charset="0"/>
              <a:buChar char="•"/>
            </a:pPr>
            <a:r>
              <a:rPr lang="en-US" sz="2800" dirty="0">
                <a:latin typeface="Times New Roman" pitchFamily="18" charset="0"/>
                <a:cs typeface="Times New Roman" pitchFamily="18" charset="0"/>
              </a:rPr>
              <a:t>HIV – </a:t>
            </a:r>
            <a:r>
              <a:rPr lang="en-US" sz="2800" dirty="0">
                <a:solidFill>
                  <a:srgbClr val="FF33CC"/>
                </a:solidFill>
                <a:latin typeface="Times New Roman" pitchFamily="18" charset="0"/>
                <a:cs typeface="Times New Roman" pitchFamily="18" charset="0"/>
              </a:rPr>
              <a:t> </a:t>
            </a:r>
            <a:r>
              <a:rPr lang="en-US" sz="2800" dirty="0">
                <a:solidFill>
                  <a:srgbClr val="00FF00"/>
                </a:solidFill>
                <a:latin typeface="Times New Roman" pitchFamily="18" charset="0"/>
                <a:cs typeface="Times New Roman" pitchFamily="18" charset="0"/>
              </a:rPr>
              <a:t>RT-PCR</a:t>
            </a:r>
          </a:p>
          <a:p>
            <a:endParaRPr lang="en-US" sz="2400" dirty="0">
              <a:latin typeface="Times New Roman" pitchFamily="18" charset="0"/>
              <a:cs typeface="Times New Roman" pitchFamily="18" charset="0"/>
            </a:endParaRPr>
          </a:p>
        </p:txBody>
      </p:sp>
      <p:sp>
        <p:nvSpPr>
          <p:cNvPr id="6" name="Title 1"/>
          <p:cNvSpPr txBox="1">
            <a:spLocks/>
          </p:cNvSpPr>
          <p:nvPr/>
        </p:nvSpPr>
        <p:spPr>
          <a:xfrm>
            <a:off x="508618" y="0"/>
            <a:ext cx="7772400" cy="393349"/>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Applications of PCR</a:t>
            </a:r>
          </a:p>
        </p:txBody>
      </p:sp>
    </p:spTree>
    <p:extLst>
      <p:ext uri="{BB962C8B-B14F-4D97-AF65-F5344CB8AC3E}">
        <p14:creationId xmlns:p14="http://schemas.microsoft.com/office/powerpoint/2010/main" val="282839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5</a:t>
            </a:fld>
            <a:endParaRPr lang="en-US">
              <a:solidFill>
                <a:prstClr val="white"/>
              </a:solidFill>
            </a:endParaRPr>
          </a:p>
        </p:txBody>
      </p:sp>
      <p:sp>
        <p:nvSpPr>
          <p:cNvPr id="3" name="Title 1"/>
          <p:cNvSpPr txBox="1">
            <a:spLocks/>
          </p:cNvSpPr>
          <p:nvPr/>
        </p:nvSpPr>
        <p:spPr>
          <a:xfrm>
            <a:off x="914400" y="369903"/>
            <a:ext cx="7315200" cy="1154097"/>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t> </a:t>
            </a:r>
          </a:p>
        </p:txBody>
      </p:sp>
      <p:graphicFrame>
        <p:nvGraphicFramePr>
          <p:cNvPr id="4" name="Table 3"/>
          <p:cNvGraphicFramePr>
            <a:graphicFrameLocks noGrp="1"/>
          </p:cNvGraphicFramePr>
          <p:nvPr>
            <p:extLst>
              <p:ext uri="{D42A27DB-BD31-4B8C-83A1-F6EECF244321}">
                <p14:modId xmlns:p14="http://schemas.microsoft.com/office/powerpoint/2010/main" val="3550116376"/>
              </p:ext>
            </p:extLst>
          </p:nvPr>
        </p:nvGraphicFramePr>
        <p:xfrm>
          <a:off x="0" y="76199"/>
          <a:ext cx="9144000" cy="6705601"/>
        </p:xfrm>
        <a:graphic>
          <a:graphicData uri="http://schemas.openxmlformats.org/drawingml/2006/table">
            <a:tbl>
              <a:tblPr/>
              <a:tblGrid>
                <a:gridCol w="1898919">
                  <a:extLst>
                    <a:ext uri="{9D8B030D-6E8A-4147-A177-3AD203B41FA5}">
                      <a16:colId xmlns:a16="http://schemas.microsoft.com/office/drawing/2014/main" val="20000"/>
                    </a:ext>
                  </a:extLst>
                </a:gridCol>
                <a:gridCol w="3506756">
                  <a:extLst>
                    <a:ext uri="{9D8B030D-6E8A-4147-A177-3AD203B41FA5}">
                      <a16:colId xmlns:a16="http://schemas.microsoft.com/office/drawing/2014/main" val="20001"/>
                    </a:ext>
                  </a:extLst>
                </a:gridCol>
                <a:gridCol w="3738325">
                  <a:extLst>
                    <a:ext uri="{9D8B030D-6E8A-4147-A177-3AD203B41FA5}">
                      <a16:colId xmlns:a16="http://schemas.microsoft.com/office/drawing/2014/main" val="20002"/>
                    </a:ext>
                  </a:extLst>
                </a:gridCol>
              </a:tblGrid>
              <a:tr h="352926">
                <a:tc>
                  <a:txBody>
                    <a:bodyPr/>
                    <a:lstStyle/>
                    <a:p>
                      <a:pPr marL="0" marR="0" algn="ctr">
                        <a:spcBef>
                          <a:spcPts val="0"/>
                        </a:spcBef>
                        <a:spcAft>
                          <a:spcPts val="0"/>
                        </a:spcAft>
                      </a:pPr>
                      <a:r>
                        <a:rPr lang="en-US" sz="2300" dirty="0">
                          <a:latin typeface="Times New Roman" panose="02020603050405020304" pitchFamily="18" charset="0"/>
                          <a:ea typeface="Times New Roman"/>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solidFill>
                            <a:schemeClr val="tx2"/>
                          </a:solidFill>
                          <a:latin typeface="Times New Roman" panose="02020603050405020304" pitchFamily="18" charset="0"/>
                          <a:ea typeface="Times New Roman"/>
                          <a:cs typeface="Times New Roman" panose="02020603050405020304" pitchFamily="18" charset="0"/>
                        </a:rPr>
                        <a:t>DNA</a:t>
                      </a:r>
                      <a:r>
                        <a:rPr lang="en-US" sz="2300" baseline="0" dirty="0">
                          <a:solidFill>
                            <a:schemeClr val="tx2"/>
                          </a:solidFill>
                          <a:latin typeface="Times New Roman" panose="02020603050405020304" pitchFamily="18" charset="0"/>
                          <a:ea typeface="Times New Roman"/>
                          <a:cs typeface="Times New Roman" panose="02020603050405020304" pitchFamily="18" charset="0"/>
                        </a:rPr>
                        <a:t> Replication</a:t>
                      </a:r>
                      <a:endParaRPr lang="en-US" sz="2300" dirty="0">
                        <a:solidFill>
                          <a:schemeClr val="tx2"/>
                        </a:solidFill>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solidFill>
                            <a:schemeClr val="tx2"/>
                          </a:solidFill>
                          <a:latin typeface="Times New Roman" panose="02020603050405020304" pitchFamily="18" charset="0"/>
                          <a:ea typeface="Times New Roman"/>
                          <a:cs typeface="Times New Roman" panose="02020603050405020304" pitchFamily="18" charset="0"/>
                        </a:rPr>
                        <a:t>PCR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4632">
                <a:tc>
                  <a:txBody>
                    <a:bodyPr/>
                    <a:lstStyle/>
                    <a:p>
                      <a:pPr marL="0" marR="0" algn="ctr">
                        <a:spcBef>
                          <a:spcPts val="0"/>
                        </a:spcBef>
                        <a:spcAft>
                          <a:spcPts val="0"/>
                        </a:spcAft>
                      </a:pPr>
                      <a:r>
                        <a:rPr lang="en-US" sz="2300" dirty="0">
                          <a:latin typeface="Times New Roman" panose="02020603050405020304" pitchFamily="18" charset="0"/>
                          <a:ea typeface="Times New Roman"/>
                          <a:cs typeface="Times New Roman" panose="02020603050405020304" pitchFamily="18" charset="0"/>
                        </a:rPr>
                        <a:t>Place for DNA polymerase to attach to DNA strand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RNA:DNA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DNA:DNA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8779">
                <a:tc>
                  <a:txBody>
                    <a:bodyPr/>
                    <a:lstStyle/>
                    <a:p>
                      <a:pPr marL="0" marR="0" algn="ctr">
                        <a:spcBef>
                          <a:spcPts val="0"/>
                        </a:spcBef>
                        <a:spcAft>
                          <a:spcPts val="0"/>
                        </a:spcAft>
                      </a:pPr>
                      <a:r>
                        <a:rPr lang="en-US" sz="2300" dirty="0">
                          <a:latin typeface="Times New Roman" panose="02020603050405020304" pitchFamily="18" charset="0"/>
                          <a:ea typeface="Times New Roman"/>
                          <a:cs typeface="Times New Roman" panose="02020603050405020304" pitchFamily="18" charset="0"/>
                        </a:rPr>
                        <a:t>Separates the two strands of 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Helicase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Heat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4632">
                <a:tc>
                  <a:txBody>
                    <a:bodyPr/>
                    <a:lstStyle/>
                    <a:p>
                      <a:pPr marL="0" marR="0" algn="ctr">
                        <a:spcBef>
                          <a:spcPts val="0"/>
                        </a:spcBef>
                        <a:spcAft>
                          <a:spcPts val="0"/>
                        </a:spcAft>
                      </a:pPr>
                      <a:r>
                        <a:rPr lang="en-US" sz="2300">
                          <a:latin typeface="Times New Roman" panose="02020603050405020304" pitchFamily="18" charset="0"/>
                          <a:ea typeface="Times New Roman"/>
                          <a:cs typeface="Times New Roman" panose="02020603050405020304" pitchFamily="18" charset="0"/>
                        </a:rPr>
                        <a:t>Name of enzyme that elongates new strand of 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DNA polymerase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Taq DNA polymerase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4632">
                <a:tc>
                  <a:txBody>
                    <a:bodyPr/>
                    <a:lstStyle/>
                    <a:p>
                      <a:pPr marL="0" marR="0" algn="ctr">
                        <a:spcBef>
                          <a:spcPts val="0"/>
                        </a:spcBef>
                        <a:spcAft>
                          <a:spcPts val="0"/>
                        </a:spcAft>
                      </a:pPr>
                      <a:r>
                        <a:rPr lang="en-US" sz="2300" dirty="0">
                          <a:latin typeface="Times New Roman" panose="02020603050405020304" pitchFamily="18" charset="0"/>
                          <a:ea typeface="Times New Roman"/>
                          <a:cs typeface="Times New Roman" panose="02020603050405020304" pitchFamily="18" charset="0"/>
                        </a:rPr>
                        <a:t>What the primers are made out of (DNA or RNA?)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RNA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300" dirty="0">
                          <a:latin typeface="Times New Roman" pitchFamily="18" charset="0"/>
                          <a:ea typeface="Times New Roman"/>
                          <a:cs typeface="Times New Roman" pitchFamily="18" charset="0"/>
                        </a:rPr>
                        <a:t>DNA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738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50</a:t>
            </a:fld>
            <a:endParaRPr lang="en-US">
              <a:solidFill>
                <a:prstClr val="white"/>
              </a:solidFill>
            </a:endParaRPr>
          </a:p>
        </p:txBody>
      </p:sp>
      <p:sp>
        <p:nvSpPr>
          <p:cNvPr id="3" name="TextBox 2"/>
          <p:cNvSpPr txBox="1"/>
          <p:nvPr/>
        </p:nvSpPr>
        <p:spPr>
          <a:xfrm>
            <a:off x="407018" y="828288"/>
            <a:ext cx="7848600" cy="5201424"/>
          </a:xfrm>
          <a:prstGeom prst="rect">
            <a:avLst/>
          </a:prstGeom>
          <a:noFill/>
        </p:spPr>
        <p:txBody>
          <a:bodyPr wrap="square" rtlCol="0">
            <a:spAutoFit/>
          </a:bodyPr>
          <a:lstStyle/>
          <a:p>
            <a:r>
              <a:rPr lang="en-US" sz="2800" dirty="0">
                <a:solidFill>
                  <a:srgbClr val="FFFF00"/>
                </a:solidFill>
                <a:latin typeface="Times New Roman" pitchFamily="18" charset="0"/>
                <a:cs typeface="Times New Roman" pitchFamily="18" charset="0"/>
              </a:rPr>
              <a:t>Cancer biology</a:t>
            </a:r>
          </a:p>
          <a:p>
            <a:pPr>
              <a:buFont typeface="Arial" pitchFamily="34" charset="0"/>
              <a:buChar char="•"/>
            </a:pPr>
            <a:r>
              <a:rPr lang="en-US" sz="2800" dirty="0">
                <a:latin typeface="Times New Roman" pitchFamily="18" charset="0"/>
                <a:cs typeface="Times New Roman" pitchFamily="18" charset="0"/>
              </a:rPr>
              <a:t> BRCA1 mutation, BCR-ABL translocations</a:t>
            </a:r>
          </a:p>
          <a:p>
            <a:pPr>
              <a:buFont typeface="Arial" pitchFamily="34" charset="0"/>
              <a:buChar char="•"/>
            </a:pPr>
            <a:r>
              <a:rPr lang="en-US" sz="2800" dirty="0">
                <a:latin typeface="Times New Roman" pitchFamily="18" charset="0"/>
                <a:cs typeface="Times New Roman" pitchFamily="18" charset="0"/>
              </a:rPr>
              <a:t> Gene expression</a:t>
            </a:r>
            <a:endParaRPr lang="en-US" sz="2800" dirty="0">
              <a:solidFill>
                <a:srgbClr val="00FF0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solidFill>
                  <a:srgbClr val="FFFF00"/>
                </a:solidFill>
                <a:latin typeface="Times New Roman" pitchFamily="18" charset="0"/>
                <a:cs typeface="Times New Roman" pitchFamily="18" charset="0"/>
              </a:rPr>
              <a:t>Evolutionary Studies	</a:t>
            </a:r>
            <a:endParaRPr lang="en-US" sz="2800" dirty="0">
              <a:solidFill>
                <a:srgbClr val="FF33CC"/>
              </a:solidFill>
              <a:latin typeface="Times New Roman" pitchFamily="18" charset="0"/>
              <a:cs typeface="Times New Roman" pitchFamily="18" charset="0"/>
            </a:endParaRPr>
          </a:p>
          <a:p>
            <a:pPr marL="117475" indent="-117475">
              <a:buFont typeface="Arial" pitchFamily="34" charset="0"/>
              <a:buChar char="•"/>
            </a:pPr>
            <a:r>
              <a:rPr lang="en-US" sz="2800" dirty="0">
                <a:latin typeface="Times New Roman" pitchFamily="18" charset="0"/>
                <a:cs typeface="Times New Roman" pitchFamily="18" charset="0"/>
              </a:rPr>
              <a:t>DNA from fossils PCR amplified, sequenced and analyzed for homology</a:t>
            </a:r>
          </a:p>
          <a:p>
            <a:endParaRPr lang="en-US" sz="2800" dirty="0">
              <a:latin typeface="Times New Roman" pitchFamily="18" charset="0"/>
              <a:cs typeface="Times New Roman" pitchFamily="18" charset="0"/>
            </a:endParaRPr>
          </a:p>
          <a:p>
            <a:r>
              <a:rPr lang="en-US" sz="2800" dirty="0">
                <a:solidFill>
                  <a:srgbClr val="FFFF00"/>
                </a:solidFill>
                <a:latin typeface="Times New Roman" pitchFamily="18" charset="0"/>
                <a:cs typeface="Times New Roman" pitchFamily="18" charset="0"/>
              </a:rPr>
              <a:t>Forensics</a:t>
            </a:r>
          </a:p>
          <a:p>
            <a:pPr marL="117475" indent="-117475">
              <a:buFont typeface="Arial" pitchFamily="34" charset="0"/>
              <a:buChar char="•"/>
            </a:pPr>
            <a:r>
              <a:rPr lang="en-US" sz="2800" dirty="0">
                <a:latin typeface="Times New Roman" pitchFamily="18" charset="0"/>
                <a:cs typeface="Times New Roman" pitchFamily="18" charset="0"/>
              </a:rPr>
              <a:t>Crime Scene Investigation</a:t>
            </a:r>
          </a:p>
          <a:p>
            <a:pPr marL="117475" indent="-117475">
              <a:buFont typeface="Arial" pitchFamily="34" charset="0"/>
              <a:buChar char="•"/>
            </a:pPr>
            <a:r>
              <a:rPr lang="en-US" sz="2800" dirty="0">
                <a:latin typeface="Times New Roman" pitchFamily="18" charset="0"/>
                <a:cs typeface="Times New Roman" pitchFamily="18" charset="0"/>
              </a:rPr>
              <a:t>Paternity testing</a:t>
            </a:r>
          </a:p>
          <a:p>
            <a:endParaRPr lang="en-IN" sz="2400" dirty="0"/>
          </a:p>
        </p:txBody>
      </p:sp>
      <p:sp>
        <p:nvSpPr>
          <p:cNvPr id="4" name="Title 1"/>
          <p:cNvSpPr txBox="1">
            <a:spLocks/>
          </p:cNvSpPr>
          <p:nvPr/>
        </p:nvSpPr>
        <p:spPr>
          <a:xfrm>
            <a:off x="483218" y="47685"/>
            <a:ext cx="7772400" cy="6858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mn-lt"/>
              </a:rPr>
              <a:t>Applications of PCR</a:t>
            </a:r>
          </a:p>
        </p:txBody>
      </p:sp>
    </p:spTree>
    <p:extLst>
      <p:ext uri="{BB962C8B-B14F-4D97-AF65-F5344CB8AC3E}">
        <p14:creationId xmlns:p14="http://schemas.microsoft.com/office/powerpoint/2010/main" val="3951569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71600" y="457200"/>
            <a:ext cx="7160840" cy="715963"/>
          </a:xfrm>
        </p:spPr>
        <p:txBody>
          <a:bodyPr>
            <a:noAutofit/>
          </a:bodyPr>
          <a:lstStyle/>
          <a:p>
            <a:pPr fontAlgn="auto">
              <a:spcAft>
                <a:spcPts val="0"/>
              </a:spcAft>
              <a:defRPr/>
            </a:pPr>
            <a:r>
              <a:rPr lang="en-US" sz="5400" dirty="0">
                <a:solidFill>
                  <a:schemeClr val="tx1"/>
                </a:solidFill>
                <a:latin typeface="Times New Roman" panose="02020603050405020304" pitchFamily="18" charset="0"/>
                <a:cs typeface="Times New Roman" panose="02020603050405020304" pitchFamily="18" charset="0"/>
              </a:rPr>
              <a:t>Reference</a:t>
            </a:r>
            <a:endParaRPr lang="ru-RU" sz="5400" dirty="0">
              <a:solidFill>
                <a:schemeClr val="tx1"/>
              </a:solidFill>
              <a:latin typeface="Times New Roman" panose="02020603050405020304" pitchFamily="18" charset="0"/>
              <a:cs typeface="Times New Roman" panose="02020603050405020304" pitchFamily="18" charset="0"/>
            </a:endParaRPr>
          </a:p>
        </p:txBody>
      </p:sp>
      <p:sp>
        <p:nvSpPr>
          <p:cNvPr id="5" name="Rectangle 5"/>
          <p:cNvSpPr txBox="1">
            <a:spLocks noChangeArrowheads="1"/>
          </p:cNvSpPr>
          <p:nvPr/>
        </p:nvSpPr>
        <p:spPr bwMode="auto">
          <a:xfrm>
            <a:off x="152400" y="1412776"/>
            <a:ext cx="8991600" cy="5216624"/>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Char char="•"/>
              <a:defRPr/>
            </a:pPr>
            <a:endParaRPr lang="en-US" altLang="ko-KR" sz="2000" dirty="0">
              <a:solidFill>
                <a:schemeClr val="bg2">
                  <a:lumMod val="40000"/>
                  <a:lumOff val="60000"/>
                </a:schemeClr>
              </a:solidFill>
              <a:latin typeface="Verdana" pitchFamily="34" charset="0"/>
              <a:ea typeface="굴림" pitchFamily="96" charset="-127"/>
            </a:endParaRPr>
          </a:p>
          <a:p>
            <a:pPr marL="342900" indent="-342900">
              <a:lnSpc>
                <a:spcPct val="80000"/>
              </a:lnSpc>
              <a:spcBef>
                <a:spcPct val="20000"/>
              </a:spcBef>
              <a:buFont typeface="Arial" pitchFamily="34" charset="0"/>
              <a:buChar char="•"/>
              <a:defRPr/>
            </a:pPr>
            <a:r>
              <a:rPr lang="en-US" altLang="ko-KR" sz="2800" dirty="0">
                <a:latin typeface="Times New Roman" panose="02020603050405020304" pitchFamily="18" charset="0"/>
                <a:ea typeface="굴림" pitchFamily="96" charset="-127"/>
                <a:cs typeface="Times New Roman" panose="02020603050405020304" pitchFamily="18" charset="0"/>
              </a:rPr>
              <a:t>Yasumasa Kimura et al. Optimization of turn-back primers in isothermal amplification (http://www.ncbi.nlm.nih.gov/pmc/articles/PMC3089485/</a:t>
            </a:r>
          </a:p>
          <a:p>
            <a:pPr marL="342900" indent="-342900">
              <a:lnSpc>
                <a:spcPct val="80000"/>
              </a:lnSpc>
              <a:spcBef>
                <a:spcPct val="20000"/>
              </a:spcBef>
              <a:buFont typeface="Arial" pitchFamily="34" charset="0"/>
              <a:buChar char="•"/>
              <a:defRPr/>
            </a:pPr>
            <a:r>
              <a:rPr lang="en-US" altLang="ko-KR" sz="2800" dirty="0">
                <a:latin typeface="Times New Roman" panose="02020603050405020304" pitchFamily="18" charset="0"/>
                <a:ea typeface="굴림" pitchFamily="96" charset="-127"/>
                <a:cs typeface="Times New Roman" panose="02020603050405020304" pitchFamily="18" charset="0"/>
              </a:rPr>
              <a:t>R. </a:t>
            </a:r>
            <a:r>
              <a:rPr lang="en-US" altLang="ko-KR" sz="2800" dirty="0" err="1">
                <a:latin typeface="Times New Roman" panose="02020603050405020304" pitchFamily="18" charset="0"/>
                <a:ea typeface="굴림" pitchFamily="96" charset="-127"/>
                <a:cs typeface="Times New Roman" panose="02020603050405020304" pitchFamily="18" charset="0"/>
              </a:rPr>
              <a:t>Manojkumar</a:t>
            </a:r>
            <a:r>
              <a:rPr lang="en-US" altLang="ko-KR" sz="2800" dirty="0">
                <a:latin typeface="Times New Roman" panose="02020603050405020304" pitchFamily="18" charset="0"/>
                <a:ea typeface="굴림" pitchFamily="96" charset="-127"/>
                <a:cs typeface="Times New Roman" panose="02020603050405020304" pitchFamily="18" charset="0"/>
              </a:rPr>
              <a:t> and </a:t>
            </a:r>
            <a:r>
              <a:rPr lang="en-US" altLang="ko-KR" sz="2800" dirty="0" err="1">
                <a:latin typeface="Times New Roman" panose="02020603050405020304" pitchFamily="18" charset="0"/>
                <a:ea typeface="굴림" pitchFamily="96" charset="-127"/>
                <a:cs typeface="Times New Roman" panose="02020603050405020304" pitchFamily="18" charset="0"/>
              </a:rPr>
              <a:t>Mrudula</a:t>
            </a:r>
            <a:r>
              <a:rPr lang="en-US" altLang="ko-KR" sz="2800" dirty="0">
                <a:latin typeface="Times New Roman" panose="02020603050405020304" pitchFamily="18" charset="0"/>
                <a:ea typeface="굴림" pitchFamily="96" charset="-127"/>
                <a:cs typeface="Times New Roman" panose="02020603050405020304" pitchFamily="18" charset="0"/>
              </a:rPr>
              <a:t> </a:t>
            </a:r>
            <a:r>
              <a:rPr lang="en-US" altLang="ko-KR" sz="2800" dirty="0" err="1">
                <a:latin typeface="Times New Roman" panose="02020603050405020304" pitchFamily="18" charset="0"/>
                <a:ea typeface="굴림" pitchFamily="96" charset="-127"/>
                <a:cs typeface="Times New Roman" panose="02020603050405020304" pitchFamily="18" charset="0"/>
              </a:rPr>
              <a:t>Varanat</a:t>
            </a:r>
            <a:r>
              <a:rPr lang="en-US" altLang="ko-KR" sz="2800" dirty="0">
                <a:latin typeface="Times New Roman" panose="02020603050405020304" pitchFamily="18" charset="0"/>
                <a:ea typeface="굴림" pitchFamily="96" charset="-127"/>
                <a:cs typeface="Times New Roman" panose="02020603050405020304" pitchFamily="18" charset="0"/>
              </a:rPr>
              <a:t>(2006) Polymerase Chain Reaction: Types and Its Application in </a:t>
            </a:r>
            <a:r>
              <a:rPr lang="en-US" altLang="ko-KR" sz="2800" dirty="0" err="1">
                <a:latin typeface="Times New Roman" panose="02020603050405020304" pitchFamily="18" charset="0"/>
                <a:ea typeface="굴림" pitchFamily="96" charset="-127"/>
                <a:cs typeface="Times New Roman" panose="02020603050405020304" pitchFamily="18" charset="0"/>
              </a:rPr>
              <a:t>theField</a:t>
            </a:r>
            <a:r>
              <a:rPr lang="en-US" altLang="ko-KR" sz="2800" dirty="0">
                <a:latin typeface="Times New Roman" panose="02020603050405020304" pitchFamily="18" charset="0"/>
                <a:ea typeface="굴림" pitchFamily="96" charset="-127"/>
                <a:cs typeface="Times New Roman" panose="02020603050405020304" pitchFamily="18" charset="0"/>
              </a:rPr>
              <a:t> of Biology. International journal of tropical medicine 1 (4):156-161</a:t>
            </a:r>
          </a:p>
          <a:p>
            <a:pPr marL="342900" indent="-342900">
              <a:lnSpc>
                <a:spcPct val="80000"/>
              </a:lnSpc>
              <a:spcBef>
                <a:spcPct val="20000"/>
              </a:spcBef>
              <a:buFont typeface="Arial" pitchFamily="34" charset="0"/>
              <a:buChar char="•"/>
              <a:defRPr/>
            </a:pPr>
            <a:r>
              <a:rPr lang="en-US" altLang="ko-KR" sz="2800" dirty="0">
                <a:latin typeface="Times New Roman" panose="02020603050405020304" pitchFamily="18" charset="0"/>
                <a:ea typeface="굴림" pitchFamily="96" charset="-127"/>
                <a:cs typeface="Times New Roman" panose="02020603050405020304" pitchFamily="18" charset="0"/>
              </a:rPr>
              <a:t>Voet,D, </a:t>
            </a:r>
            <a:r>
              <a:rPr lang="en-US" altLang="ko-KR" sz="2800" dirty="0" err="1">
                <a:latin typeface="Times New Roman" panose="02020603050405020304" pitchFamily="18" charset="0"/>
                <a:ea typeface="굴림" pitchFamily="96" charset="-127"/>
                <a:cs typeface="Times New Roman" panose="02020603050405020304" pitchFamily="18" charset="0"/>
              </a:rPr>
              <a:t>Voet,J</a:t>
            </a:r>
            <a:r>
              <a:rPr lang="en-US" altLang="ko-KR" sz="2800" dirty="0">
                <a:latin typeface="Times New Roman" panose="02020603050405020304" pitchFamily="18" charset="0"/>
                <a:ea typeface="굴림" pitchFamily="96" charset="-127"/>
                <a:cs typeface="Times New Roman" panose="02020603050405020304" pitchFamily="18" charset="0"/>
              </a:rPr>
              <a:t>. Biochemistry Vol.1 3rd ed.</a:t>
            </a:r>
          </a:p>
          <a:p>
            <a:pPr marL="342900" indent="-342900">
              <a:lnSpc>
                <a:spcPct val="80000"/>
              </a:lnSpc>
              <a:spcBef>
                <a:spcPct val="20000"/>
              </a:spcBef>
              <a:buFont typeface="Arial" pitchFamily="34" charset="0"/>
              <a:buChar char="•"/>
              <a:defRPr/>
            </a:pPr>
            <a:r>
              <a:rPr lang="en-US" altLang="ko-KR" sz="2800" dirty="0">
                <a:latin typeface="Times New Roman" panose="02020603050405020304" pitchFamily="18" charset="0"/>
                <a:ea typeface="굴림" pitchFamily="96" charset="-127"/>
                <a:cs typeface="Times New Roman" panose="02020603050405020304" pitchFamily="18" charset="0"/>
              </a:rPr>
              <a:t>Alberts, Johnson, Lewis. Molecular Biology of The Cell 4th ed.</a:t>
            </a:r>
          </a:p>
          <a:p>
            <a:pPr marL="342900" indent="-342900">
              <a:lnSpc>
                <a:spcPct val="80000"/>
              </a:lnSpc>
              <a:spcBef>
                <a:spcPct val="20000"/>
              </a:spcBef>
              <a:buFont typeface="Arial" pitchFamily="34" charset="0"/>
              <a:buChar char="•"/>
              <a:defRPr/>
            </a:pPr>
            <a:r>
              <a:rPr lang="en-US" altLang="ko-KR" sz="2800" dirty="0">
                <a:latin typeface="Times New Roman" panose="02020603050405020304" pitchFamily="18" charset="0"/>
                <a:ea typeface="굴림" pitchFamily="96" charset="-127"/>
                <a:cs typeface="Times New Roman" panose="02020603050405020304" pitchFamily="18" charset="0"/>
              </a:rPr>
              <a:t>Introduction to Plant Biotechnology By- H.S. </a:t>
            </a:r>
            <a:r>
              <a:rPr lang="en-US" altLang="ko-KR" sz="2800" dirty="0" err="1">
                <a:latin typeface="Times New Roman" panose="02020603050405020304" pitchFamily="18" charset="0"/>
                <a:ea typeface="굴림" pitchFamily="96" charset="-127"/>
                <a:cs typeface="Times New Roman" panose="02020603050405020304" pitchFamily="18" charset="0"/>
              </a:rPr>
              <a:t>Chawala</a:t>
            </a:r>
            <a:endParaRPr lang="en-US" altLang="ko-KR" sz="2800" dirty="0">
              <a:latin typeface="Times New Roman" panose="02020603050405020304" pitchFamily="18" charset="0"/>
              <a:ea typeface="굴림" pitchFamily="96" charset="-127"/>
              <a:cs typeface="Times New Roman" panose="02020603050405020304" pitchFamily="18" charset="0"/>
            </a:endParaRPr>
          </a:p>
          <a:p>
            <a:pPr>
              <a:lnSpc>
                <a:spcPct val="80000"/>
              </a:lnSpc>
              <a:spcBef>
                <a:spcPct val="20000"/>
              </a:spcBef>
              <a:defRPr/>
            </a:pPr>
            <a:endPar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endParaRPr>
          </a:p>
          <a:p>
            <a:pPr marL="342900" indent="-342900">
              <a:lnSpc>
                <a:spcPct val="80000"/>
              </a:lnSpc>
              <a:spcBef>
                <a:spcPct val="20000"/>
              </a:spcBef>
              <a:buFont typeface="Arial" pitchFamily="34" charset="0"/>
              <a:buChar char="•"/>
              <a:defRPr/>
            </a:pPr>
            <a:endPar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endParaRPr>
          </a:p>
          <a:p>
            <a:pPr>
              <a:lnSpc>
                <a:spcPct val="80000"/>
              </a:lnSpc>
              <a:spcBef>
                <a:spcPct val="20000"/>
              </a:spcBef>
              <a:defRPr/>
            </a:pPr>
            <a:endPar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endParaRPr>
          </a:p>
          <a:p>
            <a:pPr>
              <a:lnSpc>
                <a:spcPct val="80000"/>
              </a:lnSpc>
              <a:spcBef>
                <a:spcPct val="20000"/>
              </a:spcBef>
              <a:defRPr/>
            </a:pPr>
            <a:r>
              <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rPr>
              <a:t>http://arbl.cvmbs.colostate.edu/hbooks/genetics/biotech/enzymes/hotpolys.html</a:t>
            </a:r>
          </a:p>
          <a:p>
            <a:pPr>
              <a:lnSpc>
                <a:spcPct val="80000"/>
              </a:lnSpc>
              <a:spcBef>
                <a:spcPct val="20000"/>
              </a:spcBef>
              <a:defRPr/>
            </a:pPr>
            <a:r>
              <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rPr>
              <a:t>http://www.pubmedcentral.nih.gov/articlerender.fcgi?artid=146123&amp;rendertype=abstract</a:t>
            </a:r>
          </a:p>
          <a:p>
            <a:pPr>
              <a:lnSpc>
                <a:spcPct val="80000"/>
              </a:lnSpc>
              <a:spcBef>
                <a:spcPct val="20000"/>
              </a:spcBef>
              <a:defRPr/>
            </a:pPr>
            <a:r>
              <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rPr>
              <a:t>http://www.fermentas.com/techinfo/pcr/dnaamplprotocol.htm</a:t>
            </a:r>
          </a:p>
          <a:p>
            <a:pPr>
              <a:lnSpc>
                <a:spcPct val="80000"/>
              </a:lnSpc>
              <a:spcBef>
                <a:spcPct val="20000"/>
              </a:spcBef>
              <a:defRPr/>
            </a:pPr>
            <a:r>
              <a:rPr lang="en-US" altLang="ko-KR" sz="2800" dirty="0">
                <a:solidFill>
                  <a:schemeClr val="bg2">
                    <a:lumMod val="40000"/>
                    <a:lumOff val="60000"/>
                  </a:schemeClr>
                </a:solidFill>
                <a:latin typeface="Times New Roman" panose="02020603050405020304" pitchFamily="18" charset="0"/>
                <a:ea typeface="굴림" pitchFamily="96" charset="-127"/>
                <a:cs typeface="Times New Roman" panose="02020603050405020304" pitchFamily="18" charset="0"/>
              </a:rPr>
              <a:t>http://www.fermentas.com/techinfo/pcr/pcrprotocolpfu</a:t>
            </a:r>
            <a:r>
              <a:rPr lang="en-US" altLang="ko-KR" sz="1400" dirty="0">
                <a:solidFill>
                  <a:schemeClr val="bg2">
                    <a:lumMod val="40000"/>
                    <a:lumOff val="60000"/>
                  </a:schemeClr>
                </a:solidFill>
                <a:latin typeface="Verdana" pitchFamily="34" charset="0"/>
                <a:ea typeface="굴림" pitchFamily="96" charset="-127"/>
              </a:rPr>
              <a:t>.htm</a:t>
            </a:r>
          </a:p>
        </p:txBody>
      </p:sp>
    </p:spTree>
    <p:extLst>
      <p:ext uri="{BB962C8B-B14F-4D97-AF65-F5344CB8AC3E}">
        <p14:creationId xmlns:p14="http://schemas.microsoft.com/office/powerpoint/2010/main" val="15341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fade">
                                      <p:cBhvr>
                                        <p:cTn id="39" dur="500"/>
                                        <p:tgtEl>
                                          <p:spTgt spid="5">
                                            <p:txEl>
                                              <p:pRg st="11" end="1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85800" y="2286000"/>
            <a:ext cx="7854696" cy="1752600"/>
          </a:xfrm>
        </p:spPr>
        <p:txBody>
          <a:bodyPr>
            <a:normAutofit fontScale="92500" lnSpcReduction="10000"/>
          </a:bodyPr>
          <a:lstStyle/>
          <a:p>
            <a:pPr algn="ctr">
              <a:buNone/>
            </a:pPr>
            <a:endParaRPr lang="en-US" dirty="0"/>
          </a:p>
          <a:p>
            <a:pPr algn="ctr">
              <a:buNone/>
            </a:pPr>
            <a:endParaRPr lang="en-US" dirty="0"/>
          </a:p>
          <a:p>
            <a:pPr algn="ctr">
              <a:buNone/>
            </a:pPr>
            <a:r>
              <a:rPr lang="en-US" sz="6600" b="1" dirty="0">
                <a:solidFill>
                  <a:srgbClr val="FFFF00"/>
                </a:solidFill>
                <a:latin typeface="Times New Roman" pitchFamily="18" charset="0"/>
                <a:cs typeface="Times New Roman" pitchFamily="18" charset="0"/>
              </a:rPr>
              <a:t>THANK YOU</a:t>
            </a:r>
          </a:p>
          <a:p>
            <a:pPr algn="ct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6</a:t>
            </a:fld>
            <a:endParaRPr lang="en-US">
              <a:solidFill>
                <a:prstClr val="white"/>
              </a:solidFill>
            </a:endParaRPr>
          </a:p>
        </p:txBody>
      </p:sp>
      <p:sp>
        <p:nvSpPr>
          <p:cNvPr id="4" name="Text Box 6"/>
          <p:cNvSpPr txBox="1">
            <a:spLocks noChangeArrowheads="1"/>
          </p:cNvSpPr>
          <p:nvPr/>
        </p:nvSpPr>
        <p:spPr bwMode="auto">
          <a:xfrm>
            <a:off x="0" y="30561"/>
            <a:ext cx="9197341" cy="6401753"/>
          </a:xfrm>
          <a:prstGeom prst="rect">
            <a:avLst/>
          </a:prstGeom>
          <a:solidFill>
            <a:schemeClr val="accent1">
              <a:lumMod val="20000"/>
              <a:lumOff val="80000"/>
            </a:schemeClr>
          </a:solidFill>
          <a:ln w="9525">
            <a:noFill/>
            <a:miter lim="800000"/>
            <a:headEnd/>
            <a:tailEnd/>
          </a:ln>
        </p:spPr>
        <p:txBody>
          <a:bodyPr wrap="square">
            <a:spAutoFit/>
          </a:bodyPr>
          <a:lstStyle/>
          <a:p>
            <a:pPr algn="ctr"/>
            <a:r>
              <a:rPr lang="en-US" sz="3200" b="1" dirty="0">
                <a:solidFill>
                  <a:schemeClr val="accent2"/>
                </a:solidFill>
                <a:latin typeface="Times New Roman" panose="02020603050405020304" pitchFamily="18" charset="0"/>
                <a:cs typeface="Times New Roman" panose="02020603050405020304" pitchFamily="18" charset="0"/>
              </a:rPr>
              <a:t>Steps Involved in the PCR</a:t>
            </a:r>
          </a:p>
          <a:p>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Denaturation:  95</a:t>
            </a:r>
            <a:r>
              <a:rPr lang="en-US" sz="2400" b="1" baseline="30000" dirty="0">
                <a:solidFill>
                  <a:schemeClr val="bg2"/>
                </a:solidFill>
                <a:latin typeface="Times New Roman" panose="02020603050405020304" pitchFamily="18" charset="0"/>
                <a:cs typeface="Times New Roman" panose="02020603050405020304" pitchFamily="18" charset="0"/>
              </a:rPr>
              <a:t>0</a:t>
            </a:r>
            <a:r>
              <a:rPr lang="en-US" sz="2400" b="1" dirty="0">
                <a:solidFill>
                  <a:schemeClr val="bg2"/>
                </a:solidFill>
                <a:latin typeface="Times New Roman" panose="02020603050405020304" pitchFamily="18" charset="0"/>
                <a:cs typeface="Times New Roman" panose="02020603050405020304" pitchFamily="18" charset="0"/>
              </a:rPr>
              <a:t>C/ dsDNA into separate strands</a:t>
            </a: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Annealing:  55-65</a:t>
            </a:r>
            <a:r>
              <a:rPr lang="en-US" sz="2400" b="1" baseline="30000" dirty="0">
                <a:solidFill>
                  <a:schemeClr val="bg2"/>
                </a:solidFill>
                <a:latin typeface="Times New Roman" panose="02020603050405020304" pitchFamily="18" charset="0"/>
                <a:cs typeface="Times New Roman" panose="02020603050405020304" pitchFamily="18" charset="0"/>
              </a:rPr>
              <a:t>0</a:t>
            </a:r>
            <a:r>
              <a:rPr lang="en-US" sz="2400" b="1" dirty="0">
                <a:solidFill>
                  <a:schemeClr val="bg2"/>
                </a:solidFill>
                <a:latin typeface="Times New Roman" panose="02020603050405020304" pitchFamily="18" charset="0"/>
                <a:cs typeface="Times New Roman" panose="02020603050405020304" pitchFamily="18" charset="0"/>
              </a:rPr>
              <a:t>C/ Anneal primers  to flanking regions of single stranded DNA . Also extends the primer at a slow rate.</a:t>
            </a: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endParaRPr lang="en-US" sz="2400" b="1" dirty="0">
              <a:solidFill>
                <a:schemeClr val="bg2"/>
              </a:solidFill>
              <a:latin typeface="Times New Roman" panose="02020603050405020304" pitchFamily="18" charset="0"/>
              <a:cs typeface="Times New Roman" panose="02020603050405020304" pitchFamily="18" charset="0"/>
            </a:endParaRPr>
          </a:p>
          <a:p>
            <a:pPr>
              <a:buFontTx/>
              <a:buChar char="•"/>
            </a:pPr>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Extension:  72</a:t>
            </a:r>
            <a:r>
              <a:rPr lang="en-US" sz="2400" b="1" baseline="30000" dirty="0">
                <a:solidFill>
                  <a:schemeClr val="bg2"/>
                </a:solidFill>
                <a:latin typeface="Times New Roman" panose="02020603050405020304" pitchFamily="18" charset="0"/>
                <a:cs typeface="Times New Roman" panose="02020603050405020304" pitchFamily="18" charset="0"/>
              </a:rPr>
              <a:t>0</a:t>
            </a:r>
            <a:r>
              <a:rPr lang="en-US" sz="2400" dirty="0">
                <a:solidFill>
                  <a:schemeClr val="bg2"/>
                </a:solidFill>
                <a:latin typeface="Times New Roman" panose="02020603050405020304" pitchFamily="18" charset="0"/>
                <a:cs typeface="Times New Roman" panose="02020603050405020304" pitchFamily="18" charset="0"/>
              </a:rPr>
              <a:t>C</a:t>
            </a:r>
            <a:r>
              <a:rPr lang="en-US" sz="2400" b="1" dirty="0">
                <a:solidFill>
                  <a:schemeClr val="bg2"/>
                </a:solidFill>
                <a:latin typeface="Times New Roman" panose="02020603050405020304" pitchFamily="18" charset="0"/>
                <a:cs typeface="Times New Roman" panose="02020603050405020304" pitchFamily="18" charset="0"/>
              </a:rPr>
              <a:t>/ Extends primers with DNA polymerase</a:t>
            </a:r>
          </a:p>
          <a:p>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 </a:t>
            </a:r>
          </a:p>
          <a:p>
            <a:pPr>
              <a:buFontTx/>
              <a:buChar char="•"/>
            </a:pPr>
            <a:endParaRPr lang="en-US" b="1" dirty="0">
              <a:solidFill>
                <a:schemeClr val="bg2"/>
              </a:solidFill>
              <a:latin typeface="Century" pitchFamily="18" charset="0"/>
            </a:endParaRPr>
          </a:p>
        </p:txBody>
      </p:sp>
      <p:grpSp>
        <p:nvGrpSpPr>
          <p:cNvPr id="177" name="Group 176">
            <a:extLst>
              <a:ext uri="{FF2B5EF4-FFF2-40B4-BE49-F238E27FC236}">
                <a16:creationId xmlns:a16="http://schemas.microsoft.com/office/drawing/2014/main" id="{5804FB6D-1CF7-47C9-89AA-5F7F25E3B7C3}"/>
              </a:ext>
            </a:extLst>
          </p:cNvPr>
          <p:cNvGrpSpPr/>
          <p:nvPr/>
        </p:nvGrpSpPr>
        <p:grpSpPr>
          <a:xfrm>
            <a:off x="304800" y="3965339"/>
            <a:ext cx="8031001" cy="835261"/>
            <a:chOff x="304800" y="3965339"/>
            <a:chExt cx="8031001" cy="835261"/>
          </a:xfrm>
        </p:grpSpPr>
        <p:sp>
          <p:nvSpPr>
            <p:cNvPr id="52" name="Line 128"/>
            <p:cNvSpPr>
              <a:spLocks noChangeShapeType="1"/>
            </p:cNvSpPr>
            <p:nvPr/>
          </p:nvSpPr>
          <p:spPr bwMode="auto">
            <a:xfrm>
              <a:off x="1893858" y="4148297"/>
              <a:ext cx="4767174"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53" name="Line 129"/>
            <p:cNvSpPr>
              <a:spLocks noChangeShapeType="1"/>
            </p:cNvSpPr>
            <p:nvPr/>
          </p:nvSpPr>
          <p:spPr bwMode="auto">
            <a:xfrm>
              <a:off x="1893858" y="4660267"/>
              <a:ext cx="4767174"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54" name="Line 130"/>
            <p:cNvSpPr>
              <a:spLocks noChangeShapeType="1"/>
            </p:cNvSpPr>
            <p:nvPr/>
          </p:nvSpPr>
          <p:spPr bwMode="auto">
            <a:xfrm>
              <a:off x="6661033" y="4148297"/>
              <a:ext cx="1318580"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5" name="Line 131"/>
            <p:cNvSpPr>
              <a:spLocks noChangeShapeType="1"/>
            </p:cNvSpPr>
            <p:nvPr/>
          </p:nvSpPr>
          <p:spPr bwMode="auto">
            <a:xfrm>
              <a:off x="6661033" y="4660267"/>
              <a:ext cx="1318580"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6" name="Line 132"/>
            <p:cNvSpPr>
              <a:spLocks noChangeShapeType="1"/>
            </p:cNvSpPr>
            <p:nvPr/>
          </p:nvSpPr>
          <p:spPr bwMode="auto">
            <a:xfrm>
              <a:off x="575278" y="4148297"/>
              <a:ext cx="1318580"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7" name="Line 133"/>
            <p:cNvSpPr>
              <a:spLocks noChangeShapeType="1"/>
            </p:cNvSpPr>
            <p:nvPr/>
          </p:nvSpPr>
          <p:spPr bwMode="auto">
            <a:xfrm>
              <a:off x="575278" y="4660267"/>
              <a:ext cx="1318580"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8" name="Line 134"/>
            <p:cNvSpPr>
              <a:spLocks noChangeShapeType="1"/>
            </p:cNvSpPr>
            <p:nvPr/>
          </p:nvSpPr>
          <p:spPr bwMode="auto">
            <a:xfrm>
              <a:off x="575278" y="4489610"/>
              <a:ext cx="1318580" cy="0"/>
            </a:xfrm>
            <a:prstGeom prst="line">
              <a:avLst/>
            </a:prstGeom>
            <a:solidFill>
              <a:schemeClr val="accent1">
                <a:lumMod val="20000"/>
                <a:lumOff val="80000"/>
              </a:schemeClr>
            </a:solidFill>
            <a:ln w="38100">
              <a:solidFill>
                <a:srgbClr val="FF00FF"/>
              </a:solidFill>
              <a:round/>
              <a:headEnd/>
              <a:tailEnd/>
            </a:ln>
          </p:spPr>
          <p:txBody>
            <a:bodyPr/>
            <a:lstStyle/>
            <a:p>
              <a:endParaRPr lang="en-US"/>
            </a:p>
          </p:txBody>
        </p:sp>
        <p:sp>
          <p:nvSpPr>
            <p:cNvPr id="59" name="Line 135"/>
            <p:cNvSpPr>
              <a:spLocks noChangeShapeType="1"/>
            </p:cNvSpPr>
            <p:nvPr/>
          </p:nvSpPr>
          <p:spPr bwMode="auto">
            <a:xfrm>
              <a:off x="6661033" y="4318954"/>
              <a:ext cx="1318580" cy="0"/>
            </a:xfrm>
            <a:prstGeom prst="line">
              <a:avLst/>
            </a:prstGeom>
            <a:solidFill>
              <a:schemeClr val="accent1">
                <a:lumMod val="20000"/>
                <a:lumOff val="80000"/>
              </a:schemeClr>
            </a:solidFill>
            <a:ln w="38100">
              <a:solidFill>
                <a:srgbClr val="0000FF"/>
              </a:solidFill>
              <a:round/>
              <a:headEnd/>
              <a:tailEnd/>
            </a:ln>
          </p:spPr>
          <p:txBody>
            <a:bodyPr/>
            <a:lstStyle/>
            <a:p>
              <a:endParaRPr lang="en-US"/>
            </a:p>
          </p:txBody>
        </p:sp>
        <p:sp>
          <p:nvSpPr>
            <p:cNvPr id="60" name="Line 136"/>
            <p:cNvSpPr>
              <a:spLocks noChangeShapeType="1"/>
            </p:cNvSpPr>
            <p:nvPr/>
          </p:nvSpPr>
          <p:spPr bwMode="auto">
            <a:xfrm>
              <a:off x="6661033"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1" name="Line 137"/>
            <p:cNvSpPr>
              <a:spLocks noChangeShapeType="1"/>
            </p:cNvSpPr>
            <p:nvPr/>
          </p:nvSpPr>
          <p:spPr bwMode="auto">
            <a:xfrm>
              <a:off x="6863891"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2" name="Line 138"/>
            <p:cNvSpPr>
              <a:spLocks noChangeShapeType="1"/>
            </p:cNvSpPr>
            <p:nvPr/>
          </p:nvSpPr>
          <p:spPr bwMode="auto">
            <a:xfrm>
              <a:off x="7066750"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3" name="Line 139"/>
            <p:cNvSpPr>
              <a:spLocks noChangeShapeType="1"/>
            </p:cNvSpPr>
            <p:nvPr/>
          </p:nvSpPr>
          <p:spPr bwMode="auto">
            <a:xfrm>
              <a:off x="7269608"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4" name="Line 140"/>
            <p:cNvSpPr>
              <a:spLocks noChangeShapeType="1"/>
            </p:cNvSpPr>
            <p:nvPr/>
          </p:nvSpPr>
          <p:spPr bwMode="auto">
            <a:xfrm>
              <a:off x="7472467"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5" name="Line 141"/>
            <p:cNvSpPr>
              <a:spLocks noChangeShapeType="1"/>
            </p:cNvSpPr>
            <p:nvPr/>
          </p:nvSpPr>
          <p:spPr bwMode="auto">
            <a:xfrm>
              <a:off x="7675325"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6" name="Line 142"/>
            <p:cNvSpPr>
              <a:spLocks noChangeShapeType="1"/>
            </p:cNvSpPr>
            <p:nvPr/>
          </p:nvSpPr>
          <p:spPr bwMode="auto">
            <a:xfrm>
              <a:off x="7878184" y="4148297"/>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7" name="Line 143"/>
            <p:cNvSpPr>
              <a:spLocks noChangeShapeType="1"/>
            </p:cNvSpPr>
            <p:nvPr/>
          </p:nvSpPr>
          <p:spPr bwMode="auto">
            <a:xfrm>
              <a:off x="1893858"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8" name="Line 144"/>
            <p:cNvSpPr>
              <a:spLocks noChangeShapeType="1"/>
            </p:cNvSpPr>
            <p:nvPr/>
          </p:nvSpPr>
          <p:spPr bwMode="auto">
            <a:xfrm>
              <a:off x="1691000"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69" name="Line 145"/>
            <p:cNvSpPr>
              <a:spLocks noChangeShapeType="1"/>
            </p:cNvSpPr>
            <p:nvPr/>
          </p:nvSpPr>
          <p:spPr bwMode="auto">
            <a:xfrm>
              <a:off x="1488141"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70" name="Line 146"/>
            <p:cNvSpPr>
              <a:spLocks noChangeShapeType="1"/>
            </p:cNvSpPr>
            <p:nvPr/>
          </p:nvSpPr>
          <p:spPr bwMode="auto">
            <a:xfrm>
              <a:off x="1285283"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71" name="Line 147"/>
            <p:cNvSpPr>
              <a:spLocks noChangeShapeType="1"/>
            </p:cNvSpPr>
            <p:nvPr/>
          </p:nvSpPr>
          <p:spPr bwMode="auto">
            <a:xfrm>
              <a:off x="1082424"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72" name="Line 148"/>
            <p:cNvSpPr>
              <a:spLocks noChangeShapeType="1"/>
            </p:cNvSpPr>
            <p:nvPr/>
          </p:nvSpPr>
          <p:spPr bwMode="auto">
            <a:xfrm>
              <a:off x="879566"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73" name="Line 149"/>
            <p:cNvSpPr>
              <a:spLocks noChangeShapeType="1"/>
            </p:cNvSpPr>
            <p:nvPr/>
          </p:nvSpPr>
          <p:spPr bwMode="auto">
            <a:xfrm>
              <a:off x="676707" y="4489610"/>
              <a:ext cx="0" cy="17065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42" name="Line 218"/>
            <p:cNvSpPr>
              <a:spLocks noChangeShapeType="1"/>
            </p:cNvSpPr>
            <p:nvPr/>
          </p:nvSpPr>
          <p:spPr bwMode="auto">
            <a:xfrm>
              <a:off x="2198146" y="4489610"/>
              <a:ext cx="304288" cy="0"/>
            </a:xfrm>
            <a:prstGeom prst="line">
              <a:avLst/>
            </a:prstGeom>
            <a:solidFill>
              <a:schemeClr val="accent1">
                <a:lumMod val="20000"/>
                <a:lumOff val="80000"/>
              </a:schemeClr>
            </a:solidFill>
            <a:ln w="9525">
              <a:solidFill>
                <a:schemeClr val="bg1"/>
              </a:solidFill>
              <a:round/>
              <a:headEnd/>
              <a:tailEnd type="triangle" w="med" len="med"/>
            </a:ln>
          </p:spPr>
          <p:txBody>
            <a:bodyPr/>
            <a:lstStyle/>
            <a:p>
              <a:endParaRPr lang="en-US">
                <a:solidFill>
                  <a:schemeClr val="bg2"/>
                </a:solidFill>
              </a:endParaRPr>
            </a:p>
          </p:txBody>
        </p:sp>
        <p:sp>
          <p:nvSpPr>
            <p:cNvPr id="143" name="Line 219"/>
            <p:cNvSpPr>
              <a:spLocks noChangeShapeType="1"/>
            </p:cNvSpPr>
            <p:nvPr/>
          </p:nvSpPr>
          <p:spPr bwMode="auto">
            <a:xfrm>
              <a:off x="6153886" y="4318954"/>
              <a:ext cx="304288" cy="0"/>
            </a:xfrm>
            <a:prstGeom prst="line">
              <a:avLst/>
            </a:prstGeom>
            <a:solidFill>
              <a:schemeClr val="accent1">
                <a:lumMod val="20000"/>
                <a:lumOff val="80000"/>
              </a:schemeClr>
            </a:solidFill>
            <a:ln w="9525">
              <a:solidFill>
                <a:schemeClr val="bg1"/>
              </a:solidFill>
              <a:round/>
              <a:headEnd type="triangle" w="med" len="med"/>
              <a:tailEnd/>
            </a:ln>
          </p:spPr>
          <p:txBody>
            <a:bodyPr/>
            <a:lstStyle/>
            <a:p>
              <a:endParaRPr lang="en-US">
                <a:solidFill>
                  <a:schemeClr val="bg2"/>
                </a:solidFill>
              </a:endParaRPr>
            </a:p>
          </p:txBody>
        </p:sp>
        <p:sp>
          <p:nvSpPr>
            <p:cNvPr id="148" name="Text Box 224"/>
            <p:cNvSpPr txBox="1">
              <a:spLocks noChangeArrowheads="1"/>
            </p:cNvSpPr>
            <p:nvPr/>
          </p:nvSpPr>
          <p:spPr bwMode="auto">
            <a:xfrm>
              <a:off x="304800" y="3965339"/>
              <a:ext cx="371907" cy="225661"/>
            </a:xfrm>
            <a:prstGeom prst="rect">
              <a:avLst/>
            </a:prstGeom>
            <a:solidFill>
              <a:schemeClr val="accent1">
                <a:lumMod val="20000"/>
                <a:lumOff val="80000"/>
              </a:schemeClr>
            </a:solidFill>
            <a:ln w="9525">
              <a:noFill/>
              <a:miter lim="800000"/>
              <a:headEnd/>
              <a:tailEnd/>
            </a:ln>
          </p:spPr>
          <p:txBody>
            <a:bodyPr>
              <a:spAutoFit/>
            </a:bodyPr>
            <a:lstStyle/>
            <a:p>
              <a:r>
                <a:rPr lang="en-US" sz="1600" b="1">
                  <a:solidFill>
                    <a:schemeClr val="bg2"/>
                  </a:solidFill>
                </a:rPr>
                <a:t>5’</a:t>
              </a:r>
            </a:p>
          </p:txBody>
        </p:sp>
        <p:sp>
          <p:nvSpPr>
            <p:cNvPr id="149" name="Text Box 225"/>
            <p:cNvSpPr txBox="1">
              <a:spLocks noChangeArrowheads="1"/>
            </p:cNvSpPr>
            <p:nvPr/>
          </p:nvSpPr>
          <p:spPr bwMode="auto">
            <a:xfrm>
              <a:off x="7878184" y="4574939"/>
              <a:ext cx="371907" cy="225661"/>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50" name="Text Box 226"/>
            <p:cNvSpPr txBox="1">
              <a:spLocks noChangeArrowheads="1"/>
            </p:cNvSpPr>
            <p:nvPr/>
          </p:nvSpPr>
          <p:spPr bwMode="auto">
            <a:xfrm>
              <a:off x="304800" y="4267200"/>
              <a:ext cx="371907" cy="225661"/>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51" name="Text Box 227"/>
            <p:cNvSpPr txBox="1">
              <a:spLocks noChangeArrowheads="1"/>
            </p:cNvSpPr>
            <p:nvPr/>
          </p:nvSpPr>
          <p:spPr bwMode="auto">
            <a:xfrm>
              <a:off x="7878184" y="4233625"/>
              <a:ext cx="371907" cy="225661"/>
            </a:xfrm>
            <a:prstGeom prst="rect">
              <a:avLst/>
            </a:prstGeom>
            <a:solidFill>
              <a:schemeClr val="accent1">
                <a:lumMod val="20000"/>
                <a:lumOff val="80000"/>
              </a:schemeClr>
            </a:solidFill>
            <a:ln w="9525">
              <a:noFill/>
              <a:miter lim="800000"/>
              <a:headEnd/>
              <a:tailEnd/>
            </a:ln>
          </p:spPr>
          <p:txBody>
            <a:bodyPr>
              <a:spAutoFit/>
            </a:bodyPr>
            <a:lstStyle/>
            <a:p>
              <a:r>
                <a:rPr lang="en-US" sz="1600" b="1">
                  <a:solidFill>
                    <a:schemeClr val="bg2"/>
                  </a:solidFill>
                </a:rPr>
                <a:t>5’</a:t>
              </a:r>
            </a:p>
          </p:txBody>
        </p:sp>
        <p:sp>
          <p:nvSpPr>
            <p:cNvPr id="160" name="Text Box 236"/>
            <p:cNvSpPr txBox="1">
              <a:spLocks noChangeArrowheads="1"/>
            </p:cNvSpPr>
            <p:nvPr/>
          </p:nvSpPr>
          <p:spPr bwMode="auto">
            <a:xfrm>
              <a:off x="1826239" y="4318954"/>
              <a:ext cx="356188" cy="225661"/>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1" name="Text Box 237"/>
            <p:cNvSpPr txBox="1">
              <a:spLocks noChangeArrowheads="1"/>
            </p:cNvSpPr>
            <p:nvPr/>
          </p:nvSpPr>
          <p:spPr bwMode="auto">
            <a:xfrm>
              <a:off x="6390555" y="4233625"/>
              <a:ext cx="356188" cy="225661"/>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2" name="Text Box 238"/>
            <p:cNvSpPr txBox="1">
              <a:spLocks noChangeArrowheads="1"/>
            </p:cNvSpPr>
            <p:nvPr/>
          </p:nvSpPr>
          <p:spPr bwMode="auto">
            <a:xfrm>
              <a:off x="7979613" y="3977640"/>
              <a:ext cx="356188" cy="225661"/>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3" name="Text Box 239"/>
            <p:cNvSpPr txBox="1">
              <a:spLocks noChangeArrowheads="1"/>
            </p:cNvSpPr>
            <p:nvPr/>
          </p:nvSpPr>
          <p:spPr bwMode="auto">
            <a:xfrm>
              <a:off x="304800" y="4574511"/>
              <a:ext cx="356188" cy="225661"/>
            </a:xfrm>
            <a:prstGeom prst="rect">
              <a:avLst/>
            </a:prstGeom>
            <a:solidFill>
              <a:schemeClr val="accent1">
                <a:lumMod val="20000"/>
                <a:lumOff val="80000"/>
              </a:schemeClr>
            </a:solidFill>
            <a:ln w="9525">
              <a:noFill/>
              <a:miter lim="800000"/>
              <a:headEnd/>
              <a:tailEnd/>
            </a:ln>
          </p:spPr>
          <p:txBody>
            <a:bodyPr wrap="none">
              <a:spAutoFit/>
            </a:bodyPr>
            <a:lstStyle/>
            <a:p>
              <a:r>
                <a:rPr lang="en-US" sz="1600" b="1" dirty="0">
                  <a:solidFill>
                    <a:schemeClr val="bg2"/>
                  </a:solidFill>
                </a:rPr>
                <a:t>3’</a:t>
              </a:r>
            </a:p>
          </p:txBody>
        </p:sp>
      </p:grpSp>
      <p:grpSp>
        <p:nvGrpSpPr>
          <p:cNvPr id="178" name="Group 177">
            <a:extLst>
              <a:ext uri="{FF2B5EF4-FFF2-40B4-BE49-F238E27FC236}">
                <a16:creationId xmlns:a16="http://schemas.microsoft.com/office/drawing/2014/main" id="{6CC1B712-C044-41DB-95F7-FE7499533EA0}"/>
              </a:ext>
            </a:extLst>
          </p:cNvPr>
          <p:cNvGrpSpPr/>
          <p:nvPr/>
        </p:nvGrpSpPr>
        <p:grpSpPr>
          <a:xfrm>
            <a:off x="228600" y="5410200"/>
            <a:ext cx="8503920" cy="914400"/>
            <a:chOff x="228600" y="5410200"/>
            <a:chExt cx="8503920" cy="914400"/>
          </a:xfrm>
        </p:grpSpPr>
        <p:sp>
          <p:nvSpPr>
            <p:cNvPr id="74" name="Line 150"/>
            <p:cNvSpPr>
              <a:spLocks noChangeShapeType="1"/>
            </p:cNvSpPr>
            <p:nvPr/>
          </p:nvSpPr>
          <p:spPr bwMode="auto">
            <a:xfrm>
              <a:off x="1950913" y="5729560"/>
              <a:ext cx="5059294"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75" name="Line 151"/>
            <p:cNvSpPr>
              <a:spLocks noChangeShapeType="1"/>
            </p:cNvSpPr>
            <p:nvPr/>
          </p:nvSpPr>
          <p:spPr bwMode="auto">
            <a:xfrm>
              <a:off x="1950913" y="6128420"/>
              <a:ext cx="5059294"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76" name="Line 152"/>
            <p:cNvSpPr>
              <a:spLocks noChangeShapeType="1"/>
            </p:cNvSpPr>
            <p:nvPr/>
          </p:nvSpPr>
          <p:spPr bwMode="auto">
            <a:xfrm>
              <a:off x="551534" y="5729560"/>
              <a:ext cx="1399379"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77" name="Line 153"/>
            <p:cNvSpPr>
              <a:spLocks noChangeShapeType="1"/>
            </p:cNvSpPr>
            <p:nvPr/>
          </p:nvSpPr>
          <p:spPr bwMode="auto">
            <a:xfrm>
              <a:off x="551534" y="6128420"/>
              <a:ext cx="1399379"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78" name="Line 154"/>
            <p:cNvSpPr>
              <a:spLocks noChangeShapeType="1"/>
            </p:cNvSpPr>
            <p:nvPr/>
          </p:nvSpPr>
          <p:spPr bwMode="auto">
            <a:xfrm>
              <a:off x="7010207" y="5729560"/>
              <a:ext cx="1399379"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79" name="Line 155"/>
            <p:cNvSpPr>
              <a:spLocks noChangeShapeType="1"/>
            </p:cNvSpPr>
            <p:nvPr/>
          </p:nvSpPr>
          <p:spPr bwMode="auto">
            <a:xfrm>
              <a:off x="7010207" y="6128420"/>
              <a:ext cx="1399379"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80" name="Line 156"/>
            <p:cNvSpPr>
              <a:spLocks noChangeShapeType="1"/>
            </p:cNvSpPr>
            <p:nvPr/>
          </p:nvSpPr>
          <p:spPr bwMode="auto">
            <a:xfrm>
              <a:off x="551534" y="6014460"/>
              <a:ext cx="1399379" cy="0"/>
            </a:xfrm>
            <a:prstGeom prst="line">
              <a:avLst/>
            </a:prstGeom>
            <a:solidFill>
              <a:schemeClr val="accent1">
                <a:lumMod val="20000"/>
                <a:lumOff val="80000"/>
              </a:schemeClr>
            </a:solidFill>
            <a:ln w="38100">
              <a:solidFill>
                <a:srgbClr val="FF00FF"/>
              </a:solidFill>
              <a:round/>
              <a:headEnd/>
              <a:tailEnd/>
            </a:ln>
          </p:spPr>
          <p:txBody>
            <a:bodyPr/>
            <a:lstStyle/>
            <a:p>
              <a:endParaRPr lang="en-US"/>
            </a:p>
          </p:txBody>
        </p:sp>
        <p:sp>
          <p:nvSpPr>
            <p:cNvPr id="81" name="Line 157"/>
            <p:cNvSpPr>
              <a:spLocks noChangeShapeType="1"/>
            </p:cNvSpPr>
            <p:nvPr/>
          </p:nvSpPr>
          <p:spPr bwMode="auto">
            <a:xfrm>
              <a:off x="7010207" y="5843520"/>
              <a:ext cx="1399379" cy="0"/>
            </a:xfrm>
            <a:prstGeom prst="line">
              <a:avLst/>
            </a:prstGeom>
            <a:solidFill>
              <a:schemeClr val="accent1">
                <a:lumMod val="20000"/>
                <a:lumOff val="80000"/>
              </a:schemeClr>
            </a:solidFill>
            <a:ln w="38100">
              <a:solidFill>
                <a:srgbClr val="0000FF"/>
              </a:solidFill>
              <a:round/>
              <a:headEnd/>
              <a:tailEnd/>
            </a:ln>
          </p:spPr>
          <p:txBody>
            <a:bodyPr/>
            <a:lstStyle/>
            <a:p>
              <a:endParaRPr lang="en-US"/>
            </a:p>
          </p:txBody>
        </p:sp>
        <p:sp>
          <p:nvSpPr>
            <p:cNvPr id="82" name="Line 158"/>
            <p:cNvSpPr>
              <a:spLocks noChangeShapeType="1"/>
            </p:cNvSpPr>
            <p:nvPr/>
          </p:nvSpPr>
          <p:spPr bwMode="auto">
            <a:xfrm>
              <a:off x="1950913" y="5843520"/>
              <a:ext cx="5059294" cy="0"/>
            </a:xfrm>
            <a:prstGeom prst="line">
              <a:avLst/>
            </a:prstGeom>
            <a:solidFill>
              <a:schemeClr val="accent1">
                <a:lumMod val="20000"/>
                <a:lumOff val="80000"/>
              </a:schemeClr>
            </a:solidFill>
            <a:ln w="57150">
              <a:solidFill>
                <a:srgbClr val="660033"/>
              </a:solidFill>
              <a:round/>
              <a:headEnd type="triangle" w="med" len="med"/>
              <a:tailEnd/>
            </a:ln>
          </p:spPr>
          <p:txBody>
            <a:bodyPr/>
            <a:lstStyle/>
            <a:p>
              <a:endParaRPr lang="en-US"/>
            </a:p>
          </p:txBody>
        </p:sp>
        <p:sp>
          <p:nvSpPr>
            <p:cNvPr id="83" name="Line 159"/>
            <p:cNvSpPr>
              <a:spLocks noChangeShapeType="1"/>
            </p:cNvSpPr>
            <p:nvPr/>
          </p:nvSpPr>
          <p:spPr bwMode="auto">
            <a:xfrm>
              <a:off x="1950913" y="6014460"/>
              <a:ext cx="5059294" cy="0"/>
            </a:xfrm>
            <a:prstGeom prst="line">
              <a:avLst/>
            </a:prstGeom>
            <a:solidFill>
              <a:schemeClr val="accent1">
                <a:lumMod val="20000"/>
                <a:lumOff val="80000"/>
              </a:schemeClr>
            </a:solidFill>
            <a:ln w="57150">
              <a:solidFill>
                <a:srgbClr val="660033"/>
              </a:solidFill>
              <a:round/>
              <a:headEnd/>
              <a:tailEnd type="triangle" w="med" len="med"/>
            </a:ln>
          </p:spPr>
          <p:txBody>
            <a:bodyPr/>
            <a:lstStyle/>
            <a:p>
              <a:endParaRPr lang="en-US"/>
            </a:p>
          </p:txBody>
        </p:sp>
        <p:sp>
          <p:nvSpPr>
            <p:cNvPr id="84" name="Line 160"/>
            <p:cNvSpPr>
              <a:spLocks noChangeShapeType="1"/>
            </p:cNvSpPr>
            <p:nvPr/>
          </p:nvSpPr>
          <p:spPr bwMode="auto">
            <a:xfrm>
              <a:off x="2273847"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85" name="Line 161"/>
            <p:cNvSpPr>
              <a:spLocks noChangeShapeType="1"/>
            </p:cNvSpPr>
            <p:nvPr/>
          </p:nvSpPr>
          <p:spPr bwMode="auto">
            <a:xfrm>
              <a:off x="2489136"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86" name="Line 162"/>
            <p:cNvSpPr>
              <a:spLocks noChangeShapeType="1"/>
            </p:cNvSpPr>
            <p:nvPr/>
          </p:nvSpPr>
          <p:spPr bwMode="auto">
            <a:xfrm>
              <a:off x="2704425"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87" name="Line 163"/>
            <p:cNvSpPr>
              <a:spLocks noChangeShapeType="1"/>
            </p:cNvSpPr>
            <p:nvPr/>
          </p:nvSpPr>
          <p:spPr bwMode="auto">
            <a:xfrm>
              <a:off x="2919714"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88" name="Line 164"/>
            <p:cNvSpPr>
              <a:spLocks noChangeShapeType="1"/>
            </p:cNvSpPr>
            <p:nvPr/>
          </p:nvSpPr>
          <p:spPr bwMode="auto">
            <a:xfrm>
              <a:off x="3135003"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89" name="Line 165"/>
            <p:cNvSpPr>
              <a:spLocks noChangeShapeType="1"/>
            </p:cNvSpPr>
            <p:nvPr/>
          </p:nvSpPr>
          <p:spPr bwMode="auto">
            <a:xfrm>
              <a:off x="3350292"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0" name="Line 166"/>
            <p:cNvSpPr>
              <a:spLocks noChangeShapeType="1"/>
            </p:cNvSpPr>
            <p:nvPr/>
          </p:nvSpPr>
          <p:spPr bwMode="auto">
            <a:xfrm>
              <a:off x="3565581"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1" name="Line 167"/>
            <p:cNvSpPr>
              <a:spLocks noChangeShapeType="1"/>
            </p:cNvSpPr>
            <p:nvPr/>
          </p:nvSpPr>
          <p:spPr bwMode="auto">
            <a:xfrm>
              <a:off x="3780870"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2" name="Line 168"/>
            <p:cNvSpPr>
              <a:spLocks noChangeShapeType="1"/>
            </p:cNvSpPr>
            <p:nvPr/>
          </p:nvSpPr>
          <p:spPr bwMode="auto">
            <a:xfrm>
              <a:off x="3996159"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3" name="Line 169"/>
            <p:cNvSpPr>
              <a:spLocks noChangeShapeType="1"/>
            </p:cNvSpPr>
            <p:nvPr/>
          </p:nvSpPr>
          <p:spPr bwMode="auto">
            <a:xfrm>
              <a:off x="4211449"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4" name="Line 170"/>
            <p:cNvSpPr>
              <a:spLocks noChangeShapeType="1"/>
            </p:cNvSpPr>
            <p:nvPr/>
          </p:nvSpPr>
          <p:spPr bwMode="auto">
            <a:xfrm>
              <a:off x="4426738"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5" name="Line 171"/>
            <p:cNvSpPr>
              <a:spLocks noChangeShapeType="1"/>
            </p:cNvSpPr>
            <p:nvPr/>
          </p:nvSpPr>
          <p:spPr bwMode="auto">
            <a:xfrm>
              <a:off x="4642027"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6" name="Line 172"/>
            <p:cNvSpPr>
              <a:spLocks noChangeShapeType="1"/>
            </p:cNvSpPr>
            <p:nvPr/>
          </p:nvSpPr>
          <p:spPr bwMode="auto">
            <a:xfrm>
              <a:off x="4857316"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7" name="Line 173"/>
            <p:cNvSpPr>
              <a:spLocks noChangeShapeType="1"/>
            </p:cNvSpPr>
            <p:nvPr/>
          </p:nvSpPr>
          <p:spPr bwMode="auto">
            <a:xfrm>
              <a:off x="5072605"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8" name="Line 174"/>
            <p:cNvSpPr>
              <a:spLocks noChangeShapeType="1"/>
            </p:cNvSpPr>
            <p:nvPr/>
          </p:nvSpPr>
          <p:spPr bwMode="auto">
            <a:xfrm>
              <a:off x="5287894"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99" name="Line 175"/>
            <p:cNvSpPr>
              <a:spLocks noChangeShapeType="1"/>
            </p:cNvSpPr>
            <p:nvPr/>
          </p:nvSpPr>
          <p:spPr bwMode="auto">
            <a:xfrm>
              <a:off x="5503183"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0" name="Line 176"/>
            <p:cNvSpPr>
              <a:spLocks noChangeShapeType="1"/>
            </p:cNvSpPr>
            <p:nvPr/>
          </p:nvSpPr>
          <p:spPr bwMode="auto">
            <a:xfrm>
              <a:off x="5718472"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1" name="Line 177"/>
            <p:cNvSpPr>
              <a:spLocks noChangeShapeType="1"/>
            </p:cNvSpPr>
            <p:nvPr/>
          </p:nvSpPr>
          <p:spPr bwMode="auto">
            <a:xfrm>
              <a:off x="5933762"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2" name="Line 178"/>
            <p:cNvSpPr>
              <a:spLocks noChangeShapeType="1"/>
            </p:cNvSpPr>
            <p:nvPr/>
          </p:nvSpPr>
          <p:spPr bwMode="auto">
            <a:xfrm>
              <a:off x="6149051"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3" name="Line 179"/>
            <p:cNvSpPr>
              <a:spLocks noChangeShapeType="1"/>
            </p:cNvSpPr>
            <p:nvPr/>
          </p:nvSpPr>
          <p:spPr bwMode="auto">
            <a:xfrm>
              <a:off x="6364340"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4" name="Line 180"/>
            <p:cNvSpPr>
              <a:spLocks noChangeShapeType="1"/>
            </p:cNvSpPr>
            <p:nvPr/>
          </p:nvSpPr>
          <p:spPr bwMode="auto">
            <a:xfrm>
              <a:off x="6579629"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5" name="Line 181"/>
            <p:cNvSpPr>
              <a:spLocks noChangeShapeType="1"/>
            </p:cNvSpPr>
            <p:nvPr/>
          </p:nvSpPr>
          <p:spPr bwMode="auto">
            <a:xfrm>
              <a:off x="6794918"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6" name="Line 182"/>
            <p:cNvSpPr>
              <a:spLocks noChangeShapeType="1"/>
            </p:cNvSpPr>
            <p:nvPr/>
          </p:nvSpPr>
          <p:spPr bwMode="auto">
            <a:xfrm>
              <a:off x="7010207"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7" name="Line 183"/>
            <p:cNvSpPr>
              <a:spLocks noChangeShapeType="1"/>
            </p:cNvSpPr>
            <p:nvPr/>
          </p:nvSpPr>
          <p:spPr bwMode="auto">
            <a:xfrm>
              <a:off x="7225496"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8" name="Line 184"/>
            <p:cNvSpPr>
              <a:spLocks noChangeShapeType="1"/>
            </p:cNvSpPr>
            <p:nvPr/>
          </p:nvSpPr>
          <p:spPr bwMode="auto">
            <a:xfrm>
              <a:off x="7440785"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09" name="Line 185"/>
            <p:cNvSpPr>
              <a:spLocks noChangeShapeType="1"/>
            </p:cNvSpPr>
            <p:nvPr/>
          </p:nvSpPr>
          <p:spPr bwMode="auto">
            <a:xfrm>
              <a:off x="7656074"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0" name="Line 186"/>
            <p:cNvSpPr>
              <a:spLocks noChangeShapeType="1"/>
            </p:cNvSpPr>
            <p:nvPr/>
          </p:nvSpPr>
          <p:spPr bwMode="auto">
            <a:xfrm>
              <a:off x="7871364"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1" name="Line 187"/>
            <p:cNvSpPr>
              <a:spLocks noChangeShapeType="1"/>
            </p:cNvSpPr>
            <p:nvPr/>
          </p:nvSpPr>
          <p:spPr bwMode="auto">
            <a:xfrm>
              <a:off x="8086653"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2" name="Line 188"/>
            <p:cNvSpPr>
              <a:spLocks noChangeShapeType="1"/>
            </p:cNvSpPr>
            <p:nvPr/>
          </p:nvSpPr>
          <p:spPr bwMode="auto">
            <a:xfrm>
              <a:off x="8301942" y="57295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3" name="Line 189"/>
            <p:cNvSpPr>
              <a:spLocks noChangeShapeType="1"/>
            </p:cNvSpPr>
            <p:nvPr/>
          </p:nvSpPr>
          <p:spPr bwMode="auto">
            <a:xfrm>
              <a:off x="659178"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4" name="Line 190"/>
            <p:cNvSpPr>
              <a:spLocks noChangeShapeType="1"/>
            </p:cNvSpPr>
            <p:nvPr/>
          </p:nvSpPr>
          <p:spPr bwMode="auto">
            <a:xfrm>
              <a:off x="874467"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5" name="Line 191"/>
            <p:cNvSpPr>
              <a:spLocks noChangeShapeType="1"/>
            </p:cNvSpPr>
            <p:nvPr/>
          </p:nvSpPr>
          <p:spPr bwMode="auto">
            <a:xfrm>
              <a:off x="1089756"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6" name="Line 192"/>
            <p:cNvSpPr>
              <a:spLocks noChangeShapeType="1"/>
            </p:cNvSpPr>
            <p:nvPr/>
          </p:nvSpPr>
          <p:spPr bwMode="auto">
            <a:xfrm>
              <a:off x="1305046"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7" name="Line 193"/>
            <p:cNvSpPr>
              <a:spLocks noChangeShapeType="1"/>
            </p:cNvSpPr>
            <p:nvPr/>
          </p:nvSpPr>
          <p:spPr bwMode="auto">
            <a:xfrm>
              <a:off x="1520335"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8" name="Line 194"/>
            <p:cNvSpPr>
              <a:spLocks noChangeShapeType="1"/>
            </p:cNvSpPr>
            <p:nvPr/>
          </p:nvSpPr>
          <p:spPr bwMode="auto">
            <a:xfrm>
              <a:off x="1735624"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19" name="Line 195"/>
            <p:cNvSpPr>
              <a:spLocks noChangeShapeType="1"/>
            </p:cNvSpPr>
            <p:nvPr/>
          </p:nvSpPr>
          <p:spPr bwMode="auto">
            <a:xfrm>
              <a:off x="1950913"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0" name="Line 196"/>
            <p:cNvSpPr>
              <a:spLocks noChangeShapeType="1"/>
            </p:cNvSpPr>
            <p:nvPr/>
          </p:nvSpPr>
          <p:spPr bwMode="auto">
            <a:xfrm>
              <a:off x="2166202"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1" name="Line 197"/>
            <p:cNvSpPr>
              <a:spLocks noChangeShapeType="1"/>
            </p:cNvSpPr>
            <p:nvPr/>
          </p:nvSpPr>
          <p:spPr bwMode="auto">
            <a:xfrm>
              <a:off x="2381491"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2" name="Line 198"/>
            <p:cNvSpPr>
              <a:spLocks noChangeShapeType="1"/>
            </p:cNvSpPr>
            <p:nvPr/>
          </p:nvSpPr>
          <p:spPr bwMode="auto">
            <a:xfrm>
              <a:off x="2596780"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3" name="Line 199"/>
            <p:cNvSpPr>
              <a:spLocks noChangeShapeType="1"/>
            </p:cNvSpPr>
            <p:nvPr/>
          </p:nvSpPr>
          <p:spPr bwMode="auto">
            <a:xfrm>
              <a:off x="2812069"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4" name="Line 200"/>
            <p:cNvSpPr>
              <a:spLocks noChangeShapeType="1"/>
            </p:cNvSpPr>
            <p:nvPr/>
          </p:nvSpPr>
          <p:spPr bwMode="auto">
            <a:xfrm>
              <a:off x="3027358"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5" name="Line 201"/>
            <p:cNvSpPr>
              <a:spLocks noChangeShapeType="1"/>
            </p:cNvSpPr>
            <p:nvPr/>
          </p:nvSpPr>
          <p:spPr bwMode="auto">
            <a:xfrm>
              <a:off x="3242648"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6" name="Line 202"/>
            <p:cNvSpPr>
              <a:spLocks noChangeShapeType="1"/>
            </p:cNvSpPr>
            <p:nvPr/>
          </p:nvSpPr>
          <p:spPr bwMode="auto">
            <a:xfrm>
              <a:off x="3457937"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7" name="Line 203"/>
            <p:cNvSpPr>
              <a:spLocks noChangeShapeType="1"/>
            </p:cNvSpPr>
            <p:nvPr/>
          </p:nvSpPr>
          <p:spPr bwMode="auto">
            <a:xfrm>
              <a:off x="3673226"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8" name="Line 204"/>
            <p:cNvSpPr>
              <a:spLocks noChangeShapeType="1"/>
            </p:cNvSpPr>
            <p:nvPr/>
          </p:nvSpPr>
          <p:spPr bwMode="auto">
            <a:xfrm>
              <a:off x="3888515"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9" name="Line 205"/>
            <p:cNvSpPr>
              <a:spLocks noChangeShapeType="1"/>
            </p:cNvSpPr>
            <p:nvPr/>
          </p:nvSpPr>
          <p:spPr bwMode="auto">
            <a:xfrm>
              <a:off x="4103804"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0" name="Line 206"/>
            <p:cNvSpPr>
              <a:spLocks noChangeShapeType="1"/>
            </p:cNvSpPr>
            <p:nvPr/>
          </p:nvSpPr>
          <p:spPr bwMode="auto">
            <a:xfrm>
              <a:off x="4319093"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1" name="Line 207"/>
            <p:cNvSpPr>
              <a:spLocks noChangeShapeType="1"/>
            </p:cNvSpPr>
            <p:nvPr/>
          </p:nvSpPr>
          <p:spPr bwMode="auto">
            <a:xfrm>
              <a:off x="4534382"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2" name="Line 208"/>
            <p:cNvSpPr>
              <a:spLocks noChangeShapeType="1"/>
            </p:cNvSpPr>
            <p:nvPr/>
          </p:nvSpPr>
          <p:spPr bwMode="auto">
            <a:xfrm>
              <a:off x="4749671"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3" name="Line 209"/>
            <p:cNvSpPr>
              <a:spLocks noChangeShapeType="1"/>
            </p:cNvSpPr>
            <p:nvPr/>
          </p:nvSpPr>
          <p:spPr bwMode="auto">
            <a:xfrm>
              <a:off x="4964961"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4" name="Line 210"/>
            <p:cNvSpPr>
              <a:spLocks noChangeShapeType="1"/>
            </p:cNvSpPr>
            <p:nvPr/>
          </p:nvSpPr>
          <p:spPr bwMode="auto">
            <a:xfrm>
              <a:off x="5180250"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5" name="Line 211"/>
            <p:cNvSpPr>
              <a:spLocks noChangeShapeType="1"/>
            </p:cNvSpPr>
            <p:nvPr/>
          </p:nvSpPr>
          <p:spPr bwMode="auto">
            <a:xfrm>
              <a:off x="5395539"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6" name="Line 212"/>
            <p:cNvSpPr>
              <a:spLocks noChangeShapeType="1"/>
            </p:cNvSpPr>
            <p:nvPr/>
          </p:nvSpPr>
          <p:spPr bwMode="auto">
            <a:xfrm>
              <a:off x="5610828"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7" name="Line 213"/>
            <p:cNvSpPr>
              <a:spLocks noChangeShapeType="1"/>
            </p:cNvSpPr>
            <p:nvPr/>
          </p:nvSpPr>
          <p:spPr bwMode="auto">
            <a:xfrm>
              <a:off x="5826117"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8" name="Line 214"/>
            <p:cNvSpPr>
              <a:spLocks noChangeShapeType="1"/>
            </p:cNvSpPr>
            <p:nvPr/>
          </p:nvSpPr>
          <p:spPr bwMode="auto">
            <a:xfrm>
              <a:off x="6041406"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9" name="Line 215"/>
            <p:cNvSpPr>
              <a:spLocks noChangeShapeType="1"/>
            </p:cNvSpPr>
            <p:nvPr/>
          </p:nvSpPr>
          <p:spPr bwMode="auto">
            <a:xfrm>
              <a:off x="6256695"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40" name="Line 216"/>
            <p:cNvSpPr>
              <a:spLocks noChangeShapeType="1"/>
            </p:cNvSpPr>
            <p:nvPr/>
          </p:nvSpPr>
          <p:spPr bwMode="auto">
            <a:xfrm>
              <a:off x="6471984"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41" name="Line 217"/>
            <p:cNvSpPr>
              <a:spLocks noChangeShapeType="1"/>
            </p:cNvSpPr>
            <p:nvPr/>
          </p:nvSpPr>
          <p:spPr bwMode="auto">
            <a:xfrm>
              <a:off x="6687273" y="6014460"/>
              <a:ext cx="0" cy="113960"/>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52" name="Text Box 228"/>
            <p:cNvSpPr txBox="1">
              <a:spLocks noChangeArrowheads="1"/>
            </p:cNvSpPr>
            <p:nvPr/>
          </p:nvSpPr>
          <p:spPr bwMode="auto">
            <a:xfrm>
              <a:off x="8337823" y="5715000"/>
              <a:ext cx="394697" cy="253160"/>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53" name="Text Box 229"/>
            <p:cNvSpPr txBox="1">
              <a:spLocks noChangeArrowheads="1"/>
            </p:cNvSpPr>
            <p:nvPr/>
          </p:nvSpPr>
          <p:spPr bwMode="auto">
            <a:xfrm>
              <a:off x="8301942" y="6071440"/>
              <a:ext cx="394697" cy="253160"/>
            </a:xfrm>
            <a:prstGeom prst="rect">
              <a:avLst/>
            </a:prstGeom>
            <a:solidFill>
              <a:schemeClr val="accent1">
                <a:lumMod val="20000"/>
                <a:lumOff val="80000"/>
              </a:schemeClr>
            </a:solidFill>
            <a:ln w="9525">
              <a:noFill/>
              <a:miter lim="800000"/>
              <a:headEnd/>
              <a:tailEnd/>
            </a:ln>
          </p:spPr>
          <p:txBody>
            <a:bodyPr>
              <a:spAutoFit/>
            </a:bodyPr>
            <a:lstStyle/>
            <a:p>
              <a:r>
                <a:rPr lang="en-US" sz="1600" b="1">
                  <a:solidFill>
                    <a:schemeClr val="bg2"/>
                  </a:solidFill>
                </a:rPr>
                <a:t>5’</a:t>
              </a:r>
            </a:p>
          </p:txBody>
        </p:sp>
        <p:sp>
          <p:nvSpPr>
            <p:cNvPr id="154" name="Text Box 230"/>
            <p:cNvSpPr txBox="1">
              <a:spLocks noChangeArrowheads="1"/>
            </p:cNvSpPr>
            <p:nvPr/>
          </p:nvSpPr>
          <p:spPr bwMode="auto">
            <a:xfrm>
              <a:off x="228600" y="5410200"/>
              <a:ext cx="394697" cy="253160"/>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55" name="Text Box 231"/>
            <p:cNvSpPr txBox="1">
              <a:spLocks noChangeArrowheads="1"/>
            </p:cNvSpPr>
            <p:nvPr/>
          </p:nvSpPr>
          <p:spPr bwMode="auto">
            <a:xfrm>
              <a:off x="264482" y="5715000"/>
              <a:ext cx="394697" cy="253160"/>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64" name="Text Box 240"/>
            <p:cNvSpPr txBox="1">
              <a:spLocks noChangeArrowheads="1"/>
            </p:cNvSpPr>
            <p:nvPr/>
          </p:nvSpPr>
          <p:spPr bwMode="auto">
            <a:xfrm>
              <a:off x="8337823" y="5461840"/>
              <a:ext cx="356188" cy="253160"/>
            </a:xfrm>
            <a:prstGeom prst="rect">
              <a:avLst/>
            </a:prstGeom>
            <a:solidFill>
              <a:schemeClr val="accent1">
                <a:lumMod val="20000"/>
                <a:lumOff val="80000"/>
              </a:schemeClr>
            </a:solidFill>
            <a:ln w="9525">
              <a:noFill/>
              <a:miter lim="800000"/>
              <a:headEnd/>
              <a:tailEnd/>
            </a:ln>
          </p:spPr>
          <p:txBody>
            <a:bodyPr wrap="none">
              <a:spAutoFit/>
            </a:bodyPr>
            <a:lstStyle/>
            <a:p>
              <a:r>
                <a:rPr lang="en-US" sz="1600" b="1" dirty="0">
                  <a:solidFill>
                    <a:schemeClr val="bg2"/>
                  </a:solidFill>
                </a:rPr>
                <a:t>3’</a:t>
              </a:r>
            </a:p>
          </p:txBody>
        </p:sp>
        <p:sp>
          <p:nvSpPr>
            <p:cNvPr id="165" name="Text Box 241"/>
            <p:cNvSpPr txBox="1">
              <a:spLocks noChangeArrowheads="1"/>
            </p:cNvSpPr>
            <p:nvPr/>
          </p:nvSpPr>
          <p:spPr bwMode="auto">
            <a:xfrm>
              <a:off x="6902563" y="5900500"/>
              <a:ext cx="356188" cy="253160"/>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6" name="Text Box 242"/>
            <p:cNvSpPr txBox="1">
              <a:spLocks noChangeArrowheads="1"/>
            </p:cNvSpPr>
            <p:nvPr/>
          </p:nvSpPr>
          <p:spPr bwMode="auto">
            <a:xfrm>
              <a:off x="1627979" y="5786540"/>
              <a:ext cx="356188" cy="253160"/>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7" name="Text Box 243"/>
            <p:cNvSpPr txBox="1">
              <a:spLocks noChangeArrowheads="1"/>
            </p:cNvSpPr>
            <p:nvPr/>
          </p:nvSpPr>
          <p:spPr bwMode="auto">
            <a:xfrm>
              <a:off x="264482" y="6014460"/>
              <a:ext cx="356188" cy="253160"/>
            </a:xfrm>
            <a:prstGeom prst="rect">
              <a:avLst/>
            </a:prstGeom>
            <a:solidFill>
              <a:schemeClr val="accent1">
                <a:lumMod val="20000"/>
                <a:lumOff val="80000"/>
              </a:schemeClr>
            </a:solidFill>
            <a:ln w="9525">
              <a:noFill/>
              <a:miter lim="800000"/>
              <a:headEnd/>
              <a:tailEnd/>
            </a:ln>
          </p:spPr>
          <p:txBody>
            <a:bodyPr wrap="none">
              <a:spAutoFit/>
            </a:bodyPr>
            <a:lstStyle/>
            <a:p>
              <a:r>
                <a:rPr lang="en-US" sz="1600" b="1" dirty="0">
                  <a:solidFill>
                    <a:schemeClr val="bg2"/>
                  </a:solidFill>
                </a:rPr>
                <a:t>3’</a:t>
              </a:r>
            </a:p>
          </p:txBody>
        </p:sp>
      </p:grpSp>
      <p:grpSp>
        <p:nvGrpSpPr>
          <p:cNvPr id="179" name="Group 178">
            <a:extLst>
              <a:ext uri="{FF2B5EF4-FFF2-40B4-BE49-F238E27FC236}">
                <a16:creationId xmlns:a16="http://schemas.microsoft.com/office/drawing/2014/main" id="{E727B1B3-B48A-409F-8CA9-07CF65B2CA06}"/>
              </a:ext>
            </a:extLst>
          </p:cNvPr>
          <p:cNvGrpSpPr/>
          <p:nvPr/>
        </p:nvGrpSpPr>
        <p:grpSpPr>
          <a:xfrm>
            <a:off x="228600" y="1444447"/>
            <a:ext cx="8203823" cy="1283434"/>
            <a:chOff x="228600" y="1444447"/>
            <a:chExt cx="8203823" cy="1283434"/>
          </a:xfrm>
        </p:grpSpPr>
        <p:sp>
          <p:nvSpPr>
            <p:cNvPr id="144" name="Text Box 220"/>
            <p:cNvSpPr txBox="1">
              <a:spLocks noChangeArrowheads="1"/>
            </p:cNvSpPr>
            <p:nvPr/>
          </p:nvSpPr>
          <p:spPr bwMode="auto">
            <a:xfrm>
              <a:off x="263324" y="1444447"/>
              <a:ext cx="381965" cy="231953"/>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46" name="Text Box 222"/>
            <p:cNvSpPr txBox="1">
              <a:spLocks noChangeArrowheads="1"/>
            </p:cNvSpPr>
            <p:nvPr/>
          </p:nvSpPr>
          <p:spPr bwMode="auto">
            <a:xfrm>
              <a:off x="8041511" y="2389327"/>
              <a:ext cx="381965" cy="338554"/>
            </a:xfrm>
            <a:prstGeom prst="rect">
              <a:avLst/>
            </a:prstGeom>
            <a:solidFill>
              <a:schemeClr val="accent1">
                <a:lumMod val="20000"/>
                <a:lumOff val="80000"/>
              </a:schemeClr>
            </a:solidFill>
            <a:ln w="9525">
              <a:noFill/>
              <a:miter lim="800000"/>
              <a:headEnd/>
              <a:tailEnd/>
            </a:ln>
          </p:spPr>
          <p:txBody>
            <a:bodyPr>
              <a:spAutoFit/>
            </a:bodyPr>
            <a:lstStyle/>
            <a:p>
              <a:r>
                <a:rPr lang="en-US" sz="1600" b="1">
                  <a:solidFill>
                    <a:schemeClr val="bg2"/>
                  </a:solidFill>
                </a:rPr>
                <a:t>5’</a:t>
              </a:r>
            </a:p>
          </p:txBody>
        </p:sp>
        <p:sp>
          <p:nvSpPr>
            <p:cNvPr id="156" name="Text Box 232"/>
            <p:cNvSpPr txBox="1">
              <a:spLocks noChangeArrowheads="1"/>
            </p:cNvSpPr>
            <p:nvPr/>
          </p:nvSpPr>
          <p:spPr bwMode="auto">
            <a:xfrm>
              <a:off x="8076234" y="1444447"/>
              <a:ext cx="356188" cy="231953"/>
            </a:xfrm>
            <a:prstGeom prst="rect">
              <a:avLst/>
            </a:prstGeom>
            <a:solidFill>
              <a:schemeClr val="accent1">
                <a:lumMod val="20000"/>
                <a:lumOff val="80000"/>
              </a:schemeClr>
            </a:solidFill>
            <a:ln w="9525">
              <a:noFill/>
              <a:miter lim="800000"/>
              <a:headEnd/>
              <a:tailEnd/>
            </a:ln>
          </p:spPr>
          <p:txBody>
            <a:bodyPr wrap="none">
              <a:spAutoFit/>
            </a:bodyPr>
            <a:lstStyle/>
            <a:p>
              <a:r>
                <a:rPr lang="en-US" sz="1600" b="1" dirty="0">
                  <a:solidFill>
                    <a:schemeClr val="bg2"/>
                  </a:solidFill>
                </a:rPr>
                <a:t>3’</a:t>
              </a:r>
            </a:p>
          </p:txBody>
        </p:sp>
        <p:sp>
          <p:nvSpPr>
            <p:cNvPr id="5" name="Line 7"/>
            <p:cNvSpPr>
              <a:spLocks noChangeShapeType="1"/>
            </p:cNvSpPr>
            <p:nvPr/>
          </p:nvSpPr>
          <p:spPr bwMode="auto">
            <a:xfrm>
              <a:off x="1895354" y="1657128"/>
              <a:ext cx="4896091"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6" name="Line 8"/>
            <p:cNvSpPr>
              <a:spLocks noChangeShapeType="1"/>
            </p:cNvSpPr>
            <p:nvPr/>
          </p:nvSpPr>
          <p:spPr bwMode="auto">
            <a:xfrm>
              <a:off x="1895354" y="1790255"/>
              <a:ext cx="4896091"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7" name="Line 9"/>
            <p:cNvSpPr>
              <a:spLocks noChangeShapeType="1"/>
            </p:cNvSpPr>
            <p:nvPr/>
          </p:nvSpPr>
          <p:spPr bwMode="auto">
            <a:xfrm>
              <a:off x="541116" y="1657128"/>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8" name="Line 10"/>
            <p:cNvSpPr>
              <a:spLocks noChangeShapeType="1"/>
            </p:cNvSpPr>
            <p:nvPr/>
          </p:nvSpPr>
          <p:spPr bwMode="auto">
            <a:xfrm>
              <a:off x="541116" y="1790255"/>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9" name="Line 11"/>
            <p:cNvSpPr>
              <a:spLocks noChangeShapeType="1"/>
            </p:cNvSpPr>
            <p:nvPr/>
          </p:nvSpPr>
          <p:spPr bwMode="auto">
            <a:xfrm>
              <a:off x="6791446" y="1790255"/>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10" name="Line 12"/>
            <p:cNvSpPr>
              <a:spLocks noChangeShapeType="1"/>
            </p:cNvSpPr>
            <p:nvPr/>
          </p:nvSpPr>
          <p:spPr bwMode="auto">
            <a:xfrm>
              <a:off x="6791446" y="1657128"/>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11" name="Line 13"/>
            <p:cNvSpPr>
              <a:spLocks noChangeShapeType="1"/>
            </p:cNvSpPr>
            <p:nvPr/>
          </p:nvSpPr>
          <p:spPr bwMode="auto">
            <a:xfrm>
              <a:off x="749461"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2" name="Line 14"/>
            <p:cNvSpPr>
              <a:spLocks noChangeShapeType="1"/>
            </p:cNvSpPr>
            <p:nvPr/>
          </p:nvSpPr>
          <p:spPr bwMode="auto">
            <a:xfrm>
              <a:off x="957805"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3" name="Line 15"/>
            <p:cNvSpPr>
              <a:spLocks noChangeShapeType="1"/>
            </p:cNvSpPr>
            <p:nvPr/>
          </p:nvSpPr>
          <p:spPr bwMode="auto">
            <a:xfrm>
              <a:off x="1166149"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4" name="Line 16"/>
            <p:cNvSpPr>
              <a:spLocks noChangeShapeType="1"/>
            </p:cNvSpPr>
            <p:nvPr/>
          </p:nvSpPr>
          <p:spPr bwMode="auto">
            <a:xfrm>
              <a:off x="1374494"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5" name="Line 17"/>
            <p:cNvSpPr>
              <a:spLocks noChangeShapeType="1"/>
            </p:cNvSpPr>
            <p:nvPr/>
          </p:nvSpPr>
          <p:spPr bwMode="auto">
            <a:xfrm>
              <a:off x="1582838"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6" name="Line 18"/>
            <p:cNvSpPr>
              <a:spLocks noChangeShapeType="1"/>
            </p:cNvSpPr>
            <p:nvPr/>
          </p:nvSpPr>
          <p:spPr bwMode="auto">
            <a:xfrm>
              <a:off x="1791182"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7" name="Line 19"/>
            <p:cNvSpPr>
              <a:spLocks noChangeShapeType="1"/>
            </p:cNvSpPr>
            <p:nvPr/>
          </p:nvSpPr>
          <p:spPr bwMode="auto">
            <a:xfrm>
              <a:off x="1999527"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8" name="Line 20"/>
            <p:cNvSpPr>
              <a:spLocks noChangeShapeType="1"/>
            </p:cNvSpPr>
            <p:nvPr/>
          </p:nvSpPr>
          <p:spPr bwMode="auto">
            <a:xfrm>
              <a:off x="2207871"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9" name="Line 21"/>
            <p:cNvSpPr>
              <a:spLocks noChangeShapeType="1"/>
            </p:cNvSpPr>
            <p:nvPr/>
          </p:nvSpPr>
          <p:spPr bwMode="auto">
            <a:xfrm>
              <a:off x="2416215"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0" name="Line 22"/>
            <p:cNvSpPr>
              <a:spLocks noChangeShapeType="1"/>
            </p:cNvSpPr>
            <p:nvPr/>
          </p:nvSpPr>
          <p:spPr bwMode="auto">
            <a:xfrm>
              <a:off x="2624559"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1" name="Line 23"/>
            <p:cNvSpPr>
              <a:spLocks noChangeShapeType="1"/>
            </p:cNvSpPr>
            <p:nvPr/>
          </p:nvSpPr>
          <p:spPr bwMode="auto">
            <a:xfrm>
              <a:off x="2832904"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2" name="Line 24"/>
            <p:cNvSpPr>
              <a:spLocks noChangeShapeType="1"/>
            </p:cNvSpPr>
            <p:nvPr/>
          </p:nvSpPr>
          <p:spPr bwMode="auto">
            <a:xfrm>
              <a:off x="3041248"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3" name="Line 25"/>
            <p:cNvSpPr>
              <a:spLocks noChangeShapeType="1"/>
            </p:cNvSpPr>
            <p:nvPr/>
          </p:nvSpPr>
          <p:spPr bwMode="auto">
            <a:xfrm>
              <a:off x="3249592"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4" name="Line 26"/>
            <p:cNvSpPr>
              <a:spLocks noChangeShapeType="1"/>
            </p:cNvSpPr>
            <p:nvPr/>
          </p:nvSpPr>
          <p:spPr bwMode="auto">
            <a:xfrm>
              <a:off x="3457937"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5" name="Line 27"/>
            <p:cNvSpPr>
              <a:spLocks noChangeShapeType="1"/>
            </p:cNvSpPr>
            <p:nvPr/>
          </p:nvSpPr>
          <p:spPr bwMode="auto">
            <a:xfrm>
              <a:off x="3666281"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6" name="Line 28"/>
            <p:cNvSpPr>
              <a:spLocks noChangeShapeType="1"/>
            </p:cNvSpPr>
            <p:nvPr/>
          </p:nvSpPr>
          <p:spPr bwMode="auto">
            <a:xfrm>
              <a:off x="3874625"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7" name="Line 29"/>
            <p:cNvSpPr>
              <a:spLocks noChangeShapeType="1"/>
            </p:cNvSpPr>
            <p:nvPr/>
          </p:nvSpPr>
          <p:spPr bwMode="auto">
            <a:xfrm>
              <a:off x="4082970"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8" name="Line 30"/>
            <p:cNvSpPr>
              <a:spLocks noChangeShapeType="1"/>
            </p:cNvSpPr>
            <p:nvPr/>
          </p:nvSpPr>
          <p:spPr bwMode="auto">
            <a:xfrm>
              <a:off x="4291314"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29" name="Line 31"/>
            <p:cNvSpPr>
              <a:spLocks noChangeShapeType="1"/>
            </p:cNvSpPr>
            <p:nvPr/>
          </p:nvSpPr>
          <p:spPr bwMode="auto">
            <a:xfrm>
              <a:off x="4499658"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0" name="Line 32"/>
            <p:cNvSpPr>
              <a:spLocks noChangeShapeType="1"/>
            </p:cNvSpPr>
            <p:nvPr/>
          </p:nvSpPr>
          <p:spPr bwMode="auto">
            <a:xfrm>
              <a:off x="4708003"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1" name="Line 33"/>
            <p:cNvSpPr>
              <a:spLocks noChangeShapeType="1"/>
            </p:cNvSpPr>
            <p:nvPr/>
          </p:nvSpPr>
          <p:spPr bwMode="auto">
            <a:xfrm>
              <a:off x="4916347"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2" name="Line 34"/>
            <p:cNvSpPr>
              <a:spLocks noChangeShapeType="1"/>
            </p:cNvSpPr>
            <p:nvPr/>
          </p:nvSpPr>
          <p:spPr bwMode="auto">
            <a:xfrm>
              <a:off x="5124691"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3" name="Line 35"/>
            <p:cNvSpPr>
              <a:spLocks noChangeShapeType="1"/>
            </p:cNvSpPr>
            <p:nvPr/>
          </p:nvSpPr>
          <p:spPr bwMode="auto">
            <a:xfrm>
              <a:off x="5333035"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4" name="Line 36"/>
            <p:cNvSpPr>
              <a:spLocks noChangeShapeType="1"/>
            </p:cNvSpPr>
            <p:nvPr/>
          </p:nvSpPr>
          <p:spPr bwMode="auto">
            <a:xfrm>
              <a:off x="5541380"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5" name="Line 37"/>
            <p:cNvSpPr>
              <a:spLocks noChangeShapeType="1"/>
            </p:cNvSpPr>
            <p:nvPr/>
          </p:nvSpPr>
          <p:spPr bwMode="auto">
            <a:xfrm>
              <a:off x="5749724"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6" name="Line 38"/>
            <p:cNvSpPr>
              <a:spLocks noChangeShapeType="1"/>
            </p:cNvSpPr>
            <p:nvPr/>
          </p:nvSpPr>
          <p:spPr bwMode="auto">
            <a:xfrm>
              <a:off x="5958068"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7" name="Line 39"/>
            <p:cNvSpPr>
              <a:spLocks noChangeShapeType="1"/>
            </p:cNvSpPr>
            <p:nvPr/>
          </p:nvSpPr>
          <p:spPr bwMode="auto">
            <a:xfrm>
              <a:off x="6166413"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8" name="Line 40"/>
            <p:cNvSpPr>
              <a:spLocks noChangeShapeType="1"/>
            </p:cNvSpPr>
            <p:nvPr/>
          </p:nvSpPr>
          <p:spPr bwMode="auto">
            <a:xfrm>
              <a:off x="6374757"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39" name="Line 41"/>
            <p:cNvSpPr>
              <a:spLocks noChangeShapeType="1"/>
            </p:cNvSpPr>
            <p:nvPr/>
          </p:nvSpPr>
          <p:spPr bwMode="auto">
            <a:xfrm>
              <a:off x="6583101"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0" name="Line 42"/>
            <p:cNvSpPr>
              <a:spLocks noChangeShapeType="1"/>
            </p:cNvSpPr>
            <p:nvPr/>
          </p:nvSpPr>
          <p:spPr bwMode="auto">
            <a:xfrm>
              <a:off x="6999790"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1" name="Line 43"/>
            <p:cNvSpPr>
              <a:spLocks noChangeShapeType="1"/>
            </p:cNvSpPr>
            <p:nvPr/>
          </p:nvSpPr>
          <p:spPr bwMode="auto">
            <a:xfrm>
              <a:off x="7208134"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2" name="Line 44"/>
            <p:cNvSpPr>
              <a:spLocks noChangeShapeType="1"/>
            </p:cNvSpPr>
            <p:nvPr/>
          </p:nvSpPr>
          <p:spPr bwMode="auto">
            <a:xfrm>
              <a:off x="7416478"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3" name="Line 45"/>
            <p:cNvSpPr>
              <a:spLocks noChangeShapeType="1"/>
            </p:cNvSpPr>
            <p:nvPr/>
          </p:nvSpPr>
          <p:spPr bwMode="auto">
            <a:xfrm>
              <a:off x="7624823"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4" name="Line 46"/>
            <p:cNvSpPr>
              <a:spLocks noChangeShapeType="1"/>
            </p:cNvSpPr>
            <p:nvPr/>
          </p:nvSpPr>
          <p:spPr bwMode="auto">
            <a:xfrm>
              <a:off x="7833167"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45" name="Line 87"/>
            <p:cNvSpPr>
              <a:spLocks noChangeShapeType="1"/>
            </p:cNvSpPr>
            <p:nvPr/>
          </p:nvSpPr>
          <p:spPr bwMode="auto">
            <a:xfrm>
              <a:off x="1895354" y="2189637"/>
              <a:ext cx="4896091"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46" name="Line 88"/>
            <p:cNvSpPr>
              <a:spLocks noChangeShapeType="1"/>
            </p:cNvSpPr>
            <p:nvPr/>
          </p:nvSpPr>
          <p:spPr bwMode="auto">
            <a:xfrm>
              <a:off x="1895354" y="2455891"/>
              <a:ext cx="4896091" cy="0"/>
            </a:xfrm>
            <a:prstGeom prst="line">
              <a:avLst/>
            </a:prstGeom>
            <a:solidFill>
              <a:schemeClr val="accent1">
                <a:lumMod val="20000"/>
                <a:lumOff val="80000"/>
              </a:schemeClr>
            </a:solidFill>
            <a:ln w="57150">
              <a:solidFill>
                <a:srgbClr val="660033"/>
              </a:solidFill>
              <a:round/>
              <a:headEnd/>
              <a:tailEnd/>
            </a:ln>
          </p:spPr>
          <p:txBody>
            <a:bodyPr/>
            <a:lstStyle/>
            <a:p>
              <a:endParaRPr lang="en-US"/>
            </a:p>
          </p:txBody>
        </p:sp>
        <p:sp>
          <p:nvSpPr>
            <p:cNvPr id="47" name="Line 89"/>
            <p:cNvSpPr>
              <a:spLocks noChangeShapeType="1"/>
            </p:cNvSpPr>
            <p:nvPr/>
          </p:nvSpPr>
          <p:spPr bwMode="auto">
            <a:xfrm>
              <a:off x="541116" y="2189637"/>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48" name="Line 90"/>
            <p:cNvSpPr>
              <a:spLocks noChangeShapeType="1"/>
            </p:cNvSpPr>
            <p:nvPr/>
          </p:nvSpPr>
          <p:spPr bwMode="auto">
            <a:xfrm>
              <a:off x="541116" y="2455891"/>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49" name="Line 91"/>
            <p:cNvSpPr>
              <a:spLocks noChangeShapeType="1"/>
            </p:cNvSpPr>
            <p:nvPr/>
          </p:nvSpPr>
          <p:spPr bwMode="auto">
            <a:xfrm>
              <a:off x="6791446" y="2455891"/>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0" name="Line 92"/>
            <p:cNvSpPr>
              <a:spLocks noChangeShapeType="1"/>
            </p:cNvSpPr>
            <p:nvPr/>
          </p:nvSpPr>
          <p:spPr bwMode="auto">
            <a:xfrm>
              <a:off x="6791446" y="2189637"/>
              <a:ext cx="1354238" cy="0"/>
            </a:xfrm>
            <a:prstGeom prst="line">
              <a:avLst/>
            </a:prstGeom>
            <a:solidFill>
              <a:schemeClr val="accent1">
                <a:lumMod val="20000"/>
                <a:lumOff val="80000"/>
              </a:schemeClr>
            </a:solidFill>
            <a:ln w="38100">
              <a:solidFill>
                <a:schemeClr val="hlink"/>
              </a:solidFill>
              <a:round/>
              <a:headEnd/>
              <a:tailEnd/>
            </a:ln>
          </p:spPr>
          <p:txBody>
            <a:bodyPr/>
            <a:lstStyle/>
            <a:p>
              <a:endParaRPr lang="en-US"/>
            </a:p>
          </p:txBody>
        </p:sp>
        <p:sp>
          <p:nvSpPr>
            <p:cNvPr id="51" name="Line 127"/>
            <p:cNvSpPr>
              <a:spLocks noChangeShapeType="1"/>
            </p:cNvSpPr>
            <p:nvPr/>
          </p:nvSpPr>
          <p:spPr bwMode="auto">
            <a:xfrm>
              <a:off x="6791446" y="1657128"/>
              <a:ext cx="0" cy="133127"/>
            </a:xfrm>
            <a:prstGeom prst="line">
              <a:avLst/>
            </a:prstGeom>
            <a:solidFill>
              <a:schemeClr val="accent1">
                <a:lumMod val="20000"/>
                <a:lumOff val="80000"/>
              </a:schemeClr>
            </a:solidFill>
            <a:ln w="19050">
              <a:solidFill>
                <a:srgbClr val="990000"/>
              </a:solidFill>
              <a:round/>
              <a:headEnd/>
              <a:tailEnd/>
            </a:ln>
          </p:spPr>
          <p:txBody>
            <a:bodyPr/>
            <a:lstStyle/>
            <a:p>
              <a:endParaRPr lang="en-US"/>
            </a:p>
          </p:txBody>
        </p:sp>
        <p:sp>
          <p:nvSpPr>
            <p:cNvPr id="145" name="Text Box 221"/>
            <p:cNvSpPr txBox="1">
              <a:spLocks noChangeArrowheads="1"/>
            </p:cNvSpPr>
            <p:nvPr/>
          </p:nvSpPr>
          <p:spPr bwMode="auto">
            <a:xfrm>
              <a:off x="8041511" y="1723691"/>
              <a:ext cx="381965" cy="231953"/>
            </a:xfrm>
            <a:prstGeom prst="rect">
              <a:avLst/>
            </a:prstGeom>
            <a:solidFill>
              <a:schemeClr val="accent1">
                <a:lumMod val="20000"/>
                <a:lumOff val="80000"/>
              </a:schemeClr>
            </a:solidFill>
            <a:ln w="9525">
              <a:noFill/>
              <a:miter lim="800000"/>
              <a:headEnd/>
              <a:tailEnd/>
            </a:ln>
          </p:spPr>
          <p:txBody>
            <a:bodyPr>
              <a:spAutoFit/>
            </a:bodyPr>
            <a:lstStyle/>
            <a:p>
              <a:r>
                <a:rPr lang="en-US" sz="1600" b="1" dirty="0">
                  <a:solidFill>
                    <a:schemeClr val="bg2"/>
                  </a:solidFill>
                </a:rPr>
                <a:t>5’</a:t>
              </a:r>
            </a:p>
          </p:txBody>
        </p:sp>
        <p:sp>
          <p:nvSpPr>
            <p:cNvPr id="147" name="Text Box 223"/>
            <p:cNvSpPr txBox="1">
              <a:spLocks noChangeArrowheads="1"/>
            </p:cNvSpPr>
            <p:nvPr/>
          </p:nvSpPr>
          <p:spPr bwMode="auto">
            <a:xfrm>
              <a:off x="228600" y="2056509"/>
              <a:ext cx="381965" cy="231953"/>
            </a:xfrm>
            <a:prstGeom prst="rect">
              <a:avLst/>
            </a:prstGeom>
            <a:solidFill>
              <a:schemeClr val="accent1">
                <a:lumMod val="20000"/>
                <a:lumOff val="80000"/>
              </a:schemeClr>
            </a:solidFill>
            <a:ln w="9525">
              <a:noFill/>
              <a:miter lim="800000"/>
              <a:headEnd/>
              <a:tailEnd/>
            </a:ln>
          </p:spPr>
          <p:txBody>
            <a:bodyPr>
              <a:spAutoFit/>
            </a:bodyPr>
            <a:lstStyle/>
            <a:p>
              <a:r>
                <a:rPr lang="en-US" sz="1600" b="1">
                  <a:solidFill>
                    <a:schemeClr val="bg2"/>
                  </a:solidFill>
                </a:rPr>
                <a:t>5’</a:t>
              </a:r>
            </a:p>
          </p:txBody>
        </p:sp>
        <p:sp>
          <p:nvSpPr>
            <p:cNvPr id="157" name="Text Box 233"/>
            <p:cNvSpPr txBox="1">
              <a:spLocks noChangeArrowheads="1"/>
            </p:cNvSpPr>
            <p:nvPr/>
          </p:nvSpPr>
          <p:spPr bwMode="auto">
            <a:xfrm>
              <a:off x="263324" y="1723691"/>
              <a:ext cx="356188" cy="231953"/>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58" name="Text Box 234"/>
            <p:cNvSpPr txBox="1">
              <a:spLocks noChangeArrowheads="1"/>
            </p:cNvSpPr>
            <p:nvPr/>
          </p:nvSpPr>
          <p:spPr bwMode="auto">
            <a:xfrm>
              <a:off x="263324" y="2389327"/>
              <a:ext cx="356188" cy="231953"/>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59" name="Text Box 235"/>
            <p:cNvSpPr txBox="1">
              <a:spLocks noChangeArrowheads="1"/>
            </p:cNvSpPr>
            <p:nvPr/>
          </p:nvSpPr>
          <p:spPr bwMode="auto">
            <a:xfrm>
              <a:off x="8076235" y="2056509"/>
              <a:ext cx="356188" cy="338554"/>
            </a:xfrm>
            <a:prstGeom prst="rect">
              <a:avLst/>
            </a:prstGeom>
            <a:solidFill>
              <a:schemeClr val="accent1">
                <a:lumMod val="20000"/>
                <a:lumOff val="80000"/>
              </a:schemeClr>
            </a:solidFill>
            <a:ln w="9525">
              <a:noFill/>
              <a:miter lim="800000"/>
              <a:headEnd/>
              <a:tailEnd/>
            </a:ln>
          </p:spPr>
          <p:txBody>
            <a:bodyPr wrap="none">
              <a:spAutoFit/>
            </a:bodyPr>
            <a:lstStyle/>
            <a:p>
              <a:r>
                <a:rPr lang="en-US" sz="1600" b="1">
                  <a:solidFill>
                    <a:schemeClr val="bg2"/>
                  </a:solidFill>
                </a:rPr>
                <a:t>3’</a:t>
              </a:r>
            </a:p>
          </p:txBody>
        </p:sp>
        <p:sp>
          <p:nvSpPr>
            <p:cNvPr id="168" name="Line 244"/>
            <p:cNvSpPr>
              <a:spLocks noChangeShapeType="1"/>
            </p:cNvSpPr>
            <p:nvPr/>
          </p:nvSpPr>
          <p:spPr bwMode="auto">
            <a:xfrm>
              <a:off x="4187142" y="1923382"/>
              <a:ext cx="0" cy="199691"/>
            </a:xfrm>
            <a:prstGeom prst="line">
              <a:avLst/>
            </a:prstGeom>
            <a:solidFill>
              <a:schemeClr val="accent1">
                <a:lumMod val="20000"/>
                <a:lumOff val="80000"/>
              </a:schemeClr>
            </a:solidFill>
            <a:ln w="28575">
              <a:solidFill>
                <a:schemeClr val="bg1"/>
              </a:solidFill>
              <a:round/>
              <a:headEnd/>
              <a:tailEnd type="triangle" w="med" len="med"/>
            </a:ln>
          </p:spPr>
          <p:txBody>
            <a:bodyPr/>
            <a:lstStyle/>
            <a:p>
              <a:endParaRPr lang="en-US">
                <a:solidFill>
                  <a:schemeClr val="bg2"/>
                </a:solidFill>
              </a:endParaRPr>
            </a:p>
          </p:txBody>
        </p:sp>
      </p:grpSp>
      <p:sp>
        <p:nvSpPr>
          <p:cNvPr id="169" name="TextBox 168"/>
          <p:cNvSpPr txBox="1"/>
          <p:nvPr/>
        </p:nvSpPr>
        <p:spPr>
          <a:xfrm>
            <a:off x="440135" y="6344453"/>
            <a:ext cx="3515706" cy="400110"/>
          </a:xfrm>
          <a:prstGeom prst="rect">
            <a:avLst/>
          </a:prstGeom>
          <a:noFill/>
        </p:spPr>
        <p:txBody>
          <a:bodyPr wrap="none" rtlCol="0">
            <a:spAutoFit/>
          </a:bodyPr>
          <a:lstStyle/>
          <a:p>
            <a:r>
              <a:rPr lang="en-US" sz="2000" b="1" dirty="0">
                <a:latin typeface="Century" pitchFamily="18" charset="0"/>
              </a:rPr>
              <a:t>Repeat cycle for 30-40 times</a:t>
            </a:r>
            <a:endParaRPr lang="en-IN" sz="2000" b="1" dirty="0">
              <a:latin typeface="Century" pitchFamily="18" charset="0"/>
            </a:endParaRPr>
          </a:p>
        </p:txBody>
      </p:sp>
    </p:spTree>
    <p:extLst>
      <p:ext uri="{BB962C8B-B14F-4D97-AF65-F5344CB8AC3E}">
        <p14:creationId xmlns:p14="http://schemas.microsoft.com/office/powerpoint/2010/main" val="99546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7</a:t>
            </a:fld>
            <a:endParaRPr lang="en-US">
              <a:solidFill>
                <a:prstClr val="white"/>
              </a:solidFill>
            </a:endParaRPr>
          </a:p>
        </p:txBody>
      </p:sp>
      <p:sp>
        <p:nvSpPr>
          <p:cNvPr id="3" name="Title 1"/>
          <p:cNvSpPr txBox="1">
            <a:spLocks/>
          </p:cNvSpPr>
          <p:nvPr/>
        </p:nvSpPr>
        <p:spPr>
          <a:xfrm>
            <a:off x="888382" y="103174"/>
            <a:ext cx="7772400" cy="91440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latin typeface="+mn-lt"/>
              </a:rPr>
              <a:t>PCR protocol example</a:t>
            </a:r>
          </a:p>
        </p:txBody>
      </p:sp>
      <p:grpSp>
        <p:nvGrpSpPr>
          <p:cNvPr id="4" name="Group 4"/>
          <p:cNvGrpSpPr>
            <a:grpSpLocks/>
          </p:cNvGrpSpPr>
          <p:nvPr/>
        </p:nvGrpSpPr>
        <p:grpSpPr bwMode="auto">
          <a:xfrm>
            <a:off x="91440" y="1138077"/>
            <a:ext cx="8961120" cy="5669280"/>
            <a:chOff x="307" y="864"/>
            <a:chExt cx="3607" cy="2473"/>
          </a:xfrm>
        </p:grpSpPr>
        <p:grpSp>
          <p:nvGrpSpPr>
            <p:cNvPr id="5" name="Group 5"/>
            <p:cNvGrpSpPr>
              <a:grpSpLocks/>
            </p:cNvGrpSpPr>
            <p:nvPr/>
          </p:nvGrpSpPr>
          <p:grpSpPr bwMode="auto">
            <a:xfrm>
              <a:off x="2598" y="2074"/>
              <a:ext cx="186" cy="1263"/>
              <a:chOff x="2598" y="2074"/>
              <a:chExt cx="186" cy="1263"/>
            </a:xfrm>
          </p:grpSpPr>
          <p:sp>
            <p:nvSpPr>
              <p:cNvPr id="31" name="Line 6"/>
              <p:cNvSpPr>
                <a:spLocks noChangeShapeType="1"/>
              </p:cNvSpPr>
              <p:nvPr/>
            </p:nvSpPr>
            <p:spPr bwMode="auto">
              <a:xfrm flipH="1" flipV="1">
                <a:off x="2674" y="2074"/>
                <a:ext cx="0" cy="287"/>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endParaRPr lang="en-US"/>
              </a:p>
            </p:txBody>
          </p:sp>
          <p:sp>
            <p:nvSpPr>
              <p:cNvPr id="32" name="Rectangle 7"/>
              <p:cNvSpPr>
                <a:spLocks noChangeArrowheads="1"/>
              </p:cNvSpPr>
              <p:nvPr/>
            </p:nvSpPr>
            <p:spPr bwMode="auto">
              <a:xfrm rot="5400000">
                <a:off x="2228" y="2781"/>
                <a:ext cx="926" cy="186"/>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r>
                  <a:rPr lang="en-US" sz="2400" dirty="0">
                    <a:solidFill>
                      <a:srgbClr val="FF33CC"/>
                    </a:solidFill>
                  </a:rPr>
                  <a:t>annealing</a:t>
                </a:r>
              </a:p>
            </p:txBody>
          </p:sp>
        </p:grpSp>
        <p:sp>
          <p:nvSpPr>
            <p:cNvPr id="6" name="Freeform 8"/>
            <p:cNvSpPr>
              <a:spLocks/>
            </p:cNvSpPr>
            <p:nvPr/>
          </p:nvSpPr>
          <p:spPr bwMode="auto">
            <a:xfrm>
              <a:off x="1724" y="1366"/>
              <a:ext cx="2190" cy="1197"/>
            </a:xfrm>
            <a:custGeom>
              <a:avLst/>
              <a:gdLst/>
              <a:ahLst/>
              <a:cxnLst>
                <a:cxn ang="0">
                  <a:pos x="0" y="13"/>
                </a:cxn>
                <a:cxn ang="0">
                  <a:pos x="607" y="0"/>
                </a:cxn>
                <a:cxn ang="0">
                  <a:pos x="689" y="501"/>
                </a:cxn>
                <a:cxn ang="0">
                  <a:pos x="1094" y="499"/>
                </a:cxn>
                <a:cxn ang="0">
                  <a:pos x="1158" y="185"/>
                </a:cxn>
                <a:cxn ang="0">
                  <a:pos x="1471" y="185"/>
                </a:cxn>
                <a:cxn ang="0">
                  <a:pos x="1618" y="1197"/>
                </a:cxn>
                <a:cxn ang="0">
                  <a:pos x="2060" y="1190"/>
                </a:cxn>
              </a:cxnLst>
              <a:rect l="0" t="0" r="r" b="b"/>
              <a:pathLst>
                <a:path w="2060" h="1197">
                  <a:moveTo>
                    <a:pt x="0" y="13"/>
                  </a:moveTo>
                  <a:lnTo>
                    <a:pt x="607" y="0"/>
                  </a:lnTo>
                  <a:lnTo>
                    <a:pt x="689" y="501"/>
                  </a:lnTo>
                  <a:lnTo>
                    <a:pt x="1094" y="499"/>
                  </a:lnTo>
                  <a:lnTo>
                    <a:pt x="1158" y="185"/>
                  </a:lnTo>
                  <a:lnTo>
                    <a:pt x="1471" y="185"/>
                  </a:lnTo>
                  <a:lnTo>
                    <a:pt x="1618" y="1197"/>
                  </a:lnTo>
                  <a:lnTo>
                    <a:pt x="2060" y="1190"/>
                  </a:lnTo>
                </a:path>
              </a:pathLst>
            </a:custGeom>
            <a:noFill/>
            <a:ln w="9525">
              <a:solidFill>
                <a:schemeClr val="tx1"/>
              </a:solidFill>
              <a:round/>
              <a:headEnd/>
              <a:tailEnd/>
            </a:ln>
            <a:effectLst>
              <a:outerShdw dist="35921" dir="2700000" algn="ctr" rotWithShape="0">
                <a:schemeClr val="bg2"/>
              </a:outerShdw>
            </a:effectLst>
          </p:spPr>
          <p:txBody>
            <a:bodyPr/>
            <a:lstStyle/>
            <a:p>
              <a:endParaRPr lang="en-US"/>
            </a:p>
          </p:txBody>
        </p:sp>
        <p:sp>
          <p:nvSpPr>
            <p:cNvPr id="7" name="Line 9"/>
            <p:cNvSpPr>
              <a:spLocks noChangeShapeType="1"/>
            </p:cNvSpPr>
            <p:nvPr/>
          </p:nvSpPr>
          <p:spPr bwMode="auto">
            <a:xfrm>
              <a:off x="2008" y="864"/>
              <a:ext cx="0" cy="1594"/>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en-US"/>
            </a:p>
          </p:txBody>
        </p:sp>
        <p:sp>
          <p:nvSpPr>
            <p:cNvPr id="8" name="Line 10"/>
            <p:cNvSpPr>
              <a:spLocks noChangeShapeType="1"/>
            </p:cNvSpPr>
            <p:nvPr/>
          </p:nvSpPr>
          <p:spPr bwMode="auto">
            <a:xfrm>
              <a:off x="3289" y="864"/>
              <a:ext cx="0" cy="1594"/>
            </a:xfrm>
            <a:prstGeom prst="line">
              <a:avLst/>
            </a:prstGeom>
            <a:noFill/>
            <a:ln w="9525">
              <a:solidFill>
                <a:schemeClr val="tx1"/>
              </a:solidFill>
              <a:round/>
              <a:headEnd/>
              <a:tailEnd/>
            </a:ln>
            <a:effectLst>
              <a:outerShdw dist="35921" dir="2700000" algn="ctr" rotWithShape="0">
                <a:schemeClr val="bg2"/>
              </a:outerShdw>
            </a:effectLst>
          </p:spPr>
          <p:txBody>
            <a:bodyPr/>
            <a:lstStyle/>
            <a:p>
              <a:endParaRPr lang="en-US"/>
            </a:p>
          </p:txBody>
        </p:sp>
        <p:sp>
          <p:nvSpPr>
            <p:cNvPr id="9" name="Text Box 11"/>
            <p:cNvSpPr txBox="1">
              <a:spLocks noChangeArrowheads="1"/>
            </p:cNvSpPr>
            <p:nvPr/>
          </p:nvSpPr>
          <p:spPr bwMode="auto">
            <a:xfrm>
              <a:off x="1665" y="1159"/>
              <a:ext cx="265" cy="161"/>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b="1" dirty="0">
                  <a:solidFill>
                    <a:srgbClr val="FFFF00"/>
                  </a:solidFill>
                </a:rPr>
                <a:t>95</a:t>
              </a:r>
              <a:r>
                <a:rPr lang="en-US" b="1" dirty="0">
                  <a:solidFill>
                    <a:srgbClr val="FFFF00"/>
                  </a:solidFill>
                  <a:cs typeface="Arial" charset="0"/>
                </a:rPr>
                <a:t>ºC</a:t>
              </a:r>
            </a:p>
          </p:txBody>
        </p:sp>
        <p:sp>
          <p:nvSpPr>
            <p:cNvPr id="10" name="Text Box 12"/>
            <p:cNvSpPr txBox="1">
              <a:spLocks noChangeArrowheads="1"/>
            </p:cNvSpPr>
            <p:nvPr/>
          </p:nvSpPr>
          <p:spPr bwMode="auto">
            <a:xfrm>
              <a:off x="2005" y="1159"/>
              <a:ext cx="287"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solidFill>
                    <a:srgbClr val="FFFF00"/>
                  </a:solidFill>
                </a:rPr>
                <a:t>95</a:t>
              </a:r>
              <a:r>
                <a:rPr lang="en-US" sz="2000" b="1" dirty="0">
                  <a:solidFill>
                    <a:srgbClr val="FFFF00"/>
                  </a:solidFill>
                  <a:cs typeface="Arial" charset="0"/>
                </a:rPr>
                <a:t>ºC</a:t>
              </a:r>
            </a:p>
          </p:txBody>
        </p:sp>
        <p:sp>
          <p:nvSpPr>
            <p:cNvPr id="11" name="Text Box 13"/>
            <p:cNvSpPr txBox="1">
              <a:spLocks noChangeArrowheads="1"/>
            </p:cNvSpPr>
            <p:nvPr/>
          </p:nvSpPr>
          <p:spPr bwMode="auto">
            <a:xfrm>
              <a:off x="2495" y="1649"/>
              <a:ext cx="287"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solidFill>
                    <a:srgbClr val="FFFF00"/>
                  </a:solidFill>
                  <a:cs typeface="Arial" charset="0"/>
                </a:rPr>
                <a:t>60ºC</a:t>
              </a:r>
            </a:p>
          </p:txBody>
        </p:sp>
        <p:sp>
          <p:nvSpPr>
            <p:cNvPr id="12" name="Text Box 14"/>
            <p:cNvSpPr txBox="1">
              <a:spLocks noChangeArrowheads="1"/>
            </p:cNvSpPr>
            <p:nvPr/>
          </p:nvSpPr>
          <p:spPr bwMode="auto">
            <a:xfrm>
              <a:off x="2937" y="1351"/>
              <a:ext cx="287"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solidFill>
                    <a:srgbClr val="FFFF00"/>
                  </a:solidFill>
                </a:rPr>
                <a:t>72</a:t>
              </a:r>
              <a:r>
                <a:rPr lang="en-US" sz="2000" b="1" dirty="0">
                  <a:solidFill>
                    <a:srgbClr val="FFFF00"/>
                  </a:solidFill>
                  <a:cs typeface="Arial" charset="0"/>
                </a:rPr>
                <a:t>ºC</a:t>
              </a:r>
            </a:p>
          </p:txBody>
        </p:sp>
        <p:sp>
          <p:nvSpPr>
            <p:cNvPr id="13" name="Text Box 15"/>
            <p:cNvSpPr txBox="1">
              <a:spLocks noChangeArrowheads="1"/>
            </p:cNvSpPr>
            <p:nvPr/>
          </p:nvSpPr>
          <p:spPr bwMode="auto">
            <a:xfrm>
              <a:off x="3508" y="2358"/>
              <a:ext cx="235"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solidFill>
                    <a:srgbClr val="FFFF00"/>
                  </a:solidFill>
                  <a:cs typeface="Arial" charset="0"/>
                </a:rPr>
                <a:t>4ºC</a:t>
              </a:r>
            </a:p>
          </p:txBody>
        </p:sp>
        <p:sp>
          <p:nvSpPr>
            <p:cNvPr id="14" name="Text Box 16"/>
            <p:cNvSpPr txBox="1">
              <a:spLocks noChangeArrowheads="1"/>
            </p:cNvSpPr>
            <p:nvPr/>
          </p:nvSpPr>
          <p:spPr bwMode="auto">
            <a:xfrm>
              <a:off x="1621" y="1375"/>
              <a:ext cx="289" cy="161"/>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dirty="0"/>
                <a:t>3 min</a:t>
              </a:r>
              <a:endParaRPr lang="en-US" dirty="0">
                <a:cs typeface="Arial" charset="0"/>
              </a:endParaRPr>
            </a:p>
          </p:txBody>
        </p:sp>
        <p:sp>
          <p:nvSpPr>
            <p:cNvPr id="15" name="Text Box 17"/>
            <p:cNvSpPr txBox="1">
              <a:spLocks noChangeArrowheads="1"/>
            </p:cNvSpPr>
            <p:nvPr/>
          </p:nvSpPr>
          <p:spPr bwMode="auto">
            <a:xfrm>
              <a:off x="1999" y="1366"/>
              <a:ext cx="243"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dirty="0"/>
                <a:t>10 s</a:t>
              </a:r>
              <a:endParaRPr lang="en-US" sz="2000" dirty="0">
                <a:cs typeface="Arial" charset="0"/>
              </a:endParaRPr>
            </a:p>
          </p:txBody>
        </p:sp>
        <p:sp>
          <p:nvSpPr>
            <p:cNvPr id="16" name="Text Box 18"/>
            <p:cNvSpPr txBox="1">
              <a:spLocks noChangeArrowheads="1"/>
            </p:cNvSpPr>
            <p:nvPr/>
          </p:nvSpPr>
          <p:spPr bwMode="auto">
            <a:xfrm>
              <a:off x="2450" y="1870"/>
              <a:ext cx="335"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dirty="0"/>
                <a:t>15 sec</a:t>
              </a:r>
              <a:endParaRPr lang="en-US" sz="2000" dirty="0">
                <a:cs typeface="Arial" charset="0"/>
              </a:endParaRPr>
            </a:p>
          </p:txBody>
        </p:sp>
        <p:sp>
          <p:nvSpPr>
            <p:cNvPr id="17" name="Text Box 19"/>
            <p:cNvSpPr txBox="1">
              <a:spLocks noChangeArrowheads="1"/>
            </p:cNvSpPr>
            <p:nvPr/>
          </p:nvSpPr>
          <p:spPr bwMode="auto">
            <a:xfrm>
              <a:off x="2916" y="1553"/>
              <a:ext cx="335"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dirty="0">
                  <a:cs typeface="Arial" charset="0"/>
                </a:rPr>
                <a:t>30 sec</a:t>
              </a:r>
            </a:p>
          </p:txBody>
        </p:sp>
        <p:sp>
          <p:nvSpPr>
            <p:cNvPr id="18" name="Text Box 20"/>
            <p:cNvSpPr txBox="1">
              <a:spLocks noChangeArrowheads="1"/>
            </p:cNvSpPr>
            <p:nvPr/>
          </p:nvSpPr>
          <p:spPr bwMode="auto">
            <a:xfrm>
              <a:off x="3439" y="2561"/>
              <a:ext cx="294" cy="201"/>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400" dirty="0">
                  <a:cs typeface="Arial" charset="0"/>
                </a:rPr>
                <a:t>hold</a:t>
              </a:r>
            </a:p>
          </p:txBody>
        </p:sp>
        <p:grpSp>
          <p:nvGrpSpPr>
            <p:cNvPr id="19" name="Group 21"/>
            <p:cNvGrpSpPr>
              <a:grpSpLocks/>
            </p:cNvGrpSpPr>
            <p:nvPr/>
          </p:nvGrpSpPr>
          <p:grpSpPr bwMode="auto">
            <a:xfrm>
              <a:off x="307" y="1373"/>
              <a:ext cx="1335" cy="682"/>
              <a:chOff x="307" y="1373"/>
              <a:chExt cx="1335" cy="682"/>
            </a:xfrm>
          </p:grpSpPr>
          <p:sp>
            <p:nvSpPr>
              <p:cNvPr id="29" name="Line 22"/>
              <p:cNvSpPr>
                <a:spLocks noChangeShapeType="1"/>
              </p:cNvSpPr>
              <p:nvPr/>
            </p:nvSpPr>
            <p:spPr bwMode="auto">
              <a:xfrm flipV="1">
                <a:off x="1267" y="1373"/>
                <a:ext cx="375" cy="369"/>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endParaRPr lang="en-US"/>
              </a:p>
            </p:txBody>
          </p:sp>
          <p:sp>
            <p:nvSpPr>
              <p:cNvPr id="30" name="Text Box 23"/>
              <p:cNvSpPr txBox="1">
                <a:spLocks noChangeArrowheads="1"/>
              </p:cNvSpPr>
              <p:nvPr/>
            </p:nvSpPr>
            <p:spPr bwMode="auto">
              <a:xfrm>
                <a:off x="307" y="1693"/>
                <a:ext cx="1049" cy="36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400" dirty="0">
                    <a:solidFill>
                      <a:srgbClr val="FF33CC"/>
                    </a:solidFill>
                  </a:rPr>
                  <a:t>Initial denaturation </a:t>
                </a:r>
              </a:p>
              <a:p>
                <a:pPr eaLnBrk="1" hangingPunct="1"/>
                <a:r>
                  <a:rPr lang="en-US" sz="2400" dirty="0">
                    <a:solidFill>
                      <a:srgbClr val="FF33CC"/>
                    </a:solidFill>
                  </a:rPr>
                  <a:t>of DNA</a:t>
                </a:r>
              </a:p>
            </p:txBody>
          </p:sp>
        </p:grpSp>
        <p:sp>
          <p:nvSpPr>
            <p:cNvPr id="20" name="Text Box 24"/>
            <p:cNvSpPr txBox="1">
              <a:spLocks noChangeArrowheads="1"/>
            </p:cNvSpPr>
            <p:nvPr/>
          </p:nvSpPr>
          <p:spPr bwMode="auto">
            <a:xfrm>
              <a:off x="1663" y="897"/>
              <a:ext cx="201"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t>1X</a:t>
              </a:r>
            </a:p>
          </p:txBody>
        </p:sp>
        <p:sp>
          <p:nvSpPr>
            <p:cNvPr id="21" name="Text Box 25"/>
            <p:cNvSpPr txBox="1">
              <a:spLocks noChangeArrowheads="1"/>
            </p:cNvSpPr>
            <p:nvPr/>
          </p:nvSpPr>
          <p:spPr bwMode="auto">
            <a:xfrm>
              <a:off x="2511" y="897"/>
              <a:ext cx="252"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solidFill>
                    <a:srgbClr val="FF33CC"/>
                  </a:solidFill>
                </a:rPr>
                <a:t>35X</a:t>
              </a:r>
            </a:p>
          </p:txBody>
        </p:sp>
        <p:sp>
          <p:nvSpPr>
            <p:cNvPr id="22" name="Text Box 26"/>
            <p:cNvSpPr txBox="1">
              <a:spLocks noChangeArrowheads="1"/>
            </p:cNvSpPr>
            <p:nvPr/>
          </p:nvSpPr>
          <p:spPr bwMode="auto">
            <a:xfrm>
              <a:off x="3490" y="897"/>
              <a:ext cx="201" cy="1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r>
                <a:rPr lang="en-US" sz="2000" b="1" dirty="0"/>
                <a:t>1X</a:t>
              </a:r>
            </a:p>
          </p:txBody>
        </p:sp>
        <p:grpSp>
          <p:nvGrpSpPr>
            <p:cNvPr id="23" name="Group 27"/>
            <p:cNvGrpSpPr>
              <a:grpSpLocks/>
            </p:cNvGrpSpPr>
            <p:nvPr/>
          </p:nvGrpSpPr>
          <p:grpSpPr bwMode="auto">
            <a:xfrm>
              <a:off x="2996" y="1762"/>
              <a:ext cx="186" cy="1263"/>
              <a:chOff x="2598" y="2074"/>
              <a:chExt cx="186" cy="1263"/>
            </a:xfrm>
          </p:grpSpPr>
          <p:sp>
            <p:nvSpPr>
              <p:cNvPr id="27" name="Line 28"/>
              <p:cNvSpPr>
                <a:spLocks noChangeShapeType="1"/>
              </p:cNvSpPr>
              <p:nvPr/>
            </p:nvSpPr>
            <p:spPr bwMode="auto">
              <a:xfrm flipH="1" flipV="1">
                <a:off x="2674" y="2074"/>
                <a:ext cx="0" cy="287"/>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endParaRPr lang="en-US"/>
              </a:p>
            </p:txBody>
          </p:sp>
          <p:sp>
            <p:nvSpPr>
              <p:cNvPr id="28" name="Rectangle 27"/>
              <p:cNvSpPr>
                <a:spLocks noChangeArrowheads="1"/>
              </p:cNvSpPr>
              <p:nvPr/>
            </p:nvSpPr>
            <p:spPr bwMode="auto">
              <a:xfrm rot="5400000">
                <a:off x="2228" y="2781"/>
                <a:ext cx="926" cy="186"/>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r>
                  <a:rPr lang="en-US" sz="2400" dirty="0">
                    <a:solidFill>
                      <a:srgbClr val="FF33CC"/>
                    </a:solidFill>
                  </a:rPr>
                  <a:t>extension</a:t>
                </a:r>
              </a:p>
            </p:txBody>
          </p:sp>
        </p:grpSp>
        <p:grpSp>
          <p:nvGrpSpPr>
            <p:cNvPr id="24" name="Group 30"/>
            <p:cNvGrpSpPr>
              <a:grpSpLocks/>
            </p:cNvGrpSpPr>
            <p:nvPr/>
          </p:nvGrpSpPr>
          <p:grpSpPr bwMode="auto">
            <a:xfrm>
              <a:off x="2121" y="1575"/>
              <a:ext cx="186" cy="1398"/>
              <a:chOff x="2596" y="2074"/>
              <a:chExt cx="186" cy="1262"/>
            </a:xfrm>
          </p:grpSpPr>
          <p:sp>
            <p:nvSpPr>
              <p:cNvPr id="25" name="Line 31"/>
              <p:cNvSpPr>
                <a:spLocks noChangeShapeType="1"/>
              </p:cNvSpPr>
              <p:nvPr/>
            </p:nvSpPr>
            <p:spPr bwMode="auto">
              <a:xfrm flipH="1" flipV="1">
                <a:off x="2674" y="2074"/>
                <a:ext cx="0" cy="287"/>
              </a:xfrm>
              <a:prstGeom prst="line">
                <a:avLst/>
              </a:prstGeom>
              <a:noFill/>
              <a:ln w="9525">
                <a:solidFill>
                  <a:schemeClr val="tx1"/>
                </a:solidFill>
                <a:round/>
                <a:headEnd/>
                <a:tailEnd type="triangle" w="med" len="med"/>
              </a:ln>
              <a:effectLst>
                <a:outerShdw dist="35921" dir="2700000" algn="ctr" rotWithShape="0">
                  <a:schemeClr val="bg2"/>
                </a:outerShdw>
              </a:effectLst>
            </p:spPr>
            <p:txBody>
              <a:bodyPr/>
              <a:lstStyle/>
              <a:p>
                <a:endParaRPr lang="en-US"/>
              </a:p>
            </p:txBody>
          </p:sp>
          <p:sp>
            <p:nvSpPr>
              <p:cNvPr id="26" name="Rectangle 32"/>
              <p:cNvSpPr>
                <a:spLocks noChangeArrowheads="1"/>
              </p:cNvSpPr>
              <p:nvPr/>
            </p:nvSpPr>
            <p:spPr bwMode="auto">
              <a:xfrm rot="5400000">
                <a:off x="2226" y="2780"/>
                <a:ext cx="926" cy="186"/>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r>
                  <a:rPr lang="en-US" sz="2400" dirty="0">
                    <a:solidFill>
                      <a:srgbClr val="FF33CC"/>
                    </a:solidFill>
                  </a:rPr>
                  <a:t>denaturation</a:t>
                </a:r>
              </a:p>
            </p:txBody>
          </p:sp>
        </p:grpSp>
      </p:grpSp>
    </p:spTree>
    <p:extLst>
      <p:ext uri="{BB962C8B-B14F-4D97-AF65-F5344CB8AC3E}">
        <p14:creationId xmlns:p14="http://schemas.microsoft.com/office/powerpoint/2010/main" val="34766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8</a:t>
            </a:fld>
            <a:endParaRPr lang="en-US">
              <a:solidFill>
                <a:prstClr val="white"/>
              </a:solidFill>
            </a:endParaRPr>
          </a:p>
        </p:txBody>
      </p:sp>
      <p:pic>
        <p:nvPicPr>
          <p:cNvPr id="3" name="Picture 2"/>
          <p:cNvPicPr>
            <a:picLocks noChangeAspect="1" noChangeArrowheads="1"/>
          </p:cNvPicPr>
          <p:nvPr/>
        </p:nvPicPr>
        <p:blipFill>
          <a:blip r:embed="rId2"/>
          <a:srcRect t="11143" r="34286" b="15714"/>
          <a:stretch>
            <a:fillRect/>
          </a:stretch>
        </p:blipFill>
        <p:spPr bwMode="auto">
          <a:xfrm>
            <a:off x="1143000" y="1143000"/>
            <a:ext cx="7010400" cy="4876800"/>
          </a:xfrm>
          <a:prstGeom prst="rect">
            <a:avLst/>
          </a:prstGeom>
          <a:noFill/>
          <a:ln w="9525">
            <a:noFill/>
            <a:miter lim="800000"/>
            <a:headEnd/>
            <a:tailEnd/>
          </a:ln>
          <a:effectLst/>
        </p:spPr>
      </p:pic>
    </p:spTree>
    <p:extLst>
      <p:ext uri="{BB962C8B-B14F-4D97-AF65-F5344CB8AC3E}">
        <p14:creationId xmlns:p14="http://schemas.microsoft.com/office/powerpoint/2010/main" val="26223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9</a:t>
            </a:fld>
            <a:endParaRPr lang="en-US">
              <a:solidFill>
                <a:prstClr val="white"/>
              </a:solidFill>
            </a:endParaRPr>
          </a:p>
        </p:txBody>
      </p:sp>
      <p:pic>
        <p:nvPicPr>
          <p:cNvPr id="3" name="Picture 2"/>
          <p:cNvPicPr>
            <a:picLocks noChangeAspect="1" noChangeArrowheads="1"/>
          </p:cNvPicPr>
          <p:nvPr/>
        </p:nvPicPr>
        <p:blipFill>
          <a:blip r:embed="rId2"/>
          <a:srcRect t="10000" r="34286" b="15714"/>
          <a:stretch>
            <a:fillRect/>
          </a:stretch>
        </p:blipFill>
        <p:spPr bwMode="auto">
          <a:xfrm>
            <a:off x="990600" y="1057689"/>
            <a:ext cx="7239001" cy="5114511"/>
          </a:xfrm>
          <a:prstGeom prst="rect">
            <a:avLst/>
          </a:prstGeom>
          <a:noFill/>
          <a:ln w="9525">
            <a:noFill/>
            <a:miter lim="800000"/>
            <a:headEnd/>
            <a:tailEnd/>
          </a:ln>
          <a:effectLst/>
        </p:spPr>
      </p:pic>
    </p:spTree>
    <p:extLst>
      <p:ext uri="{BB962C8B-B14F-4D97-AF65-F5344CB8AC3E}">
        <p14:creationId xmlns:p14="http://schemas.microsoft.com/office/powerpoint/2010/main" val="2117256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1">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1342</Words>
  <Application>Microsoft Office PowerPoint</Application>
  <PresentationFormat>On-screen Show (4:3)</PresentationFormat>
  <Paragraphs>287</Paragraphs>
  <Slides>52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vt:lpstr>
      <vt:lpstr>Times New Roman</vt:lpstr>
      <vt:lpstr>Verdana</vt:lpstr>
      <vt:lpstr>Wingdings</vt:lpstr>
      <vt:lpstr>Perspective</vt:lpstr>
      <vt:lpstr>Quantitative Real time PCR</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 RT-PCR and qPCR</dc:title>
  <dc:creator>sandeep agrawal</dc:creator>
  <cp:lastModifiedBy>nn JJ</cp:lastModifiedBy>
  <cp:revision>130</cp:revision>
  <dcterms:created xsi:type="dcterms:W3CDTF">2006-08-16T00:00:00Z</dcterms:created>
  <dcterms:modified xsi:type="dcterms:W3CDTF">2025-12-29T21:35:54Z</dcterms:modified>
</cp:coreProperties>
</file>