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GE SS TV Bold" panose="020A0503020102020204" pitchFamily="18" charset="-78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21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1B55B-F0AC-466F-73E0-6F964646C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4CB712-E70F-0DAE-17E5-C7634C91A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22215-4011-1FE0-87B3-AAB8444BF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4685E-0F62-3073-F41B-A6CA088E28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09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86347-9DBE-92BD-83C4-2472F244C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FB800-4D76-48AB-2077-95B1DCA7F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661569-AED0-C4D2-91F0-E56A7270E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18440-364B-D52D-E197-5BFA3633D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5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3.JP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.JP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JP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7928" y="220784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en-US" sz="6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الذكاء </a:t>
            </a:r>
            <a:r>
              <a:rPr lang="en-US" sz="6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الاصطناعي</a:t>
            </a:r>
            <a:r>
              <a:rPr lang="en-US" sz="6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التوليدي</a:t>
            </a:r>
            <a:endParaRPr lang="en-US" sz="6000" b="1" dirty="0">
              <a:solidFill>
                <a:srgbClr val="403011"/>
              </a:solidFill>
              <a:latin typeface="Times New Roman" panose="02020603050405020304" pitchFamily="18" charset="0"/>
              <a:ea typeface="Brygada 1918 Semi Bold" pitchFamily="34" charset="-122"/>
              <a:cs typeface="Times New Roman" panose="02020603050405020304" pitchFamily="18" charset="0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en-US" sz="6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 أدوات ومستقبل الإبداع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7265BC40-54FA-E64D-CA82-42AD72F198BE}"/>
              </a:ext>
            </a:extLst>
          </p:cNvPr>
          <p:cNvSpPr/>
          <p:nvPr/>
        </p:nvSpPr>
        <p:spPr>
          <a:xfrm>
            <a:off x="1187927" y="551334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ar-IQ" sz="32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المدرب: </a:t>
            </a:r>
            <a:r>
              <a:rPr lang="ar-IQ" sz="32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ريام</a:t>
            </a:r>
            <a:r>
              <a:rPr lang="ar-IQ" sz="32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 عبد الكريم عبد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83E63D-B22F-AA58-B027-994A1FC7DC4A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6148030" y="578168"/>
            <a:ext cx="7746563" cy="525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100"/>
              </a:lnSpc>
              <a:buNone/>
            </a:pPr>
            <a:r>
              <a:rPr lang="en-US" sz="4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مستقبل الذكاء الاصطناعي التوليدي: آفاق جديدة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569381" y="1655564"/>
            <a:ext cx="22860" cy="5190053"/>
          </a:xfrm>
          <a:prstGeom prst="roundRect">
            <a:avLst>
              <a:gd name="adj" fmla="val 1379576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4557951" y="1880592"/>
            <a:ext cx="420410" cy="22860"/>
          </a:xfrm>
          <a:prstGeom prst="roundRect">
            <a:avLst>
              <a:gd name="adj" fmla="val 1379576"/>
            </a:avLst>
          </a:prstGeom>
          <a:solidFill>
            <a:srgbClr val="7B8554"/>
          </a:solidFill>
          <a:ln/>
        </p:spPr>
      </p:sp>
      <p:sp>
        <p:nvSpPr>
          <p:cNvPr id="5" name="Shape 3"/>
          <p:cNvSpPr/>
          <p:nvPr/>
        </p:nvSpPr>
        <p:spPr>
          <a:xfrm>
            <a:off x="4501991" y="1813203"/>
            <a:ext cx="157639" cy="157639"/>
          </a:xfrm>
          <a:prstGeom prst="roundRect">
            <a:avLst>
              <a:gd name="adj" fmla="val 290030"/>
            </a:avLst>
          </a:prstGeom>
          <a:solidFill>
            <a:srgbClr val="626C3B"/>
          </a:solidFill>
          <a:ln/>
        </p:spPr>
      </p:sp>
      <p:sp>
        <p:nvSpPr>
          <p:cNvPr id="6" name="Text 4"/>
          <p:cNvSpPr/>
          <p:nvPr/>
        </p:nvSpPr>
        <p:spPr>
          <a:xfrm>
            <a:off x="5421749" y="1727835"/>
            <a:ext cx="2628067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الأتمتة الذكية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421749" y="2266355"/>
            <a:ext cx="3004066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انتشار واسع للأتمتة في كافة القطاعات.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183261" y="3141940"/>
            <a:ext cx="420410" cy="22860"/>
          </a:xfrm>
          <a:prstGeom prst="roundRect">
            <a:avLst>
              <a:gd name="adj" fmla="val 1379576"/>
            </a:avLst>
          </a:prstGeom>
          <a:solidFill>
            <a:srgbClr val="9C9247"/>
          </a:solidFill>
          <a:ln/>
        </p:spPr>
      </p:sp>
      <p:sp>
        <p:nvSpPr>
          <p:cNvPr id="9" name="Shape 7"/>
          <p:cNvSpPr/>
          <p:nvPr/>
        </p:nvSpPr>
        <p:spPr>
          <a:xfrm>
            <a:off x="4501991" y="3074551"/>
            <a:ext cx="157639" cy="157639"/>
          </a:xfrm>
          <a:prstGeom prst="roundRect">
            <a:avLst>
              <a:gd name="adj" fmla="val 290030"/>
            </a:avLst>
          </a:prstGeom>
          <a:solidFill>
            <a:srgbClr val="83792E"/>
          </a:solidFill>
          <a:ln/>
        </p:spPr>
      </p:sp>
      <p:sp>
        <p:nvSpPr>
          <p:cNvPr id="10" name="Text 8"/>
          <p:cNvSpPr/>
          <p:nvPr/>
        </p:nvSpPr>
        <p:spPr>
          <a:xfrm>
            <a:off x="1111806" y="2989183"/>
            <a:ext cx="2628067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وظائف جديدة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35806" y="3527703"/>
            <a:ext cx="3004066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ظهور أدوار مثل مهندس المحادثة ومحلل أخلاقيات الذكاء الاصطناعي.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557951" y="4229219"/>
            <a:ext cx="420410" cy="22860"/>
          </a:xfrm>
          <a:prstGeom prst="roundRect">
            <a:avLst>
              <a:gd name="adj" fmla="val 1379576"/>
            </a:avLst>
          </a:prstGeom>
          <a:solidFill>
            <a:srgbClr val="CE9521"/>
          </a:solidFill>
          <a:ln/>
        </p:spPr>
      </p:sp>
      <p:sp>
        <p:nvSpPr>
          <p:cNvPr id="13" name="Shape 11"/>
          <p:cNvSpPr/>
          <p:nvPr/>
        </p:nvSpPr>
        <p:spPr>
          <a:xfrm>
            <a:off x="4501991" y="4161830"/>
            <a:ext cx="157639" cy="157639"/>
          </a:xfrm>
          <a:prstGeom prst="roundRect">
            <a:avLst>
              <a:gd name="adj" fmla="val 290030"/>
            </a:avLst>
          </a:prstGeom>
          <a:solidFill>
            <a:srgbClr val="E8AF3B"/>
          </a:solidFill>
          <a:ln/>
        </p:spPr>
      </p:sp>
      <p:sp>
        <p:nvSpPr>
          <p:cNvPr id="14" name="Text 12"/>
          <p:cNvSpPr/>
          <p:nvPr/>
        </p:nvSpPr>
        <p:spPr>
          <a:xfrm>
            <a:off x="5421749" y="4076462"/>
            <a:ext cx="2628067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التعليم الشخصي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421749" y="4614982"/>
            <a:ext cx="3004066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تحسين كبير في تجارب التعلم المخصصة والذاتية.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183261" y="5316498"/>
            <a:ext cx="420410" cy="22860"/>
          </a:xfrm>
          <a:prstGeom prst="roundRect">
            <a:avLst>
              <a:gd name="adj" fmla="val 1379576"/>
            </a:avLst>
          </a:prstGeom>
          <a:solidFill>
            <a:srgbClr val="B27733"/>
          </a:solidFill>
          <a:ln/>
        </p:spPr>
      </p:sp>
      <p:sp>
        <p:nvSpPr>
          <p:cNvPr id="17" name="Shape 15"/>
          <p:cNvSpPr/>
          <p:nvPr/>
        </p:nvSpPr>
        <p:spPr>
          <a:xfrm>
            <a:off x="4501991" y="5249108"/>
            <a:ext cx="157639" cy="157639"/>
          </a:xfrm>
          <a:prstGeom prst="roundRect">
            <a:avLst>
              <a:gd name="adj" fmla="val 290030"/>
            </a:avLst>
          </a:prstGeom>
          <a:solidFill>
            <a:srgbClr val="CC914D"/>
          </a:solidFill>
          <a:ln/>
        </p:spPr>
      </p:sp>
      <p:sp>
        <p:nvSpPr>
          <p:cNvPr id="18" name="Text 16"/>
          <p:cNvSpPr/>
          <p:nvPr/>
        </p:nvSpPr>
        <p:spPr>
          <a:xfrm>
            <a:off x="1111806" y="5163741"/>
            <a:ext cx="2628067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توسع القطاعات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35806" y="5702260"/>
            <a:ext cx="3004066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نمو هائل في تصميم الجرافيك، الإعلام الرقمي، والرياضة.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989" y="1655563"/>
            <a:ext cx="5628105" cy="56281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9DAFF-0B8F-5D25-B318-DD8E326E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ECE021B-D847-00DA-B81A-B19192D44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E5DEBC7-3B48-9464-A483-A9B7AFAD2B73}"/>
              </a:ext>
            </a:extLst>
          </p:cNvPr>
          <p:cNvSpPr/>
          <p:nvPr/>
        </p:nvSpPr>
        <p:spPr>
          <a:xfrm>
            <a:off x="583324" y="2869658"/>
            <a:ext cx="8034901" cy="2490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Low" rtl="1">
              <a:lnSpc>
                <a:spcPct val="150000"/>
              </a:lnSpc>
              <a:buNone/>
            </a:pPr>
            <a:r>
              <a:rPr lang="ar-IQ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الذكاء الاصطناعي التوليدي ليس بديلاً عن الإنسان، بل أداة تعزز الإبداع وتختصر الوقت.</a:t>
            </a:r>
            <a:endParaRPr lang="en-US" sz="2800" b="1" dirty="0">
              <a:solidFill>
                <a:srgbClr val="403011"/>
              </a:solidFill>
              <a:latin typeface="Times New Roman" panose="02020603050405020304" pitchFamily="18" charset="0"/>
              <a:ea typeface="Brygada 1918 Semi Bold" pitchFamily="34" charset="-122"/>
              <a:cs typeface="Times New Roman" panose="02020603050405020304" pitchFamily="18" charset="0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ar-IQ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المستقبل سيكون لمن يعرف كيف يستخدم هذه الأدوات بذكاء ومسؤولية.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AC5CF200-4CC3-3FB2-A0C5-4CDBBD7EC0D6}"/>
              </a:ext>
            </a:extLst>
          </p:cNvPr>
          <p:cNvSpPr/>
          <p:nvPr/>
        </p:nvSpPr>
        <p:spPr>
          <a:xfrm>
            <a:off x="709051" y="1019837"/>
            <a:ext cx="8034901" cy="1250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ar-IQ" sz="4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الختام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9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E6A8A-CADE-4671-EB41-552A8E15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B044BE-0AF1-604E-8BFF-438497B3FA26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F7CC86B8-921B-D114-4775-9C88DCF9193A}"/>
              </a:ext>
            </a:extLst>
          </p:cNvPr>
          <p:cNvSpPr/>
          <p:nvPr/>
        </p:nvSpPr>
        <p:spPr>
          <a:xfrm>
            <a:off x="2033553" y="2890512"/>
            <a:ext cx="10563294" cy="22332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ar-IQ" sz="8800" b="1" dirty="0">
                <a:solidFill>
                  <a:srgbClr val="403011"/>
                </a:solidFill>
                <a:latin typeface="GE SS TV Bold" panose="020A0503020102020204" pitchFamily="18" charset="-78"/>
                <a:ea typeface="GE SS TV Bold" panose="020A0503020102020204" pitchFamily="18" charset="-78"/>
                <a:cs typeface="GE SS TV Bold" panose="020A0503020102020204" pitchFamily="18" charset="-78"/>
              </a:rPr>
              <a:t>شكراً لحسن الإصغاء</a:t>
            </a:r>
            <a:endParaRPr lang="en-US" sz="8800" b="1" dirty="0">
              <a:latin typeface="GE SS TV Bold" panose="020A0503020102020204" pitchFamily="18" charset="-78"/>
              <a:ea typeface="GE SS TV Bold" panose="020A0503020102020204" pitchFamily="18" charset="-78"/>
              <a:cs typeface="GE SS TV Bold" panose="020A05030201020202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70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A7A5F2-314F-6A24-F3EA-5CFB75676B5D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99221" y="909757"/>
            <a:ext cx="673739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4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مقدمة: ثورة الذكاء الاصطناعي التوليدي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171867" y="1816894"/>
            <a:ext cx="3664744" cy="2819519"/>
          </a:xfrm>
          <a:prstGeom prst="roundRect">
            <a:avLst>
              <a:gd name="adj" fmla="val 5189"/>
            </a:avLst>
          </a:prstGeom>
          <a:solidFill>
            <a:srgbClr val="F6EBD4"/>
          </a:solidFill>
          <a:ln w="30480">
            <a:solidFill>
              <a:srgbClr val="626C3B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3745170" y="1816894"/>
            <a:ext cx="121920" cy="2819519"/>
          </a:xfrm>
          <a:prstGeom prst="roundRect">
            <a:avLst>
              <a:gd name="adj" fmla="val 279070"/>
            </a:avLst>
          </a:prstGeom>
          <a:solidFill>
            <a:srgbClr val="626C3B"/>
          </a:solidFill>
          <a:ln/>
        </p:spPr>
      </p:sp>
      <p:sp>
        <p:nvSpPr>
          <p:cNvPr id="6" name="Text 3"/>
          <p:cNvSpPr/>
          <p:nvPr/>
        </p:nvSpPr>
        <p:spPr>
          <a:xfrm>
            <a:off x="10652641" y="2074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تقنية رائدة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429161" y="2564606"/>
            <a:ext cx="30587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Low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أصبح الذكاء الاصطناعي التوليدي (Generative AI) أحد أهم التقنيات الحديثة التي تُعيد تشكيل التعليم، والإعلام، والأعمال الإبداعية، والبحث العلمي.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0190" y="1816894"/>
            <a:ext cx="3664863" cy="2819519"/>
          </a:xfrm>
          <a:prstGeom prst="roundRect">
            <a:avLst>
              <a:gd name="adj" fmla="val 5189"/>
            </a:avLst>
          </a:prstGeom>
          <a:solidFill>
            <a:srgbClr val="F6EBD4"/>
          </a:solidFill>
          <a:ln w="30480">
            <a:solidFill>
              <a:srgbClr val="83792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853613" y="1816894"/>
            <a:ext cx="121920" cy="2819519"/>
          </a:xfrm>
          <a:prstGeom prst="roundRect">
            <a:avLst>
              <a:gd name="adj" fmla="val 279070"/>
            </a:avLst>
          </a:prstGeom>
          <a:solidFill>
            <a:srgbClr val="83792E"/>
          </a:solidFill>
          <a:ln/>
        </p:spPr>
      </p:sp>
      <p:sp>
        <p:nvSpPr>
          <p:cNvPr id="10" name="Text 7"/>
          <p:cNvSpPr/>
          <p:nvPr/>
        </p:nvSpPr>
        <p:spPr>
          <a:xfrm>
            <a:off x="6761083" y="2074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ابتكار محتوى جديد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37484" y="2564606"/>
            <a:ext cx="30588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Low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تعتمد هذه التقنية على نماذج قادرة على ابتكار محتوى جديد كليًا: نصوص، صور، فيديو، صوت، أكواد، وتصاميم.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402110" y="4863227"/>
            <a:ext cx="7434501" cy="2456617"/>
          </a:xfrm>
          <a:prstGeom prst="roundRect">
            <a:avLst>
              <a:gd name="adj" fmla="val 5956"/>
            </a:avLst>
          </a:prstGeom>
          <a:solidFill>
            <a:srgbClr val="F6EBD4"/>
          </a:solidFill>
          <a:ln w="30480">
            <a:solidFill>
              <a:srgbClr val="E8AF3B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13745170" y="4863227"/>
            <a:ext cx="121920" cy="2456617"/>
          </a:xfrm>
          <a:prstGeom prst="roundRect">
            <a:avLst>
              <a:gd name="adj" fmla="val 279070"/>
            </a:avLst>
          </a:prstGeom>
          <a:solidFill>
            <a:srgbClr val="E8AF3B"/>
          </a:solidFill>
          <a:ln/>
        </p:spPr>
      </p:sp>
      <p:sp>
        <p:nvSpPr>
          <p:cNvPr id="14" name="Text 11"/>
          <p:cNvSpPr/>
          <p:nvPr/>
        </p:nvSpPr>
        <p:spPr>
          <a:xfrm>
            <a:off x="10652641" y="51205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هدف الورشة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90279" y="5610939"/>
            <a:ext cx="639759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تعريف المشاركين بأساسيات الذكاء الاصطناعي التوليدي، أدواته، استخداماته، ومهارات التعامل معه بأمان وفعالية.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79BF3F4-8935-3FB9-0BE3-6A6D33EE2EA1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96237" y="3498294"/>
            <a:ext cx="58403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4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ما هو الذكاء الاصطناعي التوليدي؟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40543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فرع من الذكاء الاصطناعي يركز على إنتاج بيانات جديدة تشبه البيانات الأصلية، ويعتمد على نماذج لغوية عميقة (LLMs) مثل GPT.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56168" y="5023485"/>
            <a:ext cx="680442" cy="68044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037445" y="5214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الفهم المتقدم للغة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457003" y="5705237"/>
            <a:ext cx="54156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قدرة استثنائية على تحليل وفهم السياقات اللغوية المعقدة.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3073" y="5023485"/>
            <a:ext cx="680442" cy="68044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374350" y="5214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التعلم من بيانات ضخمة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93790" y="5705237"/>
            <a:ext cx="541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يستمد قوته من تدريبه على مجموعات هائلة من البيانات.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56168" y="6521768"/>
            <a:ext cx="680442" cy="6804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037445" y="6713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محاكاة الأسلوب البشري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457003" y="7203519"/>
            <a:ext cx="54156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ينتج محتوى يبدو وكأنه من إبداع بشري حقيقي.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3073" y="6521768"/>
            <a:ext cx="680442" cy="68044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3374350" y="6713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ابتكار محتوى جديد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793790" y="7203519"/>
            <a:ext cx="541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يخلق محتوى فريدًا وغير موجود مسبقًا.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FCAF02E-46C6-90F8-4D4B-000413CD3531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10068044" y="373975"/>
            <a:ext cx="4086463" cy="339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32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كيف يعمل الذكاء الاصطناعي التوليدي؟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009" y="985837"/>
            <a:ext cx="4559498" cy="5438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117596" y="1747241"/>
            <a:ext cx="1699855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إدخال البيانات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16510" y="1959768"/>
            <a:ext cx="4102028" cy="1045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يتم تغذية النموذج ببيانات ضخمة </a:t>
            </a: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ومتنوعة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 )</a:t>
            </a: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كتب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صور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، </a:t>
            </a: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مقاطع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صوتية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(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510" y="985837"/>
            <a:ext cx="4559498" cy="5438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65272" y="1712237"/>
            <a:ext cx="1699855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تحليل الأنماط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71480" y="1959769"/>
            <a:ext cx="4287560" cy="506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يقوم النموذج بتحليل الأنماط والعلاقات </a:t>
            </a: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المعقدة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داخل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 هذه البيانات.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93" y="985837"/>
            <a:ext cx="4559618" cy="54387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65024" y="1731294"/>
            <a:ext cx="1699855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توليد المحتوى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11862" y="1959769"/>
            <a:ext cx="4287679" cy="5438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عند تلقي طلب، ينتج النموذج محتوى جديدًا </a:t>
            </a: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بناءً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2000" b="1" dirty="0" err="1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على</a:t>
            </a: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 ما تعلمه سابقًا.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441871" y="3228914"/>
            <a:ext cx="1699855" cy="212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أنواع المحتوى الناتج: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468273" y="3834169"/>
            <a:ext cx="6673453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00"/>
              </a:lnSpc>
              <a:buSzPct val="100000"/>
              <a:buChar char="•"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نصوص: كتابة، تلخيص، ترجمة، تأليف.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475893" y="4207965"/>
            <a:ext cx="6673453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00"/>
              </a:lnSpc>
              <a:buSzPct val="100000"/>
              <a:buChar char="•"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صور: تصميمات، رسوم، فنون بصرية.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475893" y="4629267"/>
            <a:ext cx="6673453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00"/>
              </a:lnSpc>
              <a:buSzPct val="100000"/>
              <a:buChar char="•"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فيديو: مقاطع، رسوم متحركة، مؤثرات بصرية.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475893" y="5050569"/>
            <a:ext cx="6673453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00"/>
              </a:lnSpc>
              <a:buSzPct val="100000"/>
              <a:buChar char="•"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صوت: تقليد أصوات، تعليق صوتي، تأليف موسيقى.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475893" y="5533129"/>
            <a:ext cx="6673453" cy="217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1700"/>
              </a:lnSpc>
              <a:buSzPct val="100000"/>
              <a:buChar char="•"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أكواد برمجية: مساعدة في التطوير، تصحيح الأخطاء.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674" y="2971900"/>
            <a:ext cx="6673453" cy="51224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8035FBA-E01C-F0DA-4B29-59195F25EEE7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6269950" y="579715"/>
            <a:ext cx="7622619" cy="526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150"/>
              </a:lnSpc>
              <a:buNone/>
            </a:pPr>
            <a:r>
              <a:rPr lang="en-US" sz="36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أشهر أدوات الذكاء الاصطناعي التوليدي (2025)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7830" y="1528286"/>
            <a:ext cx="13154739" cy="6124932"/>
          </a:xfrm>
          <a:prstGeom prst="roundRect">
            <a:avLst>
              <a:gd name="adj" fmla="val 5163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315200" y="1535906"/>
            <a:ext cx="6569750" cy="2447568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5" name="Shape 3"/>
          <p:cNvSpPr/>
          <p:nvPr/>
        </p:nvSpPr>
        <p:spPr>
          <a:xfrm>
            <a:off x="7315200" y="1535906"/>
            <a:ext cx="22860" cy="2447568"/>
          </a:xfrm>
          <a:prstGeom prst="roundRect">
            <a:avLst>
              <a:gd name="adj" fmla="val 1383340"/>
            </a:avLst>
          </a:prstGeom>
          <a:solidFill>
            <a:srgbClr val="7B8554"/>
          </a:solidFill>
          <a:ln/>
        </p:spPr>
      </p:sp>
      <p:sp>
        <p:nvSpPr>
          <p:cNvPr id="6" name="Text 4"/>
          <p:cNvSpPr/>
          <p:nvPr/>
        </p:nvSpPr>
        <p:spPr>
          <a:xfrm>
            <a:off x="11038999" y="1746647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النصوص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42171" y="2202418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ChatGPT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42171" y="2613422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Claude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842171" y="3024426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Google Gemini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42171" y="3435429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Microsoft Copilot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051715" y="2496145"/>
            <a:ext cx="526971" cy="526971"/>
          </a:xfrm>
          <a:prstGeom prst="roundRect">
            <a:avLst>
              <a:gd name="adj" fmla="val 60009"/>
            </a:avLst>
          </a:prstGeom>
          <a:solidFill>
            <a:srgbClr val="F6EBD4"/>
          </a:solidFill>
          <a:ln w="22860">
            <a:solidFill>
              <a:srgbClr val="7B8554"/>
            </a:solidFill>
            <a:prstDash val="solid"/>
          </a:ln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3517" y="2627828"/>
            <a:ext cx="263485" cy="263485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745450" y="1535906"/>
            <a:ext cx="6569750" cy="2447568"/>
          </a:xfrm>
          <a:prstGeom prst="roundRect">
            <a:avLst>
              <a:gd name="adj" fmla="val 12920"/>
            </a:avLst>
          </a:prstGeom>
          <a:solidFill>
            <a:srgbClr val="626C3B"/>
          </a:solidFill>
          <a:ln/>
        </p:spPr>
      </p:sp>
      <p:sp>
        <p:nvSpPr>
          <p:cNvPr id="14" name="Text 11"/>
          <p:cNvSpPr/>
          <p:nvPr/>
        </p:nvSpPr>
        <p:spPr>
          <a:xfrm>
            <a:off x="4153019" y="1746647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الصور والتصميم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56191" y="2202418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Midjourney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956191" y="2613422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DALL·E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56191" y="3024426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Adobe Firefly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56191" y="3435429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Stable Diffusion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315200" y="3983474"/>
            <a:ext cx="6569750" cy="2036564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20" name="Shape 17"/>
          <p:cNvSpPr/>
          <p:nvPr/>
        </p:nvSpPr>
        <p:spPr>
          <a:xfrm>
            <a:off x="7315200" y="3983474"/>
            <a:ext cx="22860" cy="2036564"/>
          </a:xfrm>
          <a:prstGeom prst="roundRect">
            <a:avLst>
              <a:gd name="adj" fmla="val 1383340"/>
            </a:avLst>
          </a:prstGeom>
          <a:solidFill>
            <a:srgbClr val="CE9521"/>
          </a:solidFill>
          <a:ln/>
        </p:spPr>
      </p:sp>
      <p:sp>
        <p:nvSpPr>
          <p:cNvPr id="21" name="Shape 18"/>
          <p:cNvSpPr/>
          <p:nvPr/>
        </p:nvSpPr>
        <p:spPr>
          <a:xfrm>
            <a:off x="7315200" y="3983474"/>
            <a:ext cx="6569750" cy="22860"/>
          </a:xfrm>
          <a:prstGeom prst="roundRect">
            <a:avLst>
              <a:gd name="adj" fmla="val 1383340"/>
            </a:avLst>
          </a:prstGeom>
          <a:solidFill>
            <a:srgbClr val="CE9521"/>
          </a:solidFill>
          <a:ln/>
        </p:spPr>
      </p:sp>
      <p:sp>
        <p:nvSpPr>
          <p:cNvPr id="22" name="Text 19"/>
          <p:cNvSpPr/>
          <p:nvPr/>
        </p:nvSpPr>
        <p:spPr>
          <a:xfrm>
            <a:off x="11038999" y="4194215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الفيديو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842171" y="4649986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Runway ML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842171" y="5060990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Pika Labs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842171" y="5471993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Synthesia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7051715" y="4738211"/>
            <a:ext cx="526971" cy="526971"/>
          </a:xfrm>
          <a:prstGeom prst="roundRect">
            <a:avLst>
              <a:gd name="adj" fmla="val 60009"/>
            </a:avLst>
          </a:prstGeom>
          <a:solidFill>
            <a:srgbClr val="F6EBD4"/>
          </a:solidFill>
          <a:ln w="22860">
            <a:solidFill>
              <a:srgbClr val="CE9521"/>
            </a:solidFill>
            <a:prstDash val="solid"/>
          </a:ln>
        </p:spPr>
      </p:sp>
      <p:pic>
        <p:nvPicPr>
          <p:cNvPr id="27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3517" y="4869894"/>
            <a:ext cx="263485" cy="263485"/>
          </a:xfrm>
          <a:prstGeom prst="rect">
            <a:avLst/>
          </a:prstGeom>
        </p:spPr>
      </p:pic>
      <p:sp>
        <p:nvSpPr>
          <p:cNvPr id="28" name="Shape 24"/>
          <p:cNvSpPr/>
          <p:nvPr/>
        </p:nvSpPr>
        <p:spPr>
          <a:xfrm>
            <a:off x="745450" y="3983474"/>
            <a:ext cx="6569750" cy="2036564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29" name="Shape 25"/>
          <p:cNvSpPr/>
          <p:nvPr/>
        </p:nvSpPr>
        <p:spPr>
          <a:xfrm>
            <a:off x="745450" y="3983474"/>
            <a:ext cx="6569750" cy="22860"/>
          </a:xfrm>
          <a:prstGeom prst="roundRect">
            <a:avLst>
              <a:gd name="adj" fmla="val 1383340"/>
            </a:avLst>
          </a:prstGeom>
          <a:solidFill>
            <a:srgbClr val="B27733"/>
          </a:solidFill>
          <a:ln/>
        </p:spPr>
      </p:sp>
      <p:sp>
        <p:nvSpPr>
          <p:cNvPr id="30" name="Text 26"/>
          <p:cNvSpPr/>
          <p:nvPr/>
        </p:nvSpPr>
        <p:spPr>
          <a:xfrm>
            <a:off x="4153019" y="4194215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الصوت والموسيقى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7"/>
          <p:cNvSpPr/>
          <p:nvPr/>
        </p:nvSpPr>
        <p:spPr>
          <a:xfrm>
            <a:off x="956191" y="4649986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ElevenLabs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8"/>
          <p:cNvSpPr/>
          <p:nvPr/>
        </p:nvSpPr>
        <p:spPr>
          <a:xfrm>
            <a:off x="956191" y="5060990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Suno 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9"/>
          <p:cNvSpPr/>
          <p:nvPr/>
        </p:nvSpPr>
        <p:spPr>
          <a:xfrm>
            <a:off x="956191" y="5471993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Voicemod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hape 30"/>
          <p:cNvSpPr/>
          <p:nvPr/>
        </p:nvSpPr>
        <p:spPr>
          <a:xfrm>
            <a:off x="7315200" y="6020038"/>
            <a:ext cx="6569750" cy="162556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35" name="Shape 31"/>
          <p:cNvSpPr/>
          <p:nvPr/>
        </p:nvSpPr>
        <p:spPr>
          <a:xfrm>
            <a:off x="7315200" y="6020038"/>
            <a:ext cx="22860" cy="1625560"/>
          </a:xfrm>
          <a:prstGeom prst="roundRect">
            <a:avLst>
              <a:gd name="adj" fmla="val 1383340"/>
            </a:avLst>
          </a:prstGeom>
          <a:solidFill>
            <a:srgbClr val="7B8554"/>
          </a:solidFill>
          <a:ln/>
        </p:spPr>
      </p:sp>
      <p:sp>
        <p:nvSpPr>
          <p:cNvPr id="36" name="Shape 32"/>
          <p:cNvSpPr/>
          <p:nvPr/>
        </p:nvSpPr>
        <p:spPr>
          <a:xfrm>
            <a:off x="7315200" y="6020038"/>
            <a:ext cx="6569750" cy="22860"/>
          </a:xfrm>
          <a:prstGeom prst="roundRect">
            <a:avLst>
              <a:gd name="adj" fmla="val 1383340"/>
            </a:avLst>
          </a:prstGeom>
          <a:solidFill>
            <a:srgbClr val="7B8554"/>
          </a:solidFill>
          <a:ln/>
        </p:spPr>
      </p:sp>
      <p:sp>
        <p:nvSpPr>
          <p:cNvPr id="37" name="Text 33"/>
          <p:cNvSpPr/>
          <p:nvPr/>
        </p:nvSpPr>
        <p:spPr>
          <a:xfrm>
            <a:off x="11038999" y="6230779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الأكواد والبرمجة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4"/>
          <p:cNvSpPr/>
          <p:nvPr/>
        </p:nvSpPr>
        <p:spPr>
          <a:xfrm>
            <a:off x="7842171" y="6686550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GitHub Copilot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5"/>
          <p:cNvSpPr/>
          <p:nvPr/>
        </p:nvSpPr>
        <p:spPr>
          <a:xfrm>
            <a:off x="7842171" y="7097554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Codeium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6"/>
          <p:cNvSpPr/>
          <p:nvPr/>
        </p:nvSpPr>
        <p:spPr>
          <a:xfrm>
            <a:off x="7051715" y="6569273"/>
            <a:ext cx="526971" cy="526971"/>
          </a:xfrm>
          <a:prstGeom prst="roundRect">
            <a:avLst>
              <a:gd name="adj" fmla="val 60009"/>
            </a:avLst>
          </a:prstGeom>
          <a:solidFill>
            <a:srgbClr val="F6EBD4"/>
          </a:solidFill>
          <a:ln w="22860">
            <a:solidFill>
              <a:srgbClr val="7B8554"/>
            </a:solidFill>
            <a:prstDash val="solid"/>
          </a:ln>
        </p:spPr>
      </p:sp>
      <p:pic>
        <p:nvPicPr>
          <p:cNvPr id="41" name="Imag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3517" y="6700957"/>
            <a:ext cx="263485" cy="263485"/>
          </a:xfrm>
          <a:prstGeom prst="rect">
            <a:avLst/>
          </a:prstGeom>
        </p:spPr>
      </p:pic>
      <p:sp>
        <p:nvSpPr>
          <p:cNvPr id="42" name="Shape 37"/>
          <p:cNvSpPr/>
          <p:nvPr/>
        </p:nvSpPr>
        <p:spPr>
          <a:xfrm>
            <a:off x="745450" y="6020038"/>
            <a:ext cx="6569750" cy="162556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43" name="Shape 38"/>
          <p:cNvSpPr/>
          <p:nvPr/>
        </p:nvSpPr>
        <p:spPr>
          <a:xfrm>
            <a:off x="745450" y="6020038"/>
            <a:ext cx="6569750" cy="22860"/>
          </a:xfrm>
          <a:prstGeom prst="roundRect">
            <a:avLst>
              <a:gd name="adj" fmla="val 1383340"/>
            </a:avLst>
          </a:prstGeom>
          <a:solidFill>
            <a:srgbClr val="9C9247"/>
          </a:solidFill>
          <a:ln/>
        </p:spPr>
      </p:sp>
      <p:sp>
        <p:nvSpPr>
          <p:cNvPr id="44" name="Text 39"/>
          <p:cNvSpPr/>
          <p:nvPr/>
        </p:nvSpPr>
        <p:spPr>
          <a:xfrm>
            <a:off x="4153019" y="6230779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التقديم والعروض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0"/>
          <p:cNvSpPr/>
          <p:nvPr/>
        </p:nvSpPr>
        <p:spPr>
          <a:xfrm>
            <a:off x="956191" y="6686550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Canva 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1"/>
          <p:cNvSpPr/>
          <p:nvPr/>
        </p:nvSpPr>
        <p:spPr>
          <a:xfrm>
            <a:off x="956191" y="7097554"/>
            <a:ext cx="5832038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650"/>
              </a:lnSpc>
              <a:buSzPct val="100000"/>
              <a:buChar char="•"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Gamma.app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2B9F94D-3CA1-CF31-5DD9-1A67A0639C35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5842754" y="514469"/>
            <a:ext cx="8132802" cy="467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650"/>
              </a:lnSpc>
              <a:buNone/>
            </a:pPr>
            <a:r>
              <a:rPr lang="en-US" sz="4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تطبيقات الذكاء الاصطناعي التوليدي في التعليم والجامعة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3227129" y="1356360"/>
            <a:ext cx="748427" cy="1122640"/>
          </a:xfrm>
          <a:prstGeom prst="roundRect">
            <a:avLst>
              <a:gd name="adj" fmla="val 36000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61087" y="1777246"/>
            <a:ext cx="280630" cy="2806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01218" y="1543407"/>
            <a:ext cx="2338864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محتوى تعليمي ذكي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4844" y="1947862"/>
            <a:ext cx="12385238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تلخيص محاضرات، إنشاء أسئلة وأجوبة، تبسيط مفاهيم معقدة.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3227129" y="2666048"/>
            <a:ext cx="748427" cy="1122640"/>
          </a:xfrm>
          <a:prstGeom prst="roundRect">
            <a:avLst>
              <a:gd name="adj" fmla="val 36000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61087" y="3086933"/>
            <a:ext cx="280630" cy="28063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701218" y="2853095"/>
            <a:ext cx="2338864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البحث العلمي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54844" y="3257550"/>
            <a:ext cx="12385238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صياغة المقدمات، تنسيق المصادر، توليد أفكار بحثية جديدة.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13227129" y="3975735"/>
            <a:ext cx="748427" cy="1122640"/>
          </a:xfrm>
          <a:prstGeom prst="roundRect">
            <a:avLst>
              <a:gd name="adj" fmla="val 36000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61087" y="4396621"/>
            <a:ext cx="280630" cy="28063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701218" y="4162782"/>
            <a:ext cx="2338864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التصميم والإعلام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654844" y="4567238"/>
            <a:ext cx="12385238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تصميم بوسترات، إعداد محتوى لمنصات التواصل الاجتماعي.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13227129" y="5285423"/>
            <a:ext cx="748427" cy="1122640"/>
          </a:xfrm>
          <a:prstGeom prst="roundRect">
            <a:avLst>
              <a:gd name="adj" fmla="val 360008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61087" y="5706308"/>
            <a:ext cx="280630" cy="28063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701218" y="5472470"/>
            <a:ext cx="2338864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تحليل البيانات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654844" y="5876925"/>
            <a:ext cx="12385238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توليد أكواد تحليلية، بناء نماذج بحثية متقدمة.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13227129" y="6595110"/>
            <a:ext cx="748427" cy="1122640"/>
          </a:xfrm>
          <a:prstGeom prst="roundRect">
            <a:avLst>
              <a:gd name="adj" fmla="val 36000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461087" y="7015996"/>
            <a:ext cx="280630" cy="28063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10701218" y="6782157"/>
            <a:ext cx="2338864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إدارة الوقت والإنتاجية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654844" y="7186613"/>
            <a:ext cx="12385238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تحويل الاجتماعات إلى محاضر، تنظيم المهام بكفاءة.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A922B1C-A98F-95FB-6BB2-D22561F60B2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793790" y="1394936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450"/>
              </a:lnSpc>
              <a:buNone/>
            </a:pPr>
            <a:r>
              <a:rPr lang="en-US" sz="4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مهارات استخدام الذكاء الاصطناعي بفعالية: صياغة المدخلات (Prompting)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3683" y="268550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كلما كان طلبك واضحًا ومحددًا، كانت النتائج أفضل. تعلم فن صياغة المدخلات لزيادة فعالية الذكاء الاصطناعي.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640252" y="3600569"/>
            <a:ext cx="4196358" cy="1685092"/>
          </a:xfrm>
          <a:prstGeom prst="roundRect">
            <a:avLst>
              <a:gd name="adj" fmla="val 32306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413439" y="38350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التحديد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874687" y="432542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صغ طلبك بوضوح ودقة لضمان أفضل ناتج.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17081" y="3600569"/>
            <a:ext cx="4196358" cy="1685092"/>
          </a:xfrm>
          <a:prstGeom prst="roundRect">
            <a:avLst>
              <a:gd name="adj" fmla="val 32306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990267" y="37898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السياق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51515" y="432542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قدم تفاصيل حول الهدف والجمهور المستهدف.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909" y="3600569"/>
            <a:ext cx="4196358" cy="1685092"/>
          </a:xfrm>
          <a:prstGeom prst="roundRect">
            <a:avLst>
              <a:gd name="adj" fmla="val 32306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24008" y="38095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الأسلوب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28343" y="4325422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حدد الأسلوب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المطلوب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 )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رسمي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، أكاديمي، مبسط،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سردي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(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428667" y="5512475"/>
            <a:ext cx="6407944" cy="1322189"/>
          </a:xfrm>
          <a:prstGeom prst="roundRect">
            <a:avLst>
              <a:gd name="adj" fmla="val 41173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222634" y="57783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الأمثلة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663101" y="6237327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اطلب محاكاة نمط معين أو قدم أمثلة للمحتوى المطلوب.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93909" y="5512475"/>
            <a:ext cx="6407944" cy="1322189"/>
          </a:xfrm>
          <a:prstGeom prst="roundRect">
            <a:avLst>
              <a:gd name="adj" fmla="val 41173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920598" y="56977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التكرار والتحسين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028343" y="6237327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عدّل المدخلات وكررها حتى تحصل على أفضل نتيجة ممكنة.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C33C3BD-A9C0-30EC-32E8-5F1A17F93CE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4801433" y="555784"/>
            <a:ext cx="9123283" cy="503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50"/>
              </a:lnSpc>
              <a:buNone/>
            </a:pPr>
            <a:r>
              <a:rPr lang="en-US" sz="4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المخاطر والتحديات في استخدام الذكاء الاصطناعي التوليدي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2602885" y="1462921"/>
            <a:ext cx="1321832" cy="1161574"/>
          </a:xfrm>
          <a:prstGeom prst="roundRect">
            <a:avLst>
              <a:gd name="adj" fmla="val 26037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22116" y="1901904"/>
            <a:ext cx="283488" cy="2834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592622" y="1664494"/>
            <a:ext cx="3808690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المعلومات الخاطئة (Hallucinations)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29205" y="2100501"/>
            <a:ext cx="4472107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قد يولد الذكاء الاصطناعي معلومات غير صحيحة أو مضللة.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06410" y="2614970"/>
            <a:ext cx="11695748" cy="11430"/>
          </a:xfrm>
          <a:prstGeom prst="roundRect">
            <a:avLst>
              <a:gd name="adj" fmla="val 2645992"/>
            </a:avLst>
          </a:prstGeom>
          <a:solidFill>
            <a:srgbClr val="626C3B"/>
          </a:solidFill>
          <a:ln/>
        </p:spPr>
      </p:sp>
      <p:sp>
        <p:nvSpPr>
          <p:cNvPr id="8" name="Shape 5"/>
          <p:cNvSpPr/>
          <p:nvPr/>
        </p:nvSpPr>
        <p:spPr>
          <a:xfrm>
            <a:off x="11280934" y="2725222"/>
            <a:ext cx="2643783" cy="1161574"/>
          </a:xfrm>
          <a:prstGeom prst="roundRect">
            <a:avLst>
              <a:gd name="adj" fmla="val 26037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61081" y="3164205"/>
            <a:ext cx="283488" cy="28348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559165" y="2926794"/>
            <a:ext cx="2520196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انتهاك الخصوصية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403777" y="3362801"/>
            <a:ext cx="4675584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خطر استخدام البيانات الحساسة أو الشخصية بشكل غير آمن.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806410" y="3877270"/>
            <a:ext cx="10373797" cy="11430"/>
          </a:xfrm>
          <a:prstGeom prst="roundRect">
            <a:avLst>
              <a:gd name="adj" fmla="val 2645992"/>
            </a:avLst>
          </a:prstGeom>
          <a:solidFill>
            <a:srgbClr val="83792E"/>
          </a:solidFill>
          <a:ln/>
        </p:spPr>
      </p:sp>
      <p:sp>
        <p:nvSpPr>
          <p:cNvPr id="13" name="Shape 9"/>
          <p:cNvSpPr/>
          <p:nvPr/>
        </p:nvSpPr>
        <p:spPr>
          <a:xfrm>
            <a:off x="9959102" y="3987522"/>
            <a:ext cx="3965615" cy="1161574"/>
          </a:xfrm>
          <a:prstGeom prst="roundRect">
            <a:avLst>
              <a:gd name="adj" fmla="val 26037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00165" y="4426506"/>
            <a:ext cx="283488" cy="28348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237333" y="4189095"/>
            <a:ext cx="2520196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السرقة الأدبية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019681" y="4625102"/>
            <a:ext cx="373784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تحدي التأكد من أصالة المحتوى وتجنب الانتحال.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806410" y="5139571"/>
            <a:ext cx="9051965" cy="11430"/>
          </a:xfrm>
          <a:prstGeom prst="roundRect">
            <a:avLst>
              <a:gd name="adj" fmla="val 2645992"/>
            </a:avLst>
          </a:prstGeom>
          <a:solidFill>
            <a:srgbClr val="E8AF3B"/>
          </a:solidFill>
          <a:ln/>
        </p:spPr>
      </p:sp>
      <p:sp>
        <p:nvSpPr>
          <p:cNvPr id="18" name="Shape 13"/>
          <p:cNvSpPr/>
          <p:nvPr/>
        </p:nvSpPr>
        <p:spPr>
          <a:xfrm>
            <a:off x="8637151" y="5249823"/>
            <a:ext cx="5287566" cy="1161574"/>
          </a:xfrm>
          <a:prstGeom prst="roundRect">
            <a:avLst>
              <a:gd name="adj" fmla="val 26037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39249" y="5688806"/>
            <a:ext cx="283488" cy="28348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5915382" y="5451396"/>
            <a:ext cx="2520196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الاعتماد الزائد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4168140" y="5887403"/>
            <a:ext cx="4267438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قد يؤدي إلى ضعف المهارات البشرية النقدية والإبداعية.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806410" y="6401872"/>
            <a:ext cx="7730014" cy="11430"/>
          </a:xfrm>
          <a:prstGeom prst="roundRect">
            <a:avLst>
              <a:gd name="adj" fmla="val 2645992"/>
            </a:avLst>
          </a:prstGeom>
          <a:solidFill>
            <a:srgbClr val="CC914D"/>
          </a:solidFill>
          <a:ln/>
        </p:spPr>
      </p:sp>
      <p:sp>
        <p:nvSpPr>
          <p:cNvPr id="23" name="Shape 17"/>
          <p:cNvSpPr/>
          <p:nvPr/>
        </p:nvSpPr>
        <p:spPr>
          <a:xfrm>
            <a:off x="7315200" y="6512123"/>
            <a:ext cx="6609517" cy="1161574"/>
          </a:xfrm>
          <a:prstGeom prst="roundRect">
            <a:avLst>
              <a:gd name="adj" fmla="val 26037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78214" y="6951107"/>
            <a:ext cx="283488" cy="283488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4320421" y="6713696"/>
            <a:ext cx="2793206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تزييف الوسائط (Deepfake)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2999303" y="7149703"/>
            <a:ext cx="4114324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القدرة على إنشاء محتوى مرئي أو صوتي زائف وواقعي.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523E8AD-3261-1048-A5B8-125FD62AF78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6073259" y="615910"/>
            <a:ext cx="7774900" cy="558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350"/>
              </a:lnSpc>
              <a:buNone/>
            </a:pPr>
            <a:r>
              <a:rPr lang="en-US" sz="4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أخلاقيات استخدام الذكاء الاصطناعي التوليدي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29178" y="1628596"/>
            <a:ext cx="335161" cy="3351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0918" y="1621631"/>
            <a:ext cx="2920960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الالتزام بحقوق الطبع والنشر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82241" y="2104906"/>
            <a:ext cx="1233963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احترام الملكية الفكرية وعدم استخدام محتوى محمي دون إذن.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29178" y="2916376"/>
            <a:ext cx="335161" cy="33516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327958" y="2909411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ذكر مصدر المحتوى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82241" y="3392686"/>
            <a:ext cx="1233963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الإشارة إلى أن المحتوى ناتج من الذكاء الاصطناعي عند الحاجة.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29178" y="4204156"/>
            <a:ext cx="335161" cy="33516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27958" y="4197191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تجنب الإساءة والتضليل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82241" y="4680466"/>
            <a:ext cx="1233963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استخدام الذكاء الاصطناعي بشكل مسؤول وأخلاقي، وتجنب استغلاله لأغراض سلبية.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29178" y="5491936"/>
            <a:ext cx="335161" cy="33516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327958" y="5484971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حماية البيانات الحساسة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82241" y="5968246"/>
            <a:ext cx="1233963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عدم إدخال أي بيانات حساسة أو سرية في أدوات الذكاء الاصطناعي.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29178" y="6779716"/>
            <a:ext cx="335161" cy="33516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0327958" y="6772751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8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 Semi Bold" pitchFamily="34" charset="-122"/>
                <a:cs typeface="Times New Roman" panose="02020603050405020304" pitchFamily="18" charset="0"/>
              </a:rPr>
              <a:t>التدقيق والتحقق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82241" y="7256026"/>
            <a:ext cx="1233963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000" b="1" dirty="0">
                <a:solidFill>
                  <a:srgbClr val="403011"/>
                </a:solidFill>
                <a:latin typeface="Times New Roman" panose="02020603050405020304" pitchFamily="18" charset="0"/>
                <a:ea typeface="Brygada 1918" pitchFamily="34" charset="-122"/>
                <a:cs typeface="Times New Roman" panose="02020603050405020304" pitchFamily="18" charset="0"/>
              </a:rPr>
              <a:t>مراجعة وتعديل المحتوى الناتج والتأكد من صحته قبل النشر أو الاستخدام الرسمي.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716</Words>
  <Application>Microsoft Office PowerPoint</Application>
  <PresentationFormat>Custom</PresentationFormat>
  <Paragraphs>131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GE SS TV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Reiam</cp:lastModifiedBy>
  <cp:revision>10</cp:revision>
  <dcterms:created xsi:type="dcterms:W3CDTF">2025-11-17T22:10:33Z</dcterms:created>
  <dcterms:modified xsi:type="dcterms:W3CDTF">2025-11-18T21:07:38Z</dcterms:modified>
</cp:coreProperties>
</file>