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9" r:id="rId1"/>
  </p:sldMasterIdLst>
  <p:notesMasterIdLst>
    <p:notesMasterId r:id="rId12"/>
  </p:notesMasterIdLst>
  <p:sldIdLst>
    <p:sldId id="256" r:id="rId2"/>
    <p:sldId id="261" r:id="rId3"/>
    <p:sldId id="263" r:id="rId4"/>
    <p:sldId id="262" r:id="rId5"/>
    <p:sldId id="264" r:id="rId6"/>
    <p:sldId id="269" r:id="rId7"/>
    <p:sldId id="265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42C885-6AD9-F9C1-B348-B1507A348527}" name="Qais Tami" initials="QT" userId="S::qais.t@coagri.uobaghdad.edu.iq::329b95ef-c424-42e1-8b30-7751901ba0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CF79-F41C-4B18-87E1-286347D5A71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CA926-2842-4CA1-9D4D-9378BD23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78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96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1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2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hyperlink" Target="https://repository.uobaghdad.edu.iq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Cherry blossoms">
            <a:extLst>
              <a:ext uri="{FF2B5EF4-FFF2-40B4-BE49-F238E27FC236}">
                <a16:creationId xmlns:a16="http://schemas.microsoft.com/office/drawing/2014/main" id="{12D42F8A-9A24-10EB-9E12-444C5B9287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6755" b="8976"/>
          <a:stretch/>
        </p:blipFill>
        <p:spPr>
          <a:xfrm>
            <a:off x="-2" y="-304800"/>
            <a:ext cx="13024172" cy="7630883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1"/>
            <a:ext cx="12191999" cy="38428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46B1E-CE14-4440-AA43-394EF6D26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7" y="413872"/>
            <a:ext cx="10058399" cy="1436697"/>
          </a:xfrm>
        </p:spPr>
        <p:txBody>
          <a:bodyPr anchor="b">
            <a:noAutofit/>
          </a:bodyPr>
          <a:lstStyle/>
          <a:p>
            <a:br>
              <a:rPr lang="ar-IQ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IQ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IQ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المستودع الرقمي</a:t>
            </a:r>
            <a:br>
              <a:rPr lang="ar-IQ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ا.م.د</a:t>
            </a:r>
            <a:r>
              <a:rPr lang="ar-IQ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قيس طامي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F5CCC-793C-9007-DF67-D76E428C7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6" y="3429000"/>
            <a:ext cx="5074022" cy="1257295"/>
          </a:xfrm>
        </p:spPr>
        <p:txBody>
          <a:bodyPr anchor="t">
            <a:normAutofit fontScale="92500"/>
          </a:bodyPr>
          <a:lstStyle/>
          <a:p>
            <a:r>
              <a:rPr lang="en-US" sz="5400" b="1" dirty="0">
                <a:solidFill>
                  <a:srgbClr val="FF0000"/>
                </a:solidFill>
                <a:highlight>
                  <a:srgbClr val="808000"/>
                </a:highlight>
              </a:rPr>
              <a:t>Digital Repository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صورة 4" descr="صورة تحتوي على نص, شعار, الخط, رمز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BB93B77-F425-C5CE-2D10-507A046CE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2155369"/>
            <a:ext cx="8109857" cy="45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533B4-5275-B003-4F32-E9DE5332D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A8EB-F7A1-6CF9-3EF0-DF51AD41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53364">
            <a:off x="1180788" y="1657933"/>
            <a:ext cx="3761832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ar-IQ" dirty="0"/>
            </a:br>
            <a:r>
              <a:rPr lang="ar-IQ" sz="44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  <a:t>شكرا لحسن الاصغاء</a:t>
            </a:r>
            <a:br>
              <a:rPr lang="ar-IQ" sz="44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C9FA0-D868-996C-5855-295FEB4C9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9" y="174171"/>
            <a:ext cx="6814457" cy="6498772"/>
          </a:xfrm>
        </p:spPr>
        <p:txBody>
          <a:bodyPr>
            <a:normAutofit/>
          </a:bodyPr>
          <a:lstStyle/>
          <a:p>
            <a:pPr lvl="0" algn="r">
              <a:lnSpc>
                <a:spcPct val="200000"/>
              </a:lnSpc>
            </a:pPr>
            <a:endParaRPr lang="en-US" sz="1800" b="1" dirty="0"/>
          </a:p>
        </p:txBody>
      </p:sp>
      <p:pic>
        <p:nvPicPr>
          <p:cNvPr id="5" name="صورة 4" descr="صورة تحتوي على نص, لقطة شاشة, الخط, رسم بياني">
            <a:extLst>
              <a:ext uri="{FF2B5EF4-FFF2-40B4-BE49-F238E27FC236}">
                <a16:creationId xmlns:a16="http://schemas.microsoft.com/office/drawing/2014/main" id="{10B3ABB9-32DD-B892-42EB-0AE91807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174171"/>
            <a:ext cx="6814457" cy="64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6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A904-09C4-0577-B72E-317D030B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276417">
            <a:off x="1048052" y="1654410"/>
            <a:ext cx="3833664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/>
          <a:lstStyle/>
          <a:p>
            <a:r>
              <a:rPr lang="en-US" b="1" dirty="0">
                <a:latin typeface="Algerian" panose="04020705040A02060702" pitchFamily="82" charset="0"/>
                <a:cs typeface="+mn-cs"/>
              </a:rPr>
              <a:t>Repository</a:t>
            </a:r>
            <a:r>
              <a:rPr lang="ar-IQ" b="1" dirty="0">
                <a:latin typeface="Algerian" panose="04020705040A02060702" pitchFamily="82" charset="0"/>
                <a:cs typeface="+mn-cs"/>
              </a:rPr>
              <a:t> المستودع الرقمي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51469-29B4-E18F-F50B-EACBA7038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533401"/>
            <a:ext cx="5805948" cy="5595256"/>
          </a:xfrm>
        </p:spPr>
        <p:txBody>
          <a:bodyPr>
            <a:normAutofit/>
          </a:bodyPr>
          <a:lstStyle/>
          <a:p>
            <a:pPr lvl="0"/>
            <a:r>
              <a:rPr lang="ar-IQ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المستودع الرقمي لجامعة بغداد هو منصة الكترونية مصممة لتخزين وارشفة ومشاركة النتاج البحثي والاكاديمي للجامعة في مكان واحد . أ</a:t>
            </a:r>
            <a:r>
              <a:rPr lang="ar-SA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طلقت جامعة بغداد عام 2022 </a:t>
            </a:r>
            <a:r>
              <a:rPr lang="ar-IQ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وبوساطة </a:t>
            </a:r>
            <a:r>
              <a:rPr lang="ar-SA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شعبة الموقع الالكتروني في جامعة بغداد</a:t>
            </a:r>
            <a:endParaRPr lang="ar-IQ" sz="2400" b="1" dirty="0">
              <a:solidFill>
                <a:srgbClr val="000000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ar-SA" sz="2400" b="1" u="sng" dirty="0">
                <a:solidFill>
                  <a:srgbClr val="102E5E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2"/>
              </a:rPr>
              <a:t>مستودعها الرقمي للنتاج العلمي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endParaRPr lang="ar-IQ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lvl="0"/>
            <a:r>
              <a:rPr lang="ar-S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في مرحلته الأولى التي تشمل البحوث المنشورة في مجلات الجامعة كافة بما يفوق ٢٧٠٠٠ بحثاً منشوراً. </a:t>
            </a:r>
            <a:r>
              <a:rPr lang="ar-IQ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وبعدها تم </a:t>
            </a:r>
            <a:r>
              <a:rPr lang="ar-S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العمل على إطلاق المراحل التالية والتي تشمل بحوث التدريسيين، الرسائل </a:t>
            </a:r>
            <a:r>
              <a:rPr lang="ar-SA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والاطاريح</a:t>
            </a:r>
            <a:r>
              <a:rPr lang="ar-S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، وبراءات الاختراع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Pre Inked Rubber Stamp">
                <a:extLst>
                  <a:ext uri="{FF2B5EF4-FFF2-40B4-BE49-F238E27FC236}">
                    <a16:creationId xmlns:a16="http://schemas.microsoft.com/office/drawing/2014/main" id="{D02EEE7B-A382-17C3-EC66-A9A13D09E9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9788674"/>
                  </p:ext>
                </p:extLst>
              </p:nvPr>
            </p:nvGraphicFramePr>
            <p:xfrm>
              <a:off x="10817475" y="5714282"/>
              <a:ext cx="817010" cy="96214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817010" cy="962149"/>
                    </a:xfrm>
                    <a:prstGeom prst="rect">
                      <a:avLst/>
                    </a:prstGeom>
                  </am3d:spPr>
                  <am3d:camera>
                    <am3d:pos x="0" y="0" z="7131282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257309" ay="991610" az="987894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1590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Pre Inked Rubber Stamp">
                <a:extLst>
                  <a:ext uri="{FF2B5EF4-FFF2-40B4-BE49-F238E27FC236}">
                    <a16:creationId xmlns:a16="http://schemas.microsoft.com/office/drawing/2014/main" id="{D02EEE7B-A382-17C3-EC66-A9A13D09E9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17475" y="5714282"/>
                <a:ext cx="817010" cy="9621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08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8DB27-17C1-9D6F-1358-CF22E71B9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9E6B-EDEC-494C-DF7F-7EBF50D9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84149">
            <a:off x="1016614" y="1820909"/>
            <a:ext cx="3761832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</a:b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اهداف المستودع الرقمي</a:t>
            </a:r>
            <a:br>
              <a:rPr kumimoji="0" lang="ar-IQ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</a:br>
            <a:br>
              <a:rPr lang="ar-IQ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D143-19DE-8821-8025-6BE2E3457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0829" y="696686"/>
            <a:ext cx="6361119" cy="5976257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200000"/>
              </a:lnSpc>
              <a:buNone/>
            </a:pPr>
            <a:endParaRPr lang="ar-IQ" sz="2400" b="1" dirty="0"/>
          </a:p>
          <a:p>
            <a:pPr algn="r" rtl="1">
              <a:lnSpc>
                <a:spcPct val="200000"/>
              </a:lnSpc>
              <a:buNone/>
            </a:pPr>
            <a:endParaRPr lang="ar-IQ" sz="2400" b="1" dirty="0"/>
          </a:p>
          <a:p>
            <a:pPr algn="r" rtl="1">
              <a:lnSpc>
                <a:spcPct val="200000"/>
              </a:lnSpc>
              <a:buNone/>
            </a:pPr>
            <a:r>
              <a:rPr lang="ar-S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تسعى جامعة بغداد عبر اطلاق المستودع الى</a:t>
            </a:r>
            <a:r>
              <a:rPr lang="ar-IQ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r" rtl="1">
              <a:lnSpc>
                <a:spcPct val="200000"/>
              </a:lnSpc>
              <a:buNone/>
            </a:pPr>
            <a:r>
              <a:rPr lang="ar-IQ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 </a:t>
            </a:r>
            <a:r>
              <a:rPr lang="ar-S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توفير نتاجاتها البحثية الى الباحثين المحليين والعالميين عبر بوابة الكترونية موحدة</a:t>
            </a:r>
            <a:r>
              <a:rPr lang="ar-IQ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200000"/>
              </a:lnSpc>
              <a:buNone/>
            </a:pPr>
            <a:r>
              <a:rPr lang="ar-IQ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ar-S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كما سيحقق المستودع زيادة في الاستشهادات ببحوث الجامعة مما يسهم في رفع تصنيف الجامعة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ar-IQ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ar-IQ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ar-SA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يوفر المستودع إمكانية التعرف على </a:t>
            </a:r>
            <a:r>
              <a:rPr lang="ar-IQ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الباحثين </a:t>
            </a:r>
            <a:r>
              <a:rPr lang="ar-IQ" sz="2400" b="1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و</a:t>
            </a:r>
            <a:r>
              <a:rPr lang="ar-SA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بحوث</a:t>
            </a:r>
            <a:r>
              <a:rPr lang="ar-IQ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هم</a:t>
            </a:r>
            <a:r>
              <a:rPr lang="ar-SA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ذات العلاقة</a:t>
            </a:r>
            <a:r>
              <a:rPr lang="ar-IQ" sz="24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وبنفس الاهتمامات.</a:t>
            </a:r>
          </a:p>
          <a:p>
            <a:pPr algn="r" rtl="1">
              <a:lnSpc>
                <a:spcPct val="200000"/>
              </a:lnSpc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r"/>
            <a:endParaRPr lang="en-US" sz="2400" b="1" dirty="0"/>
          </a:p>
          <a:p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Pen 3">
                <a:extLst>
                  <a:ext uri="{FF2B5EF4-FFF2-40B4-BE49-F238E27FC236}">
                    <a16:creationId xmlns:a16="http://schemas.microsoft.com/office/drawing/2014/main" id="{5BBF1D83-900B-DD7E-0F2A-8E27F94BFA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0292106"/>
                  </p:ext>
                </p:extLst>
              </p:nvPr>
            </p:nvGraphicFramePr>
            <p:xfrm rot="19630729">
              <a:off x="4645646" y="942092"/>
              <a:ext cx="2900709" cy="364411"/>
            </p:xfrm>
            <a:graphic>
              <a:graphicData uri="http://schemas.microsoft.com/office/drawing/2017/model3d">
                <am3d:model3d r:embed="rId2">
                  <am3d:spPr>
                    <a:xfrm rot="19630729">
                      <a:off x="0" y="0"/>
                      <a:ext cx="2900709" cy="364411"/>
                    </a:xfrm>
                    <a:prstGeom prst="rect">
                      <a:avLst/>
                    </a:prstGeom>
                  </am3d:spPr>
                  <am3d:camera>
                    <am3d:pos x="0" y="0" z="475272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715178" d="1000000"/>
                    <am3d:preTrans dx="586957" dy="-355261" dz="-35505"/>
                    <am3d:scale>
                      <am3d:sx n="1000000" d="1000000"/>
                      <am3d:sy n="1000000" d="1000000"/>
                      <am3d:sz n="1000000" d="1000000"/>
                    </am3d:scale>
                    <am3d:rot ax="358491" ay="76929" az="804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718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Pen 3">
                <a:extLst>
                  <a:ext uri="{FF2B5EF4-FFF2-40B4-BE49-F238E27FC236}">
                    <a16:creationId xmlns:a16="http://schemas.microsoft.com/office/drawing/2014/main" id="{5BBF1D83-900B-DD7E-0F2A-8E27F94BFA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630729">
                <a:off x="4645646" y="942092"/>
                <a:ext cx="2900709" cy="3644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69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920A1-8C8F-5166-C4D5-8615486BC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6CCC-8315-66B3-D530-1EBD4577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53364">
            <a:off x="1180788" y="1657933"/>
            <a:ext cx="3761832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ar-IQ" dirty="0">
                <a:latin typeface="Algerian" panose="04020705040A02060702" pitchFamily="82" charset="0"/>
              </a:rPr>
            </a:br>
            <a:r>
              <a:rPr lang="ar-IQ" sz="3000" b="1" cap="none" spc="0" dirty="0">
                <a:solidFill>
                  <a:schemeClr val="tx1"/>
                </a:solidFill>
                <a:latin typeface="Algerian" panose="04020705040A02060702" pitchFamily="82" charset="0"/>
                <a:ea typeface="+mn-ea"/>
                <a:cs typeface="+mn-cs"/>
              </a:rPr>
              <a:t>المستودع الرقمي أساسي لكل باحث وتدريسي</a:t>
            </a:r>
            <a:b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BE495-918A-4AC2-1A8E-8D41B32F7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1670" y="620486"/>
            <a:ext cx="6490278" cy="4792172"/>
          </a:xfrm>
        </p:spPr>
        <p:txBody>
          <a:bodyPr>
            <a:normAutofit/>
          </a:bodyPr>
          <a:lstStyle/>
          <a:p>
            <a:pPr lvl="0"/>
            <a:endParaRPr lang="en-US" sz="1800" b="1" dirty="0"/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Aptos" panose="020B0004020202020204" pitchFamily="34" charset="0"/>
                <a:cs typeface="Arial" panose="020B0604020202020204" pitchFamily="34" charset="0"/>
              </a:rPr>
              <a:t>وإمكانية تصدير الاستشهاد </a:t>
            </a:r>
            <a:r>
              <a:rPr kumimoji="0" 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Aptos" panose="020B0004020202020204" pitchFamily="34" charset="0"/>
                <a:cs typeface="Arial" panose="020B0604020202020204" pitchFamily="34" charset="0"/>
              </a:rPr>
              <a:t>باكثر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Aptos" panose="020B0004020202020204" pitchFamily="34" charset="0"/>
                <a:cs typeface="Arial" panose="020B0604020202020204" pitchFamily="34" charset="0"/>
              </a:rPr>
              <a:t> من ٢٠٠ نمط عالمي</a:t>
            </a: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Aptos" panose="020B0004020202020204" pitchFamily="34" charset="0"/>
                <a:cs typeface="Arial" panose="020B0604020202020204" pitchFamily="34" charset="0"/>
              </a:rPr>
              <a:t>يوفر إمكانية مشاركة البحوث عبر عدة قنوات إلكترونية</a:t>
            </a: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225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إضافة إلى توفير احصائيات مختلفة عن حجم الوصول إلى كل بحث واستشهاداته ضمن المستوعبات والفهارس العالمية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1382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0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94554-4B03-95D5-08A4-B9D840A9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435B-ECC2-F8C1-27E3-6FD4AE8A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53364">
            <a:off x="1180788" y="1657933"/>
            <a:ext cx="3761832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ar-IQ" dirty="0"/>
            </a:br>
            <a: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  <a:t>مميزات المستودع الرقمي</a:t>
            </a:r>
            <a:b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</a:br>
            <a:b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FEC9-3D71-B49C-6E69-A39C71DF8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9571" y="518160"/>
            <a:ext cx="6760029" cy="5852160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يتميز المستودع الرقمي لجامعة بغداد بعدة ميزات تقنية وعلمية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منها 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اعتماده على تقنية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elastic search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التي توفر نتائج بحث دقيقة وخصائص متقدمة. </a:t>
            </a:r>
            <a:endParaRPr lang="ar-IQ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كما يتميز المستودع بربطه البرمجي مع مصادر البحوث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مثل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أنظمة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ojs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ل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ل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مجلات ال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اكاديمية.</a:t>
            </a:r>
          </a:p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3- يوفر إحصاءات سهلة وبسيطة حول الاقتباسات , وعدد مرات القراءة لكل عمل اكاديمي.</a:t>
            </a:r>
          </a:p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حسابات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باحثي الجامعة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والمزامنة الالية، إضافة إلى ربطه البرمجي مع العديد من المواقع والفهارس العالمية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orcid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ar-IQ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ar-SA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سكوبس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، </a:t>
            </a:r>
            <a:r>
              <a:rPr lang="ar-SA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كلاريفيت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،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crossref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،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dimensions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plumx</a:t>
            </a:r>
            <a:r>
              <a:rPr lang="ar-IQ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5479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9730C-547B-F307-B2E3-2AFDE7F8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487E-3FF2-DF2E-4BA6-856254F2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53364">
            <a:off x="1180788" y="1657933"/>
            <a:ext cx="3761832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ar-IQ" dirty="0"/>
            </a:br>
            <a: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  <a:t>محتويات المستودع الرقمي</a:t>
            </a:r>
            <a:b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</a:br>
            <a:b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BF9C3-77FA-F475-09FF-F60451A9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1670" y="518160"/>
            <a:ext cx="6490278" cy="585216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IQ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حتوي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المستودع الرقمي لجامعة بغداد 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على :</a:t>
            </a:r>
          </a:p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 </a:t>
            </a: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لمجلات : تمثل المجلات العلمية التي تنشرها تشكيلات الجامعة.</a:t>
            </a:r>
          </a:p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2-منشورات الكادر التدريسي : مقالات دوريات , أوراق مؤتمرات , فصول كتب , وبراءات اختراع .</a:t>
            </a:r>
          </a:p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3- الرسائل </a:t>
            </a:r>
            <a:r>
              <a:rPr lang="ar-IQ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والاطاريح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الجامعية : والتي نوقشت في مختلف كليات الجامعة .</a:t>
            </a:r>
          </a:p>
          <a:p>
            <a:pPr algn="r" rtl="1">
              <a:lnSpc>
                <a:spcPct val="200000"/>
              </a:lnSpc>
              <a:spcAft>
                <a:spcPts val="2250"/>
              </a:spcAft>
            </a:pP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 – الأصول الفكرية : اذ يجمع الأصول الفكرية للمؤسسات التعليمية , ويسمح </a:t>
            </a:r>
            <a:r>
              <a:rPr lang="ar-IQ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بأستخدامها</a:t>
            </a:r>
            <a:r>
              <a:rPr lang="ar-IQ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لدعم الأنشطة المتعلقة بالبحث العلمي 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7953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67028-2BE1-AEC4-9DE2-27A8EE2CD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7F26-F322-633C-ACA4-7EABFDA0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53364">
            <a:off x="1180788" y="1657933"/>
            <a:ext cx="3761832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  <a:t>آثار التسجيل في المستودع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817E5-D53A-FCAC-13AF-67FB1C03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4890" y="846245"/>
            <a:ext cx="6327058" cy="5480813"/>
          </a:xfrm>
        </p:spPr>
        <p:txBody>
          <a:bodyPr>
            <a:normAutofit/>
          </a:bodyPr>
          <a:lstStyle/>
          <a:p>
            <a:pPr lvl="0"/>
            <a:r>
              <a:rPr lang="ar-IQ" sz="1800" b="1" dirty="0"/>
              <a:t>ان للتسجيل في المستودع الرقمي عدد من الاثار على الأداء الإداري للتشكيلات في الجامعة ومنها:</a:t>
            </a:r>
          </a:p>
          <a:p>
            <a:pPr lvl="0" algn="r"/>
            <a:r>
              <a:rPr lang="ar-IQ" sz="1800" b="1" dirty="0"/>
              <a:t>1- سيتم التحول نحو السيرة العلمية والذاتية  الالكترونية لكل تدريسي . مع إمكانية الاستغناء عن الورقية .</a:t>
            </a:r>
          </a:p>
          <a:p>
            <a:pPr lvl="0" algn="r"/>
            <a:r>
              <a:rPr lang="ar-IQ" sz="1800" b="1" dirty="0"/>
              <a:t>2 – اثر انشاء المستودع على ترتيب وتصنيف جامعة بغداد ضمن المؤسسات البحثية العالمية .</a:t>
            </a:r>
          </a:p>
          <a:p>
            <a:pPr lvl="0" algn="r"/>
            <a:r>
              <a:rPr lang="ar-IQ" sz="1800" b="1" dirty="0"/>
              <a:t>3 – تتبع الأنشطة العلمية للكوادر التدريسية 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0774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95DA7-C8B4-9A09-AEC9-384C6582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F229-B2D9-D0A9-0010-BE63C233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53364">
            <a:off x="1180788" y="1657933"/>
            <a:ext cx="3761832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  <a:t>فوائد المستودع الرقمي للباحثين , التدريسيين وطلبة الدراسات العليا</a:t>
            </a:r>
            <a:br>
              <a:rPr lang="ar-IQ" sz="3000" b="1" cap="none" spc="0" dirty="0">
                <a:solidFill>
                  <a:schemeClr val="tx1"/>
                </a:solidFill>
                <a:latin typeface="Bembo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2CEE-DB1D-F916-8B87-5A08DB73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4890" y="846245"/>
            <a:ext cx="6327058" cy="5480813"/>
          </a:xfrm>
        </p:spPr>
        <p:txBody>
          <a:bodyPr>
            <a:normAutofit/>
          </a:bodyPr>
          <a:lstStyle/>
          <a:p>
            <a:pPr lvl="0" algn="r">
              <a:lnSpc>
                <a:spcPct val="200000"/>
              </a:lnSpc>
            </a:pPr>
            <a:r>
              <a:rPr lang="ar-IQ" sz="1800" b="1" dirty="0"/>
              <a:t>1- ارشفة وحفظ النتاج الفكري :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2 – سهولة الوصول وإتاحة المعلومات :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3- زيادة وضوح البحث والاطلاع و الاستشهادات :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 4 -  دعم الأنشطة الاكاديمية والتعليمية : 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5- تعزيز التواصل العلمي :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6 – الامتثال لمتطلبات الجهات الممولة: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7 – نهضة المؤسسة وارتقاء مكانتها : بزيادة الزيارات لموقع المستودع الرقمي .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7680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489A2-E3BC-CDDB-E433-22FFD0128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2D6B-0EA3-918C-07DC-18294292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53364">
            <a:off x="1180788" y="1657933"/>
            <a:ext cx="3761832" cy="2823913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  <a:sp3d prstMaterial="matte">
            <a:bevelT w="285750" h="336550" prst="coolSlant"/>
            <a:bevelB/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ar-IQ" dirty="0"/>
            </a:br>
            <a: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التوصيات </a:t>
            </a:r>
            <a:b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5E900-4064-BEB6-E2F3-50B24F9D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9" y="174171"/>
            <a:ext cx="6814457" cy="6498772"/>
          </a:xfrm>
        </p:spPr>
        <p:txBody>
          <a:bodyPr>
            <a:normAutofit/>
          </a:bodyPr>
          <a:lstStyle/>
          <a:p>
            <a:pPr lvl="0" algn="r">
              <a:lnSpc>
                <a:spcPct val="200000"/>
              </a:lnSpc>
            </a:pPr>
            <a:r>
              <a:rPr lang="ar-IQ" sz="1800" b="1" dirty="0"/>
              <a:t>1- ضرورة قيام جميع التدريسيين وباحثي الجامعة بالتسجيل في المستودع وحسب قرار مجلس الجامعة الجلسة ال 13 والمنعقدة بتاريخ 26 \ 2 \ 2024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2- تضمين المعلومات العلمية والبحثية الخاصة بالتدريسي وذلك لاعتمادها ضمن الإحصاءات العلمية المطلوبة .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3 – تحليل البيانات التدريسيين ولكل تشكيل لمعرفة التغيرات التي تطرأ في هذه الإحصاءات</a:t>
            </a:r>
          </a:p>
          <a:p>
            <a:pPr lvl="0" algn="r">
              <a:lnSpc>
                <a:spcPct val="200000"/>
              </a:lnSpc>
            </a:pPr>
            <a:r>
              <a:rPr lang="ar-IQ" sz="1800" b="1" dirty="0"/>
              <a:t>4- ضرورة متابعة رئيس التشكيل لتسجيل جميع التدريسيين في المستودع الرقمي 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92036253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8855</TotalTime>
  <Words>569</Words>
  <Application>Microsoft Office PowerPoint</Application>
  <PresentationFormat>شاشة عريضة</PresentationFormat>
  <Paragraphs>50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Algerian</vt:lpstr>
      <vt:lpstr>Aptos</vt:lpstr>
      <vt:lpstr>Arial</vt:lpstr>
      <vt:lpstr>Bembo</vt:lpstr>
      <vt:lpstr>Times New Roman</vt:lpstr>
      <vt:lpstr>AdornVTI</vt:lpstr>
      <vt:lpstr>   المستودع الرقمي ا.م.د قيس طامي</vt:lpstr>
      <vt:lpstr>Repository المستودع الرقمي  </vt:lpstr>
      <vt:lpstr> اهداف المستودع الرقمي    </vt:lpstr>
      <vt:lpstr> المستودع الرقمي أساسي لكل باحث وتدريسي   </vt:lpstr>
      <vt:lpstr> مميزات المستودع الرقمي  </vt:lpstr>
      <vt:lpstr> محتويات المستودع الرقمي  </vt:lpstr>
      <vt:lpstr>آثار التسجيل في المستودع </vt:lpstr>
      <vt:lpstr>فوائد المستودع الرقمي للباحثين , التدريسيين وطلبة الدراسات العليا </vt:lpstr>
      <vt:lpstr> التوصيات    </vt:lpstr>
      <vt:lpstr> شكرا لحسن الاصغاء   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Qais Tami</dc:creator>
  <cp:lastModifiedBy>Format Center</cp:lastModifiedBy>
  <cp:revision>12</cp:revision>
  <dcterms:created xsi:type="dcterms:W3CDTF">2024-11-01T12:39:11Z</dcterms:created>
  <dcterms:modified xsi:type="dcterms:W3CDTF">2025-11-30T06:46:12Z</dcterms:modified>
</cp:coreProperties>
</file>