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1"/>
  </p:sldMasterIdLst>
  <p:sldIdLst>
    <p:sldId id="256" r:id="rId2"/>
    <p:sldId id="257" r:id="rId3"/>
    <p:sldId id="259" r:id="rId4"/>
    <p:sldId id="260" r:id="rId5"/>
    <p:sldId id="264" r:id="rId6"/>
    <p:sldId id="266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203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inah Alalussi" userId="a2add6ec93627266" providerId="LiveId" clId="{60550C4E-8AD1-4AA8-BC47-FCE88A533CF3}"/>
    <pc:docChg chg="undo custSel addSld modSld">
      <pc:chgData name="Zinah Alalussi" userId="a2add6ec93627266" providerId="LiveId" clId="{60550C4E-8AD1-4AA8-BC47-FCE88A533CF3}" dt="2025-11-26T07:56:30.307" v="116" actId="20577"/>
      <pc:docMkLst>
        <pc:docMk/>
      </pc:docMkLst>
      <pc:sldChg chg="modSp mod">
        <pc:chgData name="Zinah Alalussi" userId="a2add6ec93627266" providerId="LiveId" clId="{60550C4E-8AD1-4AA8-BC47-FCE88A533CF3}" dt="2025-11-26T07:56:30.307" v="116" actId="20577"/>
        <pc:sldMkLst>
          <pc:docMk/>
          <pc:sldMk cId="0" sldId="256"/>
        </pc:sldMkLst>
        <pc:spChg chg="mod">
          <ac:chgData name="Zinah Alalussi" userId="a2add6ec93627266" providerId="LiveId" clId="{60550C4E-8AD1-4AA8-BC47-FCE88A533CF3}" dt="2025-11-26T07:56:30.307" v="116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Zinah Alalussi" userId="a2add6ec93627266" providerId="LiveId" clId="{60550C4E-8AD1-4AA8-BC47-FCE88A533CF3}" dt="2025-11-26T06:47:04.006" v="0" actId="5793"/>
        <pc:sldMkLst>
          <pc:docMk/>
          <pc:sldMk cId="0" sldId="260"/>
        </pc:sldMkLst>
        <pc:spChg chg="mod">
          <ac:chgData name="Zinah Alalussi" userId="a2add6ec93627266" providerId="LiveId" clId="{60550C4E-8AD1-4AA8-BC47-FCE88A533CF3}" dt="2025-11-26T06:47:04.006" v="0" actId="5793"/>
          <ac:spMkLst>
            <pc:docMk/>
            <pc:sldMk cId="0" sldId="260"/>
            <ac:spMk id="5" creationId="{7C20E47D-CB31-E934-1FCE-7E1338F507B6}"/>
          </ac:spMkLst>
        </pc:spChg>
      </pc:sldChg>
      <pc:sldChg chg="addSp delSp modSp new mod">
        <pc:chgData name="Zinah Alalussi" userId="a2add6ec93627266" providerId="LiveId" clId="{60550C4E-8AD1-4AA8-BC47-FCE88A533CF3}" dt="2025-11-26T06:51:59.414" v="20" actId="14100"/>
        <pc:sldMkLst>
          <pc:docMk/>
          <pc:sldMk cId="4181155205" sldId="266"/>
        </pc:sldMkLst>
        <pc:spChg chg="del">
          <ac:chgData name="Zinah Alalussi" userId="a2add6ec93627266" providerId="LiveId" clId="{60550C4E-8AD1-4AA8-BC47-FCE88A533CF3}" dt="2025-11-26T06:50:49.032" v="6" actId="478"/>
          <ac:spMkLst>
            <pc:docMk/>
            <pc:sldMk cId="4181155205" sldId="266"/>
            <ac:spMk id="2" creationId="{28D999EB-6463-2AD8-B9E7-35BCA00D5B6B}"/>
          </ac:spMkLst>
        </pc:spChg>
        <pc:spChg chg="del">
          <ac:chgData name="Zinah Alalussi" userId="a2add6ec93627266" providerId="LiveId" clId="{60550C4E-8AD1-4AA8-BC47-FCE88A533CF3}" dt="2025-11-26T06:50:07.991" v="2" actId="931"/>
          <ac:spMkLst>
            <pc:docMk/>
            <pc:sldMk cId="4181155205" sldId="266"/>
            <ac:spMk id="3" creationId="{C493ECE6-FE0D-9926-4CBF-78020D0329F6}"/>
          </ac:spMkLst>
        </pc:spChg>
        <pc:picChg chg="add mod modCrop">
          <ac:chgData name="Zinah Alalussi" userId="a2add6ec93627266" providerId="LiveId" clId="{60550C4E-8AD1-4AA8-BC47-FCE88A533CF3}" dt="2025-11-26T06:51:59.414" v="20" actId="14100"/>
          <ac:picMkLst>
            <pc:docMk/>
            <pc:sldMk cId="4181155205" sldId="266"/>
            <ac:picMk id="5" creationId="{6F5F920F-BCD0-DAFB-54A7-E1EAD6DBB81A}"/>
          </ac:picMkLst>
        </pc:picChg>
        <pc:picChg chg="add mod modCrop">
          <ac:chgData name="Zinah Alalussi" userId="a2add6ec93627266" providerId="LiveId" clId="{60550C4E-8AD1-4AA8-BC47-FCE88A533CF3}" dt="2025-11-26T06:51:45.094" v="17" actId="1076"/>
          <ac:picMkLst>
            <pc:docMk/>
            <pc:sldMk cId="4181155205" sldId="266"/>
            <ac:picMk id="6" creationId="{BC936DE8-5449-BFAA-8E94-6851585D77B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9144" y="4956048"/>
            <a:ext cx="2990088" cy="914400"/>
          </a:xfrm>
          <a:noFill/>
        </p:spPr>
        <p:txBody>
          <a:bodyPr wrap="square" rtlCol="0">
            <a:spAutoFit/>
          </a:bodyPr>
          <a:lstStyle>
            <a:lvl1pPr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000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1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31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4892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28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1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3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40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0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75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53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13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1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4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98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0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2025-11-26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7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220613" y="330106"/>
            <a:ext cx="7598429" cy="3677517"/>
          </a:xfrm>
        </p:spPr>
        <p:txBody>
          <a:bodyPr>
            <a:normAutofit fontScale="90000"/>
          </a:bodyPr>
          <a:lstStyle/>
          <a:p>
            <a:pPr algn="ctr"/>
            <a:r>
              <a:rPr lang="ar-IQ" b="1" dirty="0">
                <a:solidFill>
                  <a:srgbClr val="C00000"/>
                </a:solidFill>
              </a:rPr>
              <a:t>تطبيق مسار بولونيا: إطار العمل، </a:t>
            </a:r>
            <a:r>
              <a:rPr lang="ar-IQ" b="1">
                <a:solidFill>
                  <a:srgbClr val="C00000"/>
                </a:solidFill>
              </a:rPr>
              <a:t>الأنظمة الدراسية </a:t>
            </a:r>
            <a:r>
              <a:rPr lang="ar-IQ" b="1" dirty="0">
                <a:solidFill>
                  <a:srgbClr val="C00000"/>
                </a:solidFill>
              </a:rPr>
              <a:t>والخطوات التنفيذية للتحول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AE7A5890-5333-30EC-4BC1-7A36FF074A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982" y="195532"/>
            <a:ext cx="8354009" cy="51470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44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5472" y="267746"/>
            <a:ext cx="5471048" cy="2501661"/>
          </a:xfr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IQ" sz="2400" b="1" dirty="0" err="1">
                <a:solidFill>
                  <a:srgbClr val="C00000"/>
                </a:solidFill>
              </a:rPr>
              <a:t>ماهو</a:t>
            </a:r>
            <a:r>
              <a:rPr lang="ar-IQ" sz="2400" b="1" dirty="0">
                <a:solidFill>
                  <a:srgbClr val="C00000"/>
                </a:solidFill>
              </a:rPr>
              <a:t> نظام بولونيا ؟</a:t>
            </a:r>
            <a:endParaRPr lang="en-US" sz="2400" b="1" dirty="0">
              <a:solidFill>
                <a:srgbClr val="C00000"/>
              </a:solidFill>
            </a:endParaRPr>
          </a:p>
          <a:p>
            <a:pPr algn="r" rtl="1"/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إطار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أوروبي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لتوحيد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أنظمة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التعليم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العالي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 rtl="1"/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يعتمد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على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تحويل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الساعات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الدراسية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إلى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رصيد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ECTS</a:t>
            </a:r>
          </a:p>
          <a:p>
            <a:pPr algn="r" rtl="1"/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يسهل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معادلة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الشهادات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والتنقل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بين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الجامعات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257591-371B-AB5F-254D-2BFB67299283}"/>
              </a:ext>
            </a:extLst>
          </p:cNvPr>
          <p:cNvSpPr txBox="1">
            <a:spLocks/>
          </p:cNvSpPr>
          <p:nvPr/>
        </p:nvSpPr>
        <p:spPr>
          <a:xfrm>
            <a:off x="201282" y="3013493"/>
            <a:ext cx="5471048" cy="2501661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indent="0" algn="r" defTabSz="914400" rtl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400" b="1" cap="all" baseline="0">
                <a:solidFill>
                  <a:srgbClr val="C00000"/>
                </a:solidFill>
                <a:effectLst/>
              </a:defRPr>
            </a:lvl1pPr>
            <a:lvl2pPr marL="6858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cap="all" baseline="0">
                <a:effectLst/>
              </a:defRPr>
            </a:lvl2pPr>
            <a:lvl3pPr marL="11430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600" cap="all" baseline="0">
                <a:effectLst/>
              </a:defRPr>
            </a:lvl3pPr>
            <a:lvl4pPr marL="16002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cap="all" baseline="0">
                <a:effectLst/>
              </a:defRPr>
            </a:lvl4pPr>
            <a:lvl5pPr marL="20574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cap="all" baseline="0">
                <a:effectLst/>
              </a:defRPr>
            </a:lvl5pPr>
            <a:lvl6pPr marL="25146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cap="all" baseline="0">
                <a:effectLst/>
              </a:defRPr>
            </a:lvl6pPr>
            <a:lvl7pPr marL="29718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cap="all" baseline="0">
                <a:effectLst/>
              </a:defRPr>
            </a:lvl7pPr>
            <a:lvl8pPr marL="34290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cap="all" baseline="0">
                <a:effectLst/>
              </a:defRPr>
            </a:lvl8pPr>
            <a:lvl9pPr marL="3886200" indent="-228600" defTabSz="9144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cap="all" baseline="0">
                <a:effectLst/>
              </a:defRPr>
            </a:lvl9pPr>
          </a:lstStyle>
          <a:p>
            <a:r>
              <a:rPr lang="ar-IQ" dirty="0"/>
              <a:t>اهداف النظام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IQ" dirty="0">
                <a:solidFill>
                  <a:schemeClr val="tx1"/>
                </a:solidFill>
              </a:rPr>
              <a:t>توحيد مخرجات التعلم.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IQ" dirty="0">
                <a:solidFill>
                  <a:schemeClr val="tx1"/>
                </a:solidFill>
              </a:rPr>
              <a:t>تعزيز جودة التعليم.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IQ" dirty="0">
                <a:solidFill>
                  <a:schemeClr val="tx1"/>
                </a:solidFill>
              </a:rPr>
              <a:t>زيادة فرص التنقل الأكاديمي للطلبة.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IQ" dirty="0">
                <a:solidFill>
                  <a:schemeClr val="tx1"/>
                </a:solidFill>
              </a:rPr>
              <a:t>ربط المناهج بسوق العمل.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294" y="234571"/>
            <a:ext cx="8116480" cy="1151965"/>
          </a:xfrm>
        </p:spPr>
        <p:txBody>
          <a:bodyPr/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ECTS </a:t>
            </a:r>
            <a:br>
              <a:rPr lang="en-US" sz="24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 Credit Transfer and Accumulation System </a:t>
            </a:r>
            <a:endParaRPr sz="24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24" y="1581510"/>
            <a:ext cx="7882026" cy="450044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هو نظام لاحتساب رصيد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CREDIT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يمثل مقدار الجهد الكلي الذي يبذله الطالب لإكمال مقرر دراسي، وليس عدد ساعات المحاضرات فقط، بل يقيس: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المختبرات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الواجبات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الأنشطة الصفية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الامتحانات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الدراسة الذاتية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Self-study)</a:t>
            </a: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التحضير اليومي</a:t>
            </a:r>
          </a:p>
          <a:p>
            <a:pPr algn="r" rtl="1"/>
            <a:endParaRPr lang="ar-IQ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7807" y="109819"/>
            <a:ext cx="1274193" cy="729820"/>
          </a:xfrm>
        </p:spPr>
        <p:txBody>
          <a:bodyPr/>
          <a:lstStyle/>
          <a:p>
            <a:r>
              <a:rPr lang="en-US" dirty="0">
                <a:solidFill>
                  <a:schemeClr val="accent5"/>
                </a:solidFill>
              </a:rPr>
              <a:t>ECTS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7C20E47D-CB31-E934-1FCE-7E1338F50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407" y="1115686"/>
            <a:ext cx="6822518" cy="406591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r" rtl="1">
              <a:buNone/>
            </a:pP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القيمة الأكاديمية </a:t>
            </a:r>
            <a:r>
              <a:rPr lang="ar-IQ" b="1" dirty="0" err="1">
                <a:latin typeface="Arial" panose="020B0604020202020204" pitchFamily="34" charset="0"/>
                <a:cs typeface="Arial" panose="020B0604020202020204" pitchFamily="34" charset="0"/>
              </a:rPr>
              <a:t>لل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ـ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ECTS</a:t>
            </a:r>
          </a:p>
          <a:p>
            <a:pPr algn="r" rtl="1"/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ECTS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الوحدة الدراسية الواحدة تعادل 25 ساعة من العبء الدراسي للطالب</a:t>
            </a:r>
            <a:b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ويشمل: المحاضرات، المختبرات، التطبيقات العملية، الواجبات، الدراسة الذاتية، التحضير، والامتحانات.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يكمل الطالب في السنة الدراسية الواحدة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ECTS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7915F6-91E5-EDC2-0B7B-B77FD05A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اعتماد هذا النظام يهدف إلى تحقيق ما يأتي:</a:t>
            </a:r>
            <a:br>
              <a:rPr lang="ar-IQ" sz="3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/>
          </a:p>
        </p:txBody>
      </p:sp>
      <p:sp>
        <p:nvSpPr>
          <p:cNvPr id="6" name="عنصر نائب للمحتوى 4">
            <a:extLst>
              <a:ext uri="{FF2B5EF4-FFF2-40B4-BE49-F238E27FC236}">
                <a16:creationId xmlns:a16="http://schemas.microsoft.com/office/drawing/2014/main" id="{D3F8D50C-59D0-C805-5A43-205B15C86BB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4350" y="1374476"/>
            <a:ext cx="7797800" cy="4000800"/>
          </a:xfrm>
          <a:prstGeom prst="rect">
            <a:avLst/>
          </a:prstGeom>
          <a:ln w="19050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20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8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6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 kern="1200" cap="all" baseline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IQ" sz="2400" b="1" dirty="0">
                <a:latin typeface="Arial" panose="020B0604020202020204" pitchFamily="34" charset="0"/>
                <a:cs typeface="Arial" panose="020B0604020202020204" pitchFamily="34" charset="0"/>
              </a:rPr>
              <a:t>توحيد إطار قياس العبء الدراسي</a:t>
            </a:r>
            <a:r>
              <a:rPr lang="ar-IQ" sz="2400" dirty="0">
                <a:latin typeface="Arial" panose="020B0604020202020204" pitchFamily="34" charset="0"/>
                <a:cs typeface="Arial" panose="020B0604020202020204" pitchFamily="34" charset="0"/>
              </a:rPr>
              <a:t> في مؤسسات التعليم العالي لضمان اتساق البرامج الأكاديمية.</a:t>
            </a:r>
          </a:p>
          <a:p>
            <a:pPr algn="r" rtl="1"/>
            <a:r>
              <a:rPr lang="ar-IQ" sz="2400" b="1" dirty="0">
                <a:latin typeface="Arial" panose="020B0604020202020204" pitchFamily="34" charset="0"/>
                <a:cs typeface="Arial" panose="020B0604020202020204" pitchFamily="34" charset="0"/>
              </a:rPr>
              <a:t>تعزيز الاعتراف المتبادل بالمقررات والشهادات</a:t>
            </a:r>
            <a:r>
              <a:rPr lang="ar-IQ" sz="2400" dirty="0">
                <a:latin typeface="Arial" panose="020B0604020202020204" pitchFamily="34" charset="0"/>
                <a:cs typeface="Arial" panose="020B0604020202020204" pitchFamily="34" charset="0"/>
              </a:rPr>
              <a:t> بين الجامعات على المستوى الإقليمي والدولي.</a:t>
            </a:r>
          </a:p>
          <a:p>
            <a:pPr algn="r" rtl="1"/>
            <a:r>
              <a:rPr lang="ar-IQ" sz="2400" b="1" dirty="0">
                <a:latin typeface="Arial" panose="020B0604020202020204" pitchFamily="34" charset="0"/>
                <a:cs typeface="Arial" panose="020B0604020202020204" pitchFamily="34" charset="0"/>
              </a:rPr>
              <a:t>تسهيل حركة نقل الطلبة </a:t>
            </a:r>
            <a:r>
              <a:rPr lang="ar-IQ" sz="2400" dirty="0">
                <a:latin typeface="Arial" panose="020B0604020202020204" pitchFamily="34" charset="0"/>
                <a:cs typeface="Arial" panose="020B0604020202020204" pitchFamily="34" charset="0"/>
              </a:rPr>
              <a:t>بين المؤسسات التعليمية.</a:t>
            </a:r>
          </a:p>
          <a:p>
            <a:pPr algn="r" rtl="1"/>
            <a:r>
              <a:rPr lang="ar-IQ" sz="2400" b="1" dirty="0">
                <a:latin typeface="Arial" panose="020B0604020202020204" pitchFamily="34" charset="0"/>
                <a:cs typeface="Arial" panose="020B0604020202020204" pitchFamily="34" charset="0"/>
              </a:rPr>
              <a:t>الانتقال من قياس التعليم بالساعات التقليدية إلى قياسه بمخرجات التعلم (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Learning Outcomes)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IQ" sz="2400" dirty="0">
                <a:latin typeface="Arial" panose="020B0604020202020204" pitchFamily="34" charset="0"/>
                <a:cs typeface="Arial" panose="020B0604020202020204" pitchFamily="34" charset="0"/>
              </a:rPr>
              <a:t>والعبء الدراسي الفعلي.</a:t>
            </a:r>
          </a:p>
          <a:p>
            <a:pPr algn="r" rt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59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6F5F920F-BCD0-DAFB-54A7-E1EAD6DBB8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47964"/>
          <a:stretch>
            <a:fillRect/>
          </a:stretch>
        </p:blipFill>
        <p:spPr>
          <a:xfrm>
            <a:off x="74763" y="732149"/>
            <a:ext cx="8638756" cy="2032712"/>
          </a:xfrm>
        </p:spPr>
      </p:pic>
      <p:pic>
        <p:nvPicPr>
          <p:cNvPr id="6" name="عنصر نائب للمحتوى 4">
            <a:extLst>
              <a:ext uri="{FF2B5EF4-FFF2-40B4-BE49-F238E27FC236}">
                <a16:creationId xmlns:a16="http://schemas.microsoft.com/office/drawing/2014/main" id="{BC936DE8-5449-BFAA-8E94-6851585D77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1409"/>
          <a:stretch>
            <a:fillRect/>
          </a:stretch>
        </p:blipFill>
        <p:spPr>
          <a:xfrm>
            <a:off x="74762" y="3361342"/>
            <a:ext cx="8638756" cy="217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155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dirty="0" err="1">
                <a:solidFill>
                  <a:schemeClr val="accent3"/>
                </a:solidFill>
              </a:rPr>
              <a:t>نظام</a:t>
            </a:r>
            <a:r>
              <a:rPr dirty="0">
                <a:solidFill>
                  <a:schemeClr val="accent3"/>
                </a:solidFill>
              </a:rPr>
              <a:t> 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dirty="0">
                <a:solidFill>
                  <a:schemeClr val="accent5">
                    <a:lumMod val="75000"/>
                  </a:schemeClr>
                </a:solidFill>
              </a:rPr>
              <a:t>Student Information System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15" y="352246"/>
            <a:ext cx="5010971" cy="579407"/>
          </a:xfrm>
        </p:spPr>
        <p:txBody>
          <a:bodyPr/>
          <a:lstStyle/>
          <a:p>
            <a:pPr algn="r" rtl="1"/>
            <a:r>
              <a:rPr b="1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</a:t>
            </a:r>
            <a:r>
              <a:rPr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هو</a:t>
            </a:r>
            <a:r>
              <a:rPr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dirty="0" err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نظام</a:t>
            </a:r>
            <a:r>
              <a:rPr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SIS؟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864" y="1287019"/>
            <a:ext cx="7797662" cy="3311189"/>
          </a:xfrm>
        </p:spPr>
        <p:txBody>
          <a:bodyPr>
            <a:noAutofit/>
          </a:bodyPr>
          <a:lstStyle/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يمثل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نظام معلومات الطالب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SIS </a:t>
            </a: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منصة إلكترونية متكاملة تُعنى بإدارة ومعالجة بيانات الطلبة داخل المؤسسة التعليمية. يهدف النظام إلى توفير بيئة موحدة تُمكّن من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إدارة القبول والتسجيل بما يشمل إدخال بيانات الطلبة، وتحديث ملفاتهم الأكاديمية.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تنظيم الجداول الدراسية وتسجيل المقررات وفق الأنظمة المعتمدة.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متابعة الدرجات والتقدم الدراسي وإتاحة تقارير رسمية للطلبة والأقسام العلمية.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إدارة الحضور والغياب والربط مع أنظمة التقويم والاختبارات.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توفير سجل أكاديمي رسمي يعكس جميع الأنشطة والنتائج المرتبطة بالطالب.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دعم العمليات الإدارية المرتبطة بالشؤون الطلابية، بما في ذلك إصدار الوثائق والتقارير.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IQ" sz="36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العلاقة بين نظام </a:t>
            </a:r>
            <a:r>
              <a:rPr lang="en-US" sz="36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</a:t>
            </a:r>
            <a:r>
              <a:rPr lang="ar-IQ" sz="36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IQ" sz="36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ونظام بولونيا</a:t>
            </a:r>
            <a:endParaRPr sz="3600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1534309"/>
            <a:ext cx="7797662" cy="3311189"/>
          </a:xfrm>
        </p:spPr>
        <p:txBody>
          <a:bodyPr/>
          <a:lstStyle/>
          <a:p>
            <a:pPr marL="0" indent="0" algn="just" rtl="1">
              <a:lnSpc>
                <a:spcPct val="150000"/>
              </a:lnSpc>
              <a:buNone/>
            </a:pP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يمثل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نظام معلومات الطالب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SIS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أداة مركزية لتمكين تطبيق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نظام بولونيا</a:t>
            </a: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 داخل المؤسسات التعليمية، إذ يوفر البنية الرقمية اللازمة لإدارة وحدات الدراسة المعتمدة على </a:t>
            </a:r>
            <a:r>
              <a:rPr lang="ar-IQ" b="1" dirty="0">
                <a:latin typeface="Arial" panose="020B0604020202020204" pitchFamily="34" charset="0"/>
                <a:cs typeface="Arial" panose="020B0604020202020204" pitchFamily="34" charset="0"/>
              </a:rPr>
              <a:t>رصيد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ECTS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، </a:t>
            </a:r>
            <a:r>
              <a:rPr lang="ar-IQ" dirty="0">
                <a:latin typeface="Arial" panose="020B0604020202020204" pitchFamily="34" charset="0"/>
                <a:cs typeface="Arial" panose="020B0604020202020204" pitchFamily="34" charset="0"/>
              </a:rPr>
              <a:t>وتوثيق مخرجات التعلم، وتنظيم العبء الدراسي للطالب.</a:t>
            </a:r>
          </a:p>
          <a:p>
            <a:pPr algn="just" rtl="1">
              <a:lnSpc>
                <a:spcPct val="150000"/>
              </a:lnSpc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لحدث الرئيسي">
  <a:themeElements>
    <a:clrScheme name="الحدث الرئيسي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8FA751"/>
      </a:accent1>
      <a:accent2>
        <a:srgbClr val="629D7D"/>
      </a:accent2>
      <a:accent3>
        <a:srgbClr val="5A7AAB"/>
      </a:accent3>
      <a:accent4>
        <a:srgbClr val="AA618F"/>
      </a:accent4>
      <a:accent5>
        <a:srgbClr val="BA5445"/>
      </a:accent5>
      <a:accent6>
        <a:srgbClr val="C8A547"/>
      </a:accent6>
      <a:hlink>
        <a:srgbClr val="91BF1A"/>
      </a:hlink>
      <a:folHlink>
        <a:srgbClr val="ADBE82"/>
      </a:folHlink>
    </a:clrScheme>
    <a:fontScheme name="الحدث الرئيسي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الحدث الرئيسي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CF823853-53CC-4249-AEDB-2EA9F718B2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TM04033927[[fn=الحدث الرئيسي]]</Template>
  <TotalTime>141</TotalTime>
  <Words>356</Words>
  <Application>Microsoft Office PowerPoint</Application>
  <PresentationFormat>عرض على الشاشة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3" baseType="lpstr">
      <vt:lpstr>Arial</vt:lpstr>
      <vt:lpstr>Impact</vt:lpstr>
      <vt:lpstr>الحدث الرئيسي</vt:lpstr>
      <vt:lpstr>تطبيق مسار بولونيا: إطار العمل، الأنظمة الدراسية والخطوات التنفيذية للتحول</vt:lpstr>
      <vt:lpstr>عرض تقديمي في PowerPoint</vt:lpstr>
      <vt:lpstr>ECTS  European Credit Transfer and Accumulation System </vt:lpstr>
      <vt:lpstr>ECTS</vt:lpstr>
      <vt:lpstr>اعتماد هذا النظام يهدف إلى تحقيق ما يأتي: </vt:lpstr>
      <vt:lpstr>عرض تقديمي في PowerPoint</vt:lpstr>
      <vt:lpstr>نظام SIS</vt:lpstr>
      <vt:lpstr>ما هو نظام SIS؟</vt:lpstr>
      <vt:lpstr>العلاقة بين نظام SIS  ونظام بولونيا</vt:lpstr>
      <vt:lpstr>عرض تقديمي في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Zinah Alalussi</dc:creator>
  <cp:keywords/>
  <dc:description>generated using python-pptx</dc:description>
  <cp:lastModifiedBy>Zinah Alalussi</cp:lastModifiedBy>
  <cp:revision>14</cp:revision>
  <dcterms:created xsi:type="dcterms:W3CDTF">2013-01-27T09:14:16Z</dcterms:created>
  <dcterms:modified xsi:type="dcterms:W3CDTF">2025-11-26T07:56:33Z</dcterms:modified>
  <cp:category/>
</cp:coreProperties>
</file>