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3" r:id="rId2"/>
    <p:sldId id="256" r:id="rId3"/>
    <p:sldId id="259" r:id="rId4"/>
    <p:sldId id="260" r:id="rId5"/>
    <p:sldId id="264"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77"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11/25/2025</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F15528-21DE-4FAA-801E-634DDDAF4B2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11/25/2025</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11/25/2025</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1D8BD707-D9CF-40AE-B4C6-C98DA3205C09}" type="datetimeFigureOut">
              <a:rPr lang="en-US" smtClean="0"/>
              <a:pPr/>
              <a:t>11/25/2025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11/25/2025</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F15528-21DE-4FAA-801E-634DDDAF4B2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1D8BD707-D9CF-40AE-B4C6-C98DA3205C09}" type="datetimeFigureOut">
              <a:rPr lang="en-US" smtClean="0"/>
              <a:pPr/>
              <a:t>11/25/2025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11/25/2025</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1D8BD707-D9CF-40AE-B4C6-C98DA3205C09}" type="datetimeFigureOut">
              <a:rPr lang="en-US" smtClean="0"/>
              <a:pPr/>
              <a:t>11/25/2025</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D8BD707-D9CF-40AE-B4C6-C98DA3205C09}" type="datetimeFigureOut">
              <a:rPr lang="en-US" smtClean="0"/>
              <a:pPr/>
              <a:t>11/25/2025</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F15528-21DE-4FAA-801E-634DDDAF4B2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Viral vaccines</a:t>
            </a:r>
          </a:p>
        </p:txBody>
      </p:sp>
      <p:sp>
        <p:nvSpPr>
          <p:cNvPr id="3" name="Content Placeholder 2"/>
          <p:cNvSpPr>
            <a:spLocks noGrp="1"/>
          </p:cNvSpPr>
          <p:nvPr>
            <p:ph sz="quarter" idx="1"/>
          </p:nvPr>
        </p:nvSpPr>
        <p:spPr>
          <a:xfrm>
            <a:off x="381000" y="2209800"/>
            <a:ext cx="8503920" cy="990600"/>
          </a:xfrm>
        </p:spPr>
        <p:txBody>
          <a:bodyPr/>
          <a:lstStyle/>
          <a:p>
            <a:r>
              <a:rPr lang="en-US" b="1" dirty="0"/>
              <a:t>By prof. </a:t>
            </a:r>
            <a:r>
              <a:rPr lang="en-US" b="1" dirty="0" err="1"/>
              <a:t>Dr.Maha</a:t>
            </a:r>
            <a:r>
              <a:rPr lang="en-US" b="1" dirty="0"/>
              <a:t> A del</a:t>
            </a:r>
          </a:p>
        </p:txBody>
      </p:sp>
    </p:spTree>
    <p:extLst>
      <p:ext uri="{BB962C8B-B14F-4D97-AF65-F5344CB8AC3E}">
        <p14:creationId xmlns:p14="http://schemas.microsoft.com/office/powerpoint/2010/main" val="4055739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اللقاحات الفايروسية</a:t>
            </a:r>
            <a:endParaRPr lang="en-US" dirty="0"/>
          </a:p>
        </p:txBody>
      </p:sp>
      <p:sp>
        <p:nvSpPr>
          <p:cNvPr id="3" name="Content Placeholder 2"/>
          <p:cNvSpPr>
            <a:spLocks noGrp="1"/>
          </p:cNvSpPr>
          <p:nvPr>
            <p:ph sz="quarter" idx="1"/>
          </p:nvPr>
        </p:nvSpPr>
        <p:spPr/>
        <p:txBody>
          <a:bodyPr>
            <a:normAutofit fontScale="62500" lnSpcReduction="20000"/>
          </a:bodyPr>
          <a:lstStyle/>
          <a:p>
            <a:pPr algn="r">
              <a:lnSpc>
                <a:spcPct val="115000"/>
              </a:lnSpc>
              <a:spcAft>
                <a:spcPts val="750"/>
              </a:spcAft>
            </a:pPr>
            <a:r>
              <a:rPr lang="ar-SA" sz="2800" dirty="0">
                <a:latin typeface="Calibri"/>
                <a:ea typeface="Times New Roman"/>
                <a:cs typeface="Arial"/>
              </a:rPr>
              <a:t>يعتبر التطعيم من أكثر الطرق أمانًا وفعالية للحماية من الأمراض شديدة العدوى (مثل: الحصبة، والحصبة الألمانية، والنكاف، والدفتيريا، وشلل الأطفال)</a:t>
            </a:r>
            <a:endParaRPr lang="en-US" sz="2000" dirty="0">
              <a:latin typeface="Calibri"/>
              <a:ea typeface="Calibri"/>
              <a:cs typeface="Arial"/>
            </a:endParaRPr>
          </a:p>
          <a:p>
            <a:pPr algn="r">
              <a:lnSpc>
                <a:spcPct val="115000"/>
              </a:lnSpc>
              <a:spcAft>
                <a:spcPts val="0"/>
              </a:spcAft>
            </a:pPr>
            <a:r>
              <a:rPr lang="ar-SA" sz="2800" b="1" dirty="0">
                <a:latin typeface="Calibri"/>
                <a:ea typeface="Times New Roman"/>
                <a:cs typeface="Arial"/>
              </a:rPr>
              <a:t>كيفية عمل التطعيمات</a:t>
            </a:r>
            <a:r>
              <a:rPr lang="ar-SA" sz="2800" dirty="0">
                <a:latin typeface="Calibri"/>
                <a:ea typeface="Times New Roman"/>
                <a:cs typeface="Arial"/>
              </a:rPr>
              <a:t>تعمل التطعيمات عن طريق تحفيز الجهاز المناعي لإنتاج الأجسام المضادة التي تعمل على</a:t>
            </a:r>
            <a:r>
              <a:rPr lang="en-US" sz="2800" dirty="0">
                <a:latin typeface="Arial"/>
                <a:ea typeface="Times New Roman"/>
                <a:cs typeface="Arial"/>
              </a:rPr>
              <a:t>:</a:t>
            </a:r>
            <a:endParaRPr lang="en-US" sz="2000" dirty="0">
              <a:latin typeface="Calibri"/>
              <a:ea typeface="Calibri"/>
              <a:cs typeface="Arial"/>
            </a:endParaRPr>
          </a:p>
          <a:p>
            <a:pPr marL="228600" algn="r">
              <a:lnSpc>
                <a:spcPct val="115000"/>
              </a:lnSpc>
              <a:spcAft>
                <a:spcPts val="1000"/>
              </a:spcAft>
            </a:pPr>
            <a:r>
              <a:rPr lang="en-US" sz="2800" dirty="0">
                <a:latin typeface="Arial"/>
                <a:ea typeface="Times New Roman"/>
                <a:cs typeface="Arial"/>
              </a:rPr>
              <a:t> </a:t>
            </a:r>
            <a:r>
              <a:rPr lang="ar-SA" sz="2800" dirty="0">
                <a:latin typeface="Arial"/>
                <a:ea typeface="Times New Roman"/>
                <a:cs typeface="Arial"/>
              </a:rPr>
              <a:t>محاربة العدوى ومساعدة الشخص على التعافي</a:t>
            </a:r>
            <a:r>
              <a:rPr lang="en-US" sz="2800" dirty="0">
                <a:latin typeface="Arial"/>
                <a:ea typeface="Times New Roman"/>
                <a:cs typeface="Arial"/>
              </a:rPr>
              <a:t>-</a:t>
            </a:r>
            <a:endParaRPr lang="en-US" sz="2000" dirty="0">
              <a:latin typeface="Calibri"/>
              <a:ea typeface="Calibri"/>
              <a:cs typeface="Arial"/>
            </a:endParaRPr>
          </a:p>
          <a:p>
            <a:pPr marL="228600" algn="r">
              <a:lnSpc>
                <a:spcPct val="115000"/>
              </a:lnSpc>
              <a:spcAft>
                <a:spcPts val="1000"/>
              </a:spcAft>
            </a:pPr>
            <a:r>
              <a:rPr lang="ar-SA" sz="2800" dirty="0">
                <a:latin typeface="Calibri"/>
                <a:ea typeface="Times New Roman"/>
                <a:cs typeface="Arial"/>
              </a:rPr>
              <a:t>منع الشخص من الإصابة بالمرض في المستقبل</a:t>
            </a:r>
            <a:r>
              <a:rPr lang="en-US" sz="2800" dirty="0">
                <a:latin typeface="Arial"/>
                <a:ea typeface="Times New Roman"/>
                <a:cs typeface="Arial"/>
              </a:rPr>
              <a:t> -</a:t>
            </a:r>
            <a:endParaRPr lang="en-US" sz="2000" dirty="0">
              <a:latin typeface="Calibri"/>
              <a:ea typeface="Calibri"/>
              <a:cs typeface="Arial"/>
            </a:endParaRPr>
          </a:p>
          <a:p>
            <a:pPr marL="228600" algn="r">
              <a:lnSpc>
                <a:spcPct val="115000"/>
              </a:lnSpc>
              <a:spcAft>
                <a:spcPts val="1000"/>
              </a:spcAft>
            </a:pPr>
            <a:r>
              <a:rPr lang="ar-SA" sz="2800" dirty="0">
                <a:latin typeface="Calibri"/>
                <a:ea typeface="Times New Roman"/>
                <a:cs typeface="Arial"/>
              </a:rPr>
              <a:t>لا تسبب التطعيمات الإصابةَ بالمرض </a:t>
            </a:r>
            <a:r>
              <a:rPr lang="en-US" sz="2800" dirty="0">
                <a:latin typeface="Arial"/>
                <a:ea typeface="Times New Roman"/>
                <a:cs typeface="Arial"/>
              </a:rPr>
              <a:t>-</a:t>
            </a:r>
            <a:endParaRPr lang="en-US" sz="2000" dirty="0">
              <a:latin typeface="Calibri"/>
              <a:ea typeface="Calibri"/>
              <a:cs typeface="Arial"/>
            </a:endParaRPr>
          </a:p>
          <a:p>
            <a:pPr marL="228600" algn="r">
              <a:lnSpc>
                <a:spcPct val="115000"/>
              </a:lnSpc>
              <a:spcAft>
                <a:spcPts val="1000"/>
              </a:spcAft>
            </a:pPr>
            <a:r>
              <a:rPr lang="ar-SA" sz="2800" dirty="0">
                <a:latin typeface="Calibri"/>
                <a:ea typeface="Times New Roman"/>
                <a:cs typeface="Arial"/>
              </a:rPr>
              <a:t>من أجل تكوين هذه الأجسام المضادة</a:t>
            </a:r>
            <a:endParaRPr lang="en-US" sz="2000" dirty="0">
              <a:latin typeface="Calibri"/>
              <a:ea typeface="Calibri"/>
              <a:cs typeface="Arial"/>
            </a:endParaRPr>
          </a:p>
          <a:p>
            <a:pPr marL="228600" algn="r">
              <a:lnSpc>
                <a:spcPct val="115000"/>
              </a:lnSpc>
              <a:spcAft>
                <a:spcPts val="1000"/>
              </a:spcAft>
            </a:pPr>
            <a:r>
              <a:rPr lang="ar-SA" sz="2800" dirty="0">
                <a:latin typeface="Calibri"/>
                <a:ea typeface="Calibri"/>
                <a:cs typeface="Arial"/>
              </a:rPr>
              <a:t>عند الأطفال </a:t>
            </a:r>
            <a:endParaRPr lang="en-US" sz="2000" dirty="0">
              <a:latin typeface="Calibri"/>
              <a:ea typeface="Calibri"/>
              <a:cs typeface="Arial"/>
            </a:endParaRPr>
          </a:p>
          <a:p>
            <a:r>
              <a:rPr lang="en-US" sz="2800" dirty="0">
                <a:latin typeface="Calibri"/>
                <a:ea typeface="Calibri"/>
                <a:cs typeface="Arial"/>
              </a:rPr>
              <a:t> </a:t>
            </a:r>
            <a:r>
              <a:rPr lang="ar-SA" sz="2800" dirty="0">
                <a:latin typeface="Calibri"/>
                <a:ea typeface="Calibri"/>
                <a:cs typeface="Arial"/>
              </a:rPr>
              <a:t> تُعطى جرعات اللقاحات الفيروسية لحماية الطفل من أمراض الفايروسات الخطيرة، </a:t>
            </a:r>
            <a:r>
              <a:rPr lang="ar-SA" sz="2800" dirty="0">
                <a:ea typeface="Calibri"/>
                <a:cs typeface="Arial"/>
              </a:rPr>
              <a:t>مثل شلل الاطفال،    وتشمل لقاحات شائعة مثل لقاح كوفيد الحصبة والنكاف والحصبة الألمانية ، الجدري  والإنفلونزا، (19) والتهاب الكبد( اي وبي) اللقاحات فعالة في منع</a:t>
            </a:r>
            <a:r>
              <a:rPr lang="ar-SA" sz="2800" dirty="0">
                <a:solidFill>
                  <a:srgbClr val="0A0A0A"/>
                </a:solidFill>
                <a:ea typeface="Calibri"/>
                <a:cs typeface="Arial"/>
              </a:rPr>
              <a:t> الإصابة بهذه ومنع انتشارها للآخرين</a:t>
            </a:r>
            <a:endParaRPr lang="en-US" dirty="0"/>
          </a:p>
        </p:txBody>
      </p:sp>
    </p:spTree>
    <p:extLst>
      <p:ext uri="{BB962C8B-B14F-4D97-AF65-F5344CB8AC3E}">
        <p14:creationId xmlns:p14="http://schemas.microsoft.com/office/powerpoint/2010/main" val="3797008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304800" y="1600200"/>
            <a:ext cx="8503920" cy="4572000"/>
          </a:xfrm>
        </p:spPr>
        <p:txBody>
          <a:bodyPr>
            <a:normAutofit fontScale="55000" lnSpcReduction="20000"/>
          </a:bodyPr>
          <a:lstStyle/>
          <a:p>
            <a:pPr algn="r">
              <a:lnSpc>
                <a:spcPct val="115000"/>
              </a:lnSpc>
              <a:spcAft>
                <a:spcPts val="0"/>
              </a:spcAft>
            </a:pPr>
            <a:r>
              <a:rPr lang="ar-SA" sz="2800" b="1" dirty="0">
                <a:latin typeface="Calibri"/>
                <a:ea typeface="Times New Roman"/>
                <a:cs typeface="Arial"/>
              </a:rPr>
              <a:t>أمان التطعيم</a:t>
            </a:r>
            <a:endParaRPr lang="en-US" sz="2000" dirty="0">
              <a:latin typeface="Calibri"/>
              <a:ea typeface="Calibri"/>
              <a:cs typeface="Arial"/>
            </a:endParaRPr>
          </a:p>
          <a:p>
            <a:pPr algn="r">
              <a:lnSpc>
                <a:spcPct val="115000"/>
              </a:lnSpc>
              <a:spcAft>
                <a:spcPts val="0"/>
              </a:spcAft>
            </a:pPr>
            <a:r>
              <a:rPr lang="ar-SA" sz="2800" dirty="0">
                <a:latin typeface="Calibri"/>
                <a:ea typeface="Times New Roman"/>
                <a:cs typeface="Arial"/>
              </a:rPr>
              <a:t>قبل ترخيص التطعيمات لإعطائها للأطفال، تُخْتَبَر على نطاق واسع للتأكد من أنها آمنة، ومعظم مخاوف الآباء من اللقاحات تستند إلى المعلومات الخاطئة بدلًا من الأدلة، إذا قرر الوالدين عدم إعطاء التطعيم للطفل، فإنهم لا يعرضون طفلهم لخطر الإصابة بمرض خطير أو مميت فحسب، بل يُعرِّض الآخرين حول الطفل للعدو</a:t>
            </a:r>
            <a:endParaRPr lang="en-US" sz="2000" dirty="0">
              <a:latin typeface="Calibri"/>
              <a:ea typeface="Calibri"/>
              <a:cs typeface="Arial"/>
            </a:endParaRPr>
          </a:p>
          <a:p>
            <a:pPr algn="r">
              <a:lnSpc>
                <a:spcPct val="115000"/>
              </a:lnSpc>
              <a:spcAft>
                <a:spcPts val="0"/>
              </a:spcAft>
            </a:pPr>
            <a:r>
              <a:rPr lang="en-US" sz="2800" dirty="0">
                <a:latin typeface="Arial"/>
                <a:ea typeface="Times New Roman"/>
                <a:cs typeface="Arial"/>
              </a:rPr>
              <a:t> </a:t>
            </a:r>
            <a:endParaRPr lang="en-US" sz="2000" dirty="0">
              <a:latin typeface="Calibri"/>
              <a:ea typeface="Calibri"/>
              <a:cs typeface="Arial"/>
            </a:endParaRPr>
          </a:p>
          <a:p>
            <a:pPr algn="r">
              <a:lnSpc>
                <a:spcPct val="115000"/>
              </a:lnSpc>
              <a:spcAft>
                <a:spcPts val="0"/>
              </a:spcAft>
            </a:pPr>
            <a:r>
              <a:rPr lang="ar-SA" sz="2800" b="1" dirty="0">
                <a:latin typeface="Calibri"/>
                <a:ea typeface="Times New Roman"/>
                <a:cs typeface="Arial"/>
              </a:rPr>
              <a:t>تأخير التطعيمات عن موعدها</a:t>
            </a:r>
            <a:endParaRPr lang="en-US" sz="2000" dirty="0">
              <a:latin typeface="Calibri"/>
              <a:ea typeface="Calibri"/>
              <a:cs typeface="Arial"/>
            </a:endParaRPr>
          </a:p>
          <a:p>
            <a:pPr algn="r">
              <a:lnSpc>
                <a:spcPct val="115000"/>
              </a:lnSpc>
              <a:spcAft>
                <a:spcPts val="0"/>
              </a:spcAft>
            </a:pPr>
            <a:r>
              <a:rPr lang="ar-SA" sz="2800" dirty="0">
                <a:latin typeface="Calibri"/>
                <a:ea typeface="Times New Roman"/>
                <a:cs typeface="Arial"/>
              </a:rPr>
              <a:t>يستغرق التطعيم أسابيع بعد إعطائه للطفل لتكوين الأجسام المضادة الواقية من الأمراض، وبتأخير الجرعات المحددة يتعرض الطفل للإصابة بعدوى كان من الممكن الوقاية منها بالحرص على موعد اللقاح</a:t>
            </a:r>
            <a:endParaRPr lang="en-US" sz="2000" dirty="0">
              <a:latin typeface="Calibri"/>
              <a:ea typeface="Calibri"/>
              <a:cs typeface="Arial"/>
            </a:endParaRPr>
          </a:p>
          <a:p>
            <a:pPr algn="r">
              <a:lnSpc>
                <a:spcPct val="115000"/>
              </a:lnSpc>
              <a:spcAft>
                <a:spcPts val="0"/>
              </a:spcAft>
            </a:pPr>
            <a:r>
              <a:rPr lang="en-US" sz="2800" dirty="0">
                <a:latin typeface="Arial"/>
                <a:ea typeface="Times New Roman"/>
                <a:cs typeface="Arial"/>
              </a:rPr>
              <a:t> </a:t>
            </a:r>
            <a:endParaRPr lang="en-US" sz="2000" dirty="0">
              <a:latin typeface="Calibri"/>
              <a:ea typeface="Calibri"/>
              <a:cs typeface="Arial"/>
            </a:endParaRPr>
          </a:p>
          <a:p>
            <a:pPr algn="r">
              <a:lnSpc>
                <a:spcPct val="115000"/>
              </a:lnSpc>
              <a:spcAft>
                <a:spcPts val="0"/>
              </a:spcAft>
            </a:pPr>
            <a:r>
              <a:rPr lang="ar-SA" sz="2800" b="1" dirty="0">
                <a:latin typeface="Calibri"/>
                <a:ea typeface="Times New Roman"/>
                <a:cs typeface="Arial"/>
              </a:rPr>
              <a:t>الآثار الجانبية التي يمكن أن يسببها التطعيم</a:t>
            </a:r>
            <a:endParaRPr lang="en-US" sz="2000" dirty="0">
              <a:latin typeface="Calibri"/>
              <a:ea typeface="Calibri"/>
              <a:cs typeface="Arial"/>
            </a:endParaRPr>
          </a:p>
          <a:p>
            <a:pPr algn="r">
              <a:lnSpc>
                <a:spcPct val="115000"/>
              </a:lnSpc>
              <a:spcAft>
                <a:spcPts val="0"/>
              </a:spcAft>
            </a:pPr>
            <a:r>
              <a:rPr lang="ar-SA" sz="2800" dirty="0">
                <a:latin typeface="Calibri"/>
                <a:ea typeface="Times New Roman"/>
                <a:cs typeface="Arial"/>
              </a:rPr>
              <a:t>غالبًا لا تسبب التطعيمات أي آثار جانبية، لكن يمكن أن تسبباحمرارًا، أو تورمًا خفيفًا، أو وجعًا حيث تُعطَى الإبرة</a:t>
            </a:r>
            <a:endParaRPr lang="en-US" sz="2000" dirty="0">
              <a:latin typeface="Calibri"/>
              <a:ea typeface="Calibri"/>
              <a:cs typeface="Arial"/>
            </a:endParaRPr>
          </a:p>
          <a:p>
            <a:pPr marL="228600" algn="r">
              <a:lnSpc>
                <a:spcPct val="115000"/>
              </a:lnSpc>
              <a:spcAft>
                <a:spcPts val="1000"/>
              </a:spcAft>
            </a:pPr>
            <a:r>
              <a:rPr lang="ar-SA" sz="2800" dirty="0">
                <a:latin typeface="Calibri"/>
                <a:ea typeface="Times New Roman"/>
                <a:cs typeface="Arial"/>
              </a:rPr>
              <a:t>- حمى خفيفة</a:t>
            </a:r>
            <a:endParaRPr lang="en-US" sz="2000" dirty="0">
              <a:latin typeface="Calibri"/>
              <a:ea typeface="Calibri"/>
              <a:cs typeface="Arial"/>
            </a:endParaRPr>
          </a:p>
          <a:p>
            <a:pPr marL="228600" algn="r">
              <a:lnSpc>
                <a:spcPct val="115000"/>
              </a:lnSpc>
              <a:spcAft>
                <a:spcPts val="1000"/>
              </a:spcAft>
            </a:pPr>
            <a:r>
              <a:rPr lang="en-US" sz="2800" dirty="0">
                <a:latin typeface="Arial"/>
                <a:ea typeface="Times New Roman"/>
                <a:cs typeface="Arial"/>
              </a:rPr>
              <a:t> </a:t>
            </a:r>
            <a:r>
              <a:rPr lang="ar-SA" sz="2800" dirty="0">
                <a:latin typeface="Arial"/>
                <a:ea typeface="Times New Roman"/>
                <a:cs typeface="Arial"/>
              </a:rPr>
              <a:t>طفحًا جلديًّا خفيفًا</a:t>
            </a:r>
            <a:r>
              <a:rPr lang="en-US" sz="2800" dirty="0">
                <a:latin typeface="Arial"/>
                <a:ea typeface="Times New Roman"/>
                <a:cs typeface="Arial"/>
              </a:rPr>
              <a:t>-</a:t>
            </a:r>
            <a:endParaRPr lang="en-US" sz="2000" dirty="0">
              <a:latin typeface="Calibri"/>
              <a:ea typeface="Calibri"/>
              <a:cs typeface="Arial"/>
            </a:endParaRPr>
          </a:p>
          <a:p>
            <a:pPr marL="228600" algn="r">
              <a:lnSpc>
                <a:spcPct val="115000"/>
              </a:lnSpc>
              <a:spcAft>
                <a:spcPts val="1000"/>
              </a:spcAft>
            </a:pPr>
            <a:r>
              <a:rPr lang="en-US" sz="2800" dirty="0">
                <a:latin typeface="Arial"/>
                <a:ea typeface="Times New Roman"/>
                <a:cs typeface="Arial"/>
              </a:rPr>
              <a:t> </a:t>
            </a:r>
            <a:r>
              <a:rPr lang="ar-SA" sz="2800" dirty="0">
                <a:latin typeface="Arial"/>
                <a:ea typeface="Times New Roman"/>
                <a:cs typeface="Arial"/>
              </a:rPr>
              <a:t>الصداع أو آلام الجسم</a:t>
            </a:r>
            <a:r>
              <a:rPr lang="en-US" sz="2800" dirty="0">
                <a:latin typeface="Arial"/>
                <a:ea typeface="Times New Roman"/>
                <a:cs typeface="Arial"/>
              </a:rPr>
              <a:t>- </a:t>
            </a:r>
            <a:endParaRPr lang="en-US" sz="2000" dirty="0">
              <a:latin typeface="Calibri"/>
              <a:ea typeface="Calibri"/>
              <a:cs typeface="Arial"/>
            </a:endParaRPr>
          </a:p>
          <a:p>
            <a:pPr algn="r"/>
            <a:r>
              <a:rPr lang="ar-SA" sz="2800" dirty="0">
                <a:ea typeface="Times New Roman"/>
                <a:cs typeface="Arial"/>
              </a:rPr>
              <a:t>تحدث معظم هذه الآثار الجانبية في غضون يوم أو يومين من أخذ التطعيم، لكن يمكن أن تحدث بعد أسبوع إلى أسبوعين من الحقن لبعض التطعيمات (مثل: لقاح الجدري المائي، أو لقاح الحصبة، والنكاف، والحصبة الألمانية)، تتسبب التطعيمات في بعض الأحيان في آثار جانبية أكثر خطورة (مثل الحساسية الشديدة) لكنَّ هذه الآثار الجانبية الخطيرة نادرة جدًّ</a:t>
            </a:r>
            <a:endParaRPr lang="en-US" dirty="0"/>
          </a:p>
        </p:txBody>
      </p:sp>
    </p:spTree>
    <p:extLst>
      <p:ext uri="{BB962C8B-B14F-4D97-AF65-F5344CB8AC3E}">
        <p14:creationId xmlns:p14="http://schemas.microsoft.com/office/powerpoint/2010/main" val="1043544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Autofit/>
          </a:bodyPr>
          <a:lstStyle/>
          <a:p>
            <a:pPr marL="0" indent="0" algn="r">
              <a:lnSpc>
                <a:spcPct val="115000"/>
              </a:lnSpc>
              <a:spcAft>
                <a:spcPts val="0"/>
              </a:spcAft>
              <a:buNone/>
            </a:pPr>
            <a:r>
              <a:rPr lang="en-US" sz="1800" dirty="0">
                <a:latin typeface="Arial"/>
                <a:ea typeface="Times New Roman"/>
                <a:cs typeface="Arial"/>
              </a:rPr>
              <a:t> </a:t>
            </a:r>
            <a:endParaRPr lang="en-US" sz="1800" dirty="0">
              <a:latin typeface="Calibri"/>
              <a:ea typeface="Calibri"/>
              <a:cs typeface="Arial"/>
            </a:endParaRPr>
          </a:p>
          <a:p>
            <a:pPr marL="0" indent="0" algn="r">
              <a:lnSpc>
                <a:spcPct val="115000"/>
              </a:lnSpc>
              <a:spcAft>
                <a:spcPts val="0"/>
              </a:spcAft>
              <a:buNone/>
            </a:pPr>
            <a:r>
              <a:rPr lang="ar-SA" sz="1800" b="1" dirty="0">
                <a:latin typeface="Calibri"/>
                <a:ea typeface="Times New Roman"/>
                <a:cs typeface="Arial"/>
              </a:rPr>
              <a:t>التطعيمات التي يُحصَّن بها الرضع والأطفال</a:t>
            </a:r>
            <a:r>
              <a:rPr lang="en-US" sz="1800" b="1" dirty="0">
                <a:latin typeface="Arial"/>
                <a:ea typeface="Times New Roman"/>
                <a:cs typeface="Arial"/>
              </a:rPr>
              <a:t>:</a:t>
            </a:r>
            <a:endParaRPr lang="en-US" sz="1800" dirty="0">
              <a:latin typeface="Calibri"/>
              <a:ea typeface="Calibri"/>
              <a:cs typeface="Arial"/>
            </a:endParaRPr>
          </a:p>
          <a:p>
            <a:pPr marL="0" indent="0" algn="r">
              <a:lnSpc>
                <a:spcPct val="115000"/>
              </a:lnSpc>
              <a:spcAft>
                <a:spcPts val="0"/>
              </a:spcAft>
              <a:buNone/>
            </a:pPr>
            <a:r>
              <a:rPr lang="ar-SA" sz="1800" b="1" dirty="0">
                <a:latin typeface="Calibri"/>
                <a:ea typeface="Times New Roman"/>
                <a:cs typeface="Arial"/>
              </a:rPr>
              <a:t>تطعيم ضد التهاب الكبد ب:</a:t>
            </a:r>
            <a:endParaRPr lang="en-US" sz="1800" dirty="0">
              <a:latin typeface="Calibri"/>
              <a:ea typeface="Calibri"/>
              <a:cs typeface="Arial"/>
            </a:endParaRPr>
          </a:p>
          <a:p>
            <a:pPr marL="0" indent="0" algn="r">
              <a:lnSpc>
                <a:spcPct val="115000"/>
              </a:lnSpc>
              <a:spcAft>
                <a:spcPts val="0"/>
              </a:spcAft>
              <a:buNone/>
            </a:pPr>
            <a:r>
              <a:rPr lang="en-US" sz="1800" dirty="0">
                <a:latin typeface="Arial"/>
                <a:ea typeface="Times New Roman"/>
                <a:cs typeface="Arial"/>
              </a:rPr>
              <a:t> </a:t>
            </a:r>
            <a:r>
              <a:rPr lang="ar-SA" sz="1800" dirty="0">
                <a:latin typeface="Arial"/>
                <a:ea typeface="Times New Roman"/>
                <a:cs typeface="Arial"/>
              </a:rPr>
              <a:t>يمكن أن يسبب التهاب الكبد (ب) مشاكل في الكبد، أو سرطان الكبد على المدى الطويل</a:t>
            </a:r>
            <a:endParaRPr lang="en-US" sz="1800" dirty="0">
              <a:latin typeface="Calibri"/>
              <a:ea typeface="Calibri"/>
              <a:cs typeface="Arial"/>
            </a:endParaRPr>
          </a:p>
          <a:p>
            <a:pPr marL="0" indent="0" algn="r">
              <a:lnSpc>
                <a:spcPct val="115000"/>
              </a:lnSpc>
              <a:spcAft>
                <a:spcPts val="0"/>
              </a:spcAft>
              <a:buNone/>
            </a:pPr>
            <a:r>
              <a:rPr lang="en-US" sz="1800" b="1" dirty="0">
                <a:latin typeface="Arial"/>
                <a:ea typeface="Times New Roman"/>
                <a:cs typeface="Arial"/>
              </a:rPr>
              <a:t> </a:t>
            </a:r>
            <a:endParaRPr lang="en-US" sz="1800" dirty="0">
              <a:latin typeface="Calibri"/>
              <a:ea typeface="Calibri"/>
              <a:cs typeface="Arial"/>
            </a:endParaRPr>
          </a:p>
          <a:p>
            <a:pPr marL="0" indent="0" algn="r">
              <a:lnSpc>
                <a:spcPct val="115000"/>
              </a:lnSpc>
              <a:spcAft>
                <a:spcPts val="0"/>
              </a:spcAft>
              <a:buNone/>
            </a:pPr>
            <a:r>
              <a:rPr lang="ar-SA" sz="1800" b="1" dirty="0">
                <a:latin typeface="Calibri"/>
                <a:ea typeface="Times New Roman"/>
                <a:cs typeface="Arial"/>
              </a:rPr>
              <a:t>تطعيم ضد شلل الأطفال</a:t>
            </a:r>
            <a:endParaRPr lang="en-US" sz="1800" dirty="0">
              <a:latin typeface="Calibri"/>
              <a:ea typeface="Calibri"/>
              <a:cs typeface="Arial"/>
            </a:endParaRPr>
          </a:p>
          <a:p>
            <a:pPr marL="0" indent="0" algn="r">
              <a:lnSpc>
                <a:spcPct val="115000"/>
              </a:lnSpc>
              <a:spcAft>
                <a:spcPts val="0"/>
              </a:spcAft>
              <a:buNone/>
            </a:pPr>
            <a:r>
              <a:rPr lang="en-US" sz="1800" b="1" dirty="0">
                <a:latin typeface="Arial"/>
                <a:ea typeface="Times New Roman"/>
                <a:cs typeface="Arial"/>
              </a:rPr>
              <a:t> </a:t>
            </a:r>
            <a:endParaRPr lang="en-US" sz="1800" dirty="0">
              <a:latin typeface="Calibri"/>
              <a:ea typeface="Calibri"/>
              <a:cs typeface="Arial"/>
            </a:endParaRPr>
          </a:p>
          <a:p>
            <a:pPr marL="0" indent="0" algn="r">
              <a:lnSpc>
                <a:spcPct val="115000"/>
              </a:lnSpc>
              <a:spcAft>
                <a:spcPts val="0"/>
              </a:spcAft>
              <a:buNone/>
            </a:pPr>
            <a:r>
              <a:rPr lang="en-US" sz="1800" dirty="0">
                <a:latin typeface="Arial"/>
                <a:ea typeface="Times New Roman"/>
                <a:cs typeface="Arial"/>
              </a:rPr>
              <a:t> </a:t>
            </a:r>
            <a:r>
              <a:rPr lang="ar-SA" sz="1800" dirty="0">
                <a:latin typeface="Arial"/>
                <a:ea typeface="Times New Roman"/>
                <a:cs typeface="Arial"/>
              </a:rPr>
              <a:t>شلل الأطفال يسبب ضعف العضلات وألمها ويؤدي إلى شلل دائم</a:t>
            </a:r>
            <a:endParaRPr lang="en-US" sz="1800" dirty="0">
              <a:latin typeface="Calibri"/>
              <a:ea typeface="Calibri"/>
              <a:cs typeface="Arial"/>
            </a:endParaRPr>
          </a:p>
          <a:p>
            <a:pPr marL="0" indent="0" algn="r">
              <a:lnSpc>
                <a:spcPct val="115000"/>
              </a:lnSpc>
              <a:spcAft>
                <a:spcPts val="0"/>
              </a:spcAft>
              <a:buNone/>
            </a:pPr>
            <a:r>
              <a:rPr lang="en-US" sz="1800" b="1" dirty="0">
                <a:latin typeface="Arial"/>
                <a:ea typeface="Times New Roman"/>
                <a:cs typeface="Arial"/>
              </a:rPr>
              <a:t> </a:t>
            </a:r>
            <a:endParaRPr lang="en-US" sz="1800" dirty="0">
              <a:latin typeface="Calibri"/>
              <a:ea typeface="Calibri"/>
              <a:cs typeface="Arial"/>
            </a:endParaRPr>
          </a:p>
          <a:p>
            <a:pPr marL="0" indent="0" algn="r">
              <a:lnSpc>
                <a:spcPct val="115000"/>
              </a:lnSpc>
              <a:spcAft>
                <a:spcPts val="0"/>
              </a:spcAft>
              <a:buNone/>
            </a:pPr>
            <a:r>
              <a:rPr lang="ar-SA" sz="1800" b="1" dirty="0">
                <a:latin typeface="Calibri"/>
                <a:ea typeface="Times New Roman"/>
                <a:cs typeface="Arial"/>
              </a:rPr>
              <a:t>تطعيم ضد فيروس الروتا:</a:t>
            </a:r>
            <a:endParaRPr lang="en-US" sz="1800" dirty="0">
              <a:latin typeface="Calibri"/>
              <a:ea typeface="Calibri"/>
              <a:cs typeface="Arial"/>
            </a:endParaRPr>
          </a:p>
          <a:p>
            <a:pPr marL="0" indent="0" algn="r">
              <a:lnSpc>
                <a:spcPct val="115000"/>
              </a:lnSpc>
              <a:spcAft>
                <a:spcPts val="0"/>
              </a:spcAft>
              <a:buNone/>
            </a:pPr>
            <a:r>
              <a:rPr lang="en-US" sz="1800" dirty="0">
                <a:latin typeface="Arial"/>
                <a:ea typeface="Times New Roman"/>
                <a:cs typeface="Arial"/>
              </a:rPr>
              <a:t> </a:t>
            </a:r>
            <a:r>
              <a:rPr lang="ar-SA" sz="1800" dirty="0">
                <a:latin typeface="Arial"/>
                <a:ea typeface="Times New Roman"/>
                <a:cs typeface="Arial"/>
              </a:rPr>
              <a:t>فيروس الروتا يسبب الإسهال الشديد للأطفال والرضع؛ مما يُفقِدُهم العديد من سوائل الجسم، ويُعرِّضهم لحدوث الجفاف</a:t>
            </a:r>
            <a:endParaRPr lang="en-US" sz="1800" dirty="0">
              <a:latin typeface="Calibri"/>
              <a:ea typeface="Calibri"/>
              <a:cs typeface="Arial"/>
            </a:endParaRPr>
          </a:p>
          <a:p>
            <a:pPr marL="0" indent="0" algn="r">
              <a:lnSpc>
                <a:spcPct val="115000"/>
              </a:lnSpc>
              <a:spcAft>
                <a:spcPts val="0"/>
              </a:spcAft>
              <a:buNone/>
            </a:pPr>
            <a:r>
              <a:rPr lang="ar-SA" sz="1800" b="1" dirty="0">
                <a:solidFill>
                  <a:srgbClr val="008000"/>
                </a:solidFill>
                <a:latin typeface="Calibri"/>
                <a:ea typeface="Times New Roman"/>
                <a:cs typeface="Arial"/>
              </a:rPr>
              <a:t> </a:t>
            </a:r>
            <a:endParaRPr lang="en-US" sz="1800" dirty="0">
              <a:latin typeface="Calibri"/>
              <a:ea typeface="Calibri"/>
              <a:cs typeface="Arial"/>
            </a:endParaRPr>
          </a:p>
        </p:txBody>
      </p:sp>
    </p:spTree>
    <p:extLst>
      <p:ext uri="{BB962C8B-B14F-4D97-AF65-F5344CB8AC3E}">
        <p14:creationId xmlns:p14="http://schemas.microsoft.com/office/powerpoint/2010/main" val="14577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lvl="0" algn="r">
              <a:lnSpc>
                <a:spcPct val="115000"/>
              </a:lnSpc>
              <a:buClr>
                <a:srgbClr val="D16349"/>
              </a:buClr>
            </a:pPr>
            <a:r>
              <a:rPr lang="ar-SA" sz="1800" b="1" dirty="0">
                <a:solidFill>
                  <a:srgbClr val="008000"/>
                </a:solidFill>
                <a:latin typeface="Calibri"/>
                <a:ea typeface="Times New Roman"/>
                <a:cs typeface="Arial"/>
              </a:rPr>
              <a:t>تطعيم ضد الحصبة والنكاف والحصبة الألماني (الثلاثي الفيروسي)</a:t>
            </a:r>
            <a:endParaRPr lang="en-US" sz="1800" dirty="0">
              <a:solidFill>
                <a:prstClr val="black"/>
              </a:solidFill>
              <a:latin typeface="Calibri"/>
              <a:ea typeface="Calibri"/>
              <a:cs typeface="Arial"/>
            </a:endParaRPr>
          </a:p>
          <a:p>
            <a:pPr lvl="0" algn="r">
              <a:lnSpc>
                <a:spcPct val="115000"/>
              </a:lnSpc>
              <a:buClr>
                <a:srgbClr val="D16349"/>
              </a:buClr>
            </a:pPr>
            <a:r>
              <a:rPr lang="en-US" sz="1800" dirty="0">
                <a:solidFill>
                  <a:srgbClr val="161616"/>
                </a:solidFill>
                <a:latin typeface="Arial"/>
                <a:ea typeface="Times New Roman"/>
                <a:cs typeface="Arial"/>
              </a:rPr>
              <a:t> </a:t>
            </a:r>
            <a:r>
              <a:rPr lang="ar-SA" sz="1800" dirty="0">
                <a:solidFill>
                  <a:srgbClr val="161616"/>
                </a:solidFill>
                <a:latin typeface="Arial"/>
                <a:ea typeface="Times New Roman"/>
                <a:cs typeface="Arial"/>
              </a:rPr>
              <a:t>تُعطَى التطعيمات لمنع هذه الأمراض الثلاثة المختلفة معًا في جرعة واحدة، حيث تسبب الحصبة طفحًا جلديًّا وحمى وسعالًا، ويمكن أن تؤدي إلى مضاعفات طويلة الأمد مع الرئتين أو الأذنين أو المخ، كما يسبب النكاف تورم الغدد في الخدين، ويمكن أن يؤدي إلى مضاعفات طويلة المدى في الدماغ أو الخصيتين، وتسبب الحصبة الألمانية حمى وطفحًا جلديًّا، وإذا أصيبت المرأة بها أثناء الحمل فقد يولد طفلها بعيب خلقي</a:t>
            </a:r>
            <a:endParaRPr lang="en-US" sz="1800" dirty="0">
              <a:solidFill>
                <a:prstClr val="black"/>
              </a:solidFill>
              <a:latin typeface="Calibri"/>
              <a:ea typeface="Calibri"/>
              <a:cs typeface="Arial"/>
            </a:endParaRPr>
          </a:p>
          <a:p>
            <a:pPr lvl="0" algn="r">
              <a:lnSpc>
                <a:spcPct val="115000"/>
              </a:lnSpc>
              <a:buClr>
                <a:srgbClr val="D16349"/>
              </a:buClr>
            </a:pPr>
            <a:r>
              <a:rPr lang="ar-SA" sz="1800" b="1" dirty="0">
                <a:solidFill>
                  <a:srgbClr val="008000"/>
                </a:solidFill>
                <a:latin typeface="Calibri"/>
                <a:ea typeface="Times New Roman"/>
                <a:cs typeface="Arial"/>
              </a:rPr>
              <a:t> </a:t>
            </a:r>
            <a:endParaRPr lang="en-US" sz="1800" dirty="0">
              <a:solidFill>
                <a:prstClr val="black"/>
              </a:solidFill>
              <a:latin typeface="Calibri"/>
              <a:ea typeface="Calibri"/>
              <a:cs typeface="Arial"/>
            </a:endParaRPr>
          </a:p>
          <a:p>
            <a:pPr lvl="0" algn="r">
              <a:lnSpc>
                <a:spcPct val="115000"/>
              </a:lnSpc>
              <a:buClr>
                <a:srgbClr val="D16349"/>
              </a:buClr>
            </a:pPr>
            <a:r>
              <a:rPr lang="ar-SA" sz="1800" b="1" dirty="0">
                <a:solidFill>
                  <a:srgbClr val="008000"/>
                </a:solidFill>
                <a:latin typeface="Calibri"/>
                <a:ea typeface="Times New Roman"/>
                <a:cs typeface="Arial"/>
              </a:rPr>
              <a:t>أمان التطعيم</a:t>
            </a:r>
            <a:endParaRPr lang="en-US" sz="1800" dirty="0">
              <a:solidFill>
                <a:prstClr val="black"/>
              </a:solidFill>
              <a:latin typeface="Calibri"/>
              <a:ea typeface="Calibri"/>
              <a:cs typeface="Arial"/>
            </a:endParaRPr>
          </a:p>
          <a:p>
            <a:pPr lvl="0" algn="r">
              <a:lnSpc>
                <a:spcPct val="115000"/>
              </a:lnSpc>
              <a:buClr>
                <a:srgbClr val="D16349"/>
              </a:buClr>
            </a:pPr>
            <a:r>
              <a:rPr lang="ar-SA" sz="1800" b="1" dirty="0">
                <a:latin typeface="Calibri"/>
                <a:ea typeface="Times New Roman"/>
                <a:cs typeface="Arial"/>
              </a:rPr>
              <a:t>قبل ترخيص التطعيمات لإعطائها للأطفال، تُخْتَبَر على نطاق واسع للتأكد من أنها آمنة، ومعظم مخاوف الآباء من اللقاحات تستند إلى المعلومات الخاطئة بدلًا من الأدلة، إذا قرر الوالدين عدم إعطاء التطعيم للطفل، فإنهم لا يعرضون طفلهم لخطر الإصابة بمرض خطير أو مميت فحسب، بل يُعرِّض الآخرين حول الطفل للعدو</a:t>
            </a:r>
            <a:endParaRPr lang="en-US" sz="1800" dirty="0">
              <a:latin typeface="Calibri"/>
              <a:ea typeface="Calibri"/>
              <a:cs typeface="Arial"/>
            </a:endParaRPr>
          </a:p>
          <a:p>
            <a:pPr lvl="0" algn="r">
              <a:lnSpc>
                <a:spcPct val="115000"/>
              </a:lnSpc>
              <a:buClr>
                <a:srgbClr val="D16349"/>
              </a:buClr>
            </a:pPr>
            <a:r>
              <a:rPr lang="en-US" sz="1800" b="1" dirty="0">
                <a:solidFill>
                  <a:srgbClr val="008000"/>
                </a:solidFill>
                <a:latin typeface="Arial"/>
                <a:ea typeface="Times New Roman"/>
                <a:cs typeface="Arial"/>
              </a:rPr>
              <a:t> </a:t>
            </a:r>
            <a:endParaRPr lang="en-US" sz="1800" dirty="0">
              <a:solidFill>
                <a:prstClr val="black"/>
              </a:solidFill>
              <a:latin typeface="Calibri"/>
              <a:ea typeface="Calibri"/>
              <a:cs typeface="Arial"/>
            </a:endParaRPr>
          </a:p>
          <a:p>
            <a:pPr lvl="0">
              <a:buClr>
                <a:srgbClr val="D16349"/>
              </a:buClr>
            </a:pPr>
            <a:endParaRPr lang="en-US" sz="1800" dirty="0">
              <a:solidFill>
                <a:prstClr val="black"/>
              </a:solidFill>
            </a:endParaRPr>
          </a:p>
          <a:p>
            <a:endParaRPr lang="en-US" dirty="0"/>
          </a:p>
        </p:txBody>
      </p:sp>
    </p:spTree>
    <p:extLst>
      <p:ext uri="{BB962C8B-B14F-4D97-AF65-F5344CB8AC3E}">
        <p14:creationId xmlns:p14="http://schemas.microsoft.com/office/powerpoint/2010/main" val="46743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85000" lnSpcReduction="20000"/>
          </a:bodyPr>
          <a:lstStyle/>
          <a:p>
            <a:pPr marL="0" lvl="0" indent="0" algn="r">
              <a:lnSpc>
                <a:spcPct val="115000"/>
              </a:lnSpc>
              <a:buClr>
                <a:srgbClr val="D16349"/>
              </a:buClr>
              <a:buNone/>
            </a:pPr>
            <a:r>
              <a:rPr lang="ar-SA" sz="2100" b="1" dirty="0">
                <a:latin typeface="Calibri"/>
                <a:ea typeface="Times New Roman"/>
                <a:cs typeface="Arial"/>
              </a:rPr>
              <a:t>تأخير التطعيمات عن موعدها</a:t>
            </a:r>
            <a:endParaRPr lang="en-US" sz="2100" dirty="0">
              <a:latin typeface="Calibri"/>
              <a:ea typeface="Calibri"/>
              <a:cs typeface="Arial"/>
            </a:endParaRPr>
          </a:p>
          <a:p>
            <a:pPr marL="0" lvl="0" indent="0" algn="r">
              <a:lnSpc>
                <a:spcPct val="115000"/>
              </a:lnSpc>
              <a:buClr>
                <a:srgbClr val="D16349"/>
              </a:buClr>
              <a:buNone/>
            </a:pPr>
            <a:r>
              <a:rPr lang="ar-SA" sz="2100" b="1" dirty="0">
                <a:latin typeface="Calibri"/>
                <a:ea typeface="Times New Roman"/>
                <a:cs typeface="Arial"/>
              </a:rPr>
              <a:t>يستغرق التطعيم أسابيع بعد إعطائه للطفل لتكوين الأجسام المضادة الواقية من الأمراض، وبتأخير الجرعات المحددة يتعرض الطفل للإصابة بعدوى كان من الممكن الوقاية منها بالحرص على موعد اللقاح</a:t>
            </a:r>
            <a:endParaRPr lang="en-US" sz="2100" dirty="0">
              <a:latin typeface="Calibri"/>
              <a:ea typeface="Calibri"/>
              <a:cs typeface="Arial"/>
            </a:endParaRPr>
          </a:p>
          <a:p>
            <a:pPr marL="0" lvl="0" indent="0" algn="r">
              <a:lnSpc>
                <a:spcPct val="115000"/>
              </a:lnSpc>
              <a:buClr>
                <a:srgbClr val="D16349"/>
              </a:buClr>
              <a:buNone/>
            </a:pPr>
            <a:r>
              <a:rPr lang="en-US" sz="2100" b="1" dirty="0">
                <a:latin typeface="Arial"/>
                <a:ea typeface="Times New Roman"/>
                <a:cs typeface="Arial"/>
              </a:rPr>
              <a:t> </a:t>
            </a:r>
            <a:endParaRPr lang="en-US" sz="2100" dirty="0">
              <a:latin typeface="Calibri"/>
              <a:ea typeface="Calibri"/>
              <a:cs typeface="Arial"/>
            </a:endParaRPr>
          </a:p>
          <a:p>
            <a:pPr marL="0" lvl="0" indent="0" algn="r">
              <a:lnSpc>
                <a:spcPct val="115000"/>
              </a:lnSpc>
              <a:buClr>
                <a:srgbClr val="D16349"/>
              </a:buClr>
              <a:buNone/>
            </a:pPr>
            <a:r>
              <a:rPr lang="ar-SA" sz="2100" b="1" dirty="0">
                <a:latin typeface="Calibri"/>
                <a:ea typeface="Times New Roman"/>
                <a:cs typeface="Arial"/>
              </a:rPr>
              <a:t>الآثار الجانبية التي يمكن أن يسببها التطعيم</a:t>
            </a:r>
            <a:endParaRPr lang="en-US" sz="2100" dirty="0">
              <a:latin typeface="Calibri"/>
              <a:ea typeface="Calibri"/>
              <a:cs typeface="Arial"/>
            </a:endParaRPr>
          </a:p>
          <a:p>
            <a:pPr marL="0" lvl="0" indent="0" algn="r">
              <a:lnSpc>
                <a:spcPct val="115000"/>
              </a:lnSpc>
              <a:buClr>
                <a:srgbClr val="D16349"/>
              </a:buClr>
              <a:buNone/>
            </a:pPr>
            <a:r>
              <a:rPr lang="ar-SA" sz="2100" b="1" dirty="0">
                <a:latin typeface="Calibri"/>
                <a:ea typeface="Times New Roman"/>
                <a:cs typeface="Arial"/>
              </a:rPr>
              <a:t>غالبًا لا تسبب التطعيمات أي آثار جانبية، لكن يمكن أن تسبباحمرارًا، أو تورمًا خفيفًا، أو وجعًا حيث تُعطَى الإبرة</a:t>
            </a:r>
            <a:endParaRPr lang="en-US" sz="2100" dirty="0">
              <a:latin typeface="Calibri"/>
              <a:ea typeface="Calibri"/>
              <a:cs typeface="Arial"/>
            </a:endParaRPr>
          </a:p>
          <a:p>
            <a:pPr marL="0" lvl="0" indent="0" algn="r">
              <a:lnSpc>
                <a:spcPct val="115000"/>
              </a:lnSpc>
              <a:buClr>
                <a:srgbClr val="D16349"/>
              </a:buClr>
              <a:buNone/>
            </a:pPr>
            <a:r>
              <a:rPr lang="ar-SA" sz="2100" b="1" dirty="0">
                <a:latin typeface="Calibri"/>
                <a:ea typeface="Times New Roman"/>
                <a:cs typeface="Arial"/>
              </a:rPr>
              <a:t>- حمى خفيفة</a:t>
            </a:r>
            <a:endParaRPr lang="en-US" sz="2100" dirty="0">
              <a:latin typeface="Calibri"/>
              <a:ea typeface="Calibri"/>
              <a:cs typeface="Arial"/>
            </a:endParaRPr>
          </a:p>
          <a:p>
            <a:pPr marL="0" lvl="0" indent="0" algn="r">
              <a:lnSpc>
                <a:spcPct val="115000"/>
              </a:lnSpc>
              <a:buClr>
                <a:srgbClr val="D16349"/>
              </a:buClr>
              <a:buNone/>
            </a:pPr>
            <a:r>
              <a:rPr lang="en-US" sz="2100" b="1" dirty="0">
                <a:latin typeface="Arial"/>
                <a:ea typeface="Times New Roman"/>
                <a:cs typeface="Arial"/>
              </a:rPr>
              <a:t> </a:t>
            </a:r>
            <a:r>
              <a:rPr lang="ar-SA" sz="2100" b="1" dirty="0">
                <a:latin typeface="Arial"/>
                <a:ea typeface="Times New Roman"/>
                <a:cs typeface="Arial"/>
              </a:rPr>
              <a:t>طفحًا جلديًّا خفيفًا</a:t>
            </a:r>
            <a:r>
              <a:rPr lang="en-US" sz="2100" b="1" dirty="0">
                <a:latin typeface="Arial"/>
                <a:ea typeface="Times New Roman"/>
                <a:cs typeface="Arial"/>
              </a:rPr>
              <a:t>-</a:t>
            </a:r>
            <a:endParaRPr lang="en-US" sz="2100" dirty="0">
              <a:latin typeface="Calibri"/>
              <a:ea typeface="Calibri"/>
              <a:cs typeface="Arial"/>
            </a:endParaRPr>
          </a:p>
          <a:p>
            <a:pPr marL="0" lvl="0" indent="0" algn="r">
              <a:lnSpc>
                <a:spcPct val="115000"/>
              </a:lnSpc>
              <a:buClr>
                <a:srgbClr val="D16349"/>
              </a:buClr>
              <a:buNone/>
            </a:pPr>
            <a:r>
              <a:rPr lang="en-US" sz="2100" b="1" dirty="0">
                <a:latin typeface="Arial"/>
                <a:ea typeface="Times New Roman"/>
                <a:cs typeface="Arial"/>
              </a:rPr>
              <a:t> </a:t>
            </a:r>
            <a:r>
              <a:rPr lang="ar-SA" sz="2100" b="1" dirty="0">
                <a:latin typeface="Arial"/>
                <a:ea typeface="Times New Roman"/>
                <a:cs typeface="Arial"/>
              </a:rPr>
              <a:t>الصداع أو آلام الجسم</a:t>
            </a:r>
            <a:r>
              <a:rPr lang="en-US" sz="2100" b="1" dirty="0">
                <a:latin typeface="Arial"/>
                <a:ea typeface="Times New Roman"/>
                <a:cs typeface="Arial"/>
              </a:rPr>
              <a:t>- </a:t>
            </a:r>
            <a:endParaRPr lang="en-US" sz="2100" dirty="0">
              <a:latin typeface="Calibri"/>
              <a:ea typeface="Calibri"/>
              <a:cs typeface="Arial"/>
            </a:endParaRPr>
          </a:p>
          <a:p>
            <a:pPr marL="0" lvl="0" indent="0" algn="r">
              <a:lnSpc>
                <a:spcPct val="115000"/>
              </a:lnSpc>
              <a:buClr>
                <a:srgbClr val="D16349"/>
              </a:buClr>
              <a:buNone/>
            </a:pPr>
            <a:r>
              <a:rPr lang="ar-SA" sz="2100" b="1" dirty="0">
                <a:latin typeface="Calibri"/>
                <a:ea typeface="Times New Roman"/>
                <a:cs typeface="Arial"/>
              </a:rPr>
              <a:t>تحدث معظم هذه الآثار الجانبية في غضون يوم أو يومين من أخذ التطعيم، لكن يمكن أن تحدث بعد أسبوع إلى أسبوعين من الحقن لبعض التطعيمات (مثل: لقاح الجدري المائي، أو لقاح الحصبة، والنكاف، والحصبة الألمانية)، تتسبب التطعيمات في بعض الأحيان في آثار جانبية أكثر خطورة (مثل الحساسية الشديدة) لكنَّ هذه الآثار الجانبية الخطيرة نادرة جدًّتطعيم ضد الجدري المائي</a:t>
            </a:r>
            <a:endParaRPr lang="en-US" sz="2100" dirty="0">
              <a:latin typeface="Calibri"/>
              <a:ea typeface="Calibri"/>
              <a:cs typeface="Arial"/>
            </a:endParaRPr>
          </a:p>
          <a:p>
            <a:pPr marL="0" lvl="0" indent="0" algn="r">
              <a:lnSpc>
                <a:spcPct val="115000"/>
              </a:lnSpc>
              <a:buClr>
                <a:srgbClr val="D16349"/>
              </a:buClr>
              <a:buNone/>
            </a:pPr>
            <a:r>
              <a:rPr lang="en-US" sz="2100" dirty="0">
                <a:solidFill>
                  <a:srgbClr val="161616"/>
                </a:solidFill>
                <a:latin typeface="Arial"/>
                <a:ea typeface="Times New Roman"/>
                <a:cs typeface="Arial"/>
              </a:rPr>
              <a:t> </a:t>
            </a:r>
            <a:endParaRPr lang="en-US" dirty="0"/>
          </a:p>
        </p:txBody>
      </p:sp>
    </p:spTree>
    <p:extLst>
      <p:ext uri="{BB962C8B-B14F-4D97-AF65-F5344CB8AC3E}">
        <p14:creationId xmlns:p14="http://schemas.microsoft.com/office/powerpoint/2010/main" val="15636335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20000"/>
          </a:bodyPr>
          <a:lstStyle/>
          <a:p>
            <a:pPr marL="0" lvl="0" indent="0" algn="r">
              <a:lnSpc>
                <a:spcPct val="115000"/>
              </a:lnSpc>
              <a:buClr>
                <a:srgbClr val="D16349"/>
              </a:buClr>
              <a:buNone/>
            </a:pPr>
            <a:r>
              <a:rPr lang="ar-SA" sz="2800" dirty="0">
                <a:solidFill>
                  <a:srgbClr val="161616"/>
                </a:solidFill>
                <a:latin typeface="Arial"/>
                <a:ea typeface="Times New Roman"/>
                <a:cs typeface="Arial"/>
              </a:rPr>
              <a:t>يسبب الجدري المائي الحمى، والتهاب الحلق، والطفح الجلدي، ويمكن لبعض الأطفال أن يحدث لهم مضاعفات ويصابوا بعدوى في الرئة أو المخ</a:t>
            </a:r>
            <a:r>
              <a:rPr lang="en-US" sz="2800" dirty="0">
                <a:solidFill>
                  <a:srgbClr val="161616"/>
                </a:solidFill>
                <a:latin typeface="Arial"/>
                <a:ea typeface="Times New Roman"/>
                <a:cs typeface="Arial"/>
              </a:rPr>
              <a:t>.</a:t>
            </a:r>
            <a:endParaRPr lang="en-US" sz="2800" dirty="0">
              <a:solidFill>
                <a:prstClr val="black"/>
              </a:solidFill>
              <a:latin typeface="Calibri"/>
              <a:ea typeface="Calibri"/>
              <a:cs typeface="Arial"/>
            </a:endParaRPr>
          </a:p>
          <a:p>
            <a:pPr marL="0" lvl="0" indent="0" algn="r">
              <a:lnSpc>
                <a:spcPct val="115000"/>
              </a:lnSpc>
              <a:buClr>
                <a:srgbClr val="D16349"/>
              </a:buClr>
              <a:buNone/>
            </a:pPr>
            <a:endParaRPr lang="en-US" sz="2800" b="1" dirty="0">
              <a:solidFill>
                <a:srgbClr val="008000"/>
              </a:solidFill>
              <a:latin typeface="Calibri"/>
              <a:ea typeface="Times New Roman"/>
              <a:cs typeface="Arial"/>
            </a:endParaRPr>
          </a:p>
          <a:p>
            <a:pPr marL="0" lvl="0" indent="0" algn="r">
              <a:lnSpc>
                <a:spcPct val="115000"/>
              </a:lnSpc>
              <a:buClr>
                <a:srgbClr val="D16349"/>
              </a:buClr>
              <a:buNone/>
            </a:pPr>
            <a:r>
              <a:rPr lang="ar-SA" sz="2800" b="1" dirty="0">
                <a:solidFill>
                  <a:srgbClr val="008000"/>
                </a:solidFill>
                <a:latin typeface="Calibri"/>
                <a:ea typeface="Times New Roman"/>
                <a:cs typeface="Arial"/>
              </a:rPr>
              <a:t>تطعيم ضد التهاب الكبد الفيروسي (أ)أ</a:t>
            </a:r>
            <a:endParaRPr lang="en-US" sz="2800" dirty="0">
              <a:solidFill>
                <a:prstClr val="black"/>
              </a:solidFill>
              <a:latin typeface="Calibri"/>
              <a:ea typeface="Calibri"/>
              <a:cs typeface="Arial"/>
            </a:endParaRPr>
          </a:p>
          <a:p>
            <a:pPr marL="0" lvl="0" indent="0" algn="r">
              <a:lnSpc>
                <a:spcPct val="115000"/>
              </a:lnSpc>
              <a:buClr>
                <a:srgbClr val="D16349"/>
              </a:buClr>
              <a:buNone/>
            </a:pPr>
            <a:r>
              <a:rPr lang="en-US" sz="2800" dirty="0">
                <a:solidFill>
                  <a:srgbClr val="161616"/>
                </a:solidFill>
                <a:latin typeface="Arial"/>
                <a:ea typeface="Times New Roman"/>
                <a:cs typeface="Arial"/>
              </a:rPr>
              <a:t> </a:t>
            </a:r>
            <a:r>
              <a:rPr lang="ar-SA" sz="2800" dirty="0">
                <a:solidFill>
                  <a:srgbClr val="161616"/>
                </a:solidFill>
                <a:latin typeface="Arial"/>
                <a:ea typeface="Times New Roman"/>
                <a:cs typeface="Arial"/>
              </a:rPr>
              <a:t>يسبب التهاب الكبد الفيروسي (أ) الحمى، والتعب، وفقدان الشهية، والغثيان، وألمًا في البطن، واليرقان (اصفرار الجلد والعينين)، والبول الداكن؛ ومن مضاعفاته فشل حاد في وظائف الكبد والوفاة</a:t>
            </a:r>
            <a:endParaRPr lang="en-US" sz="2800" dirty="0">
              <a:solidFill>
                <a:prstClr val="black"/>
              </a:solidFill>
              <a:latin typeface="Calibri"/>
              <a:ea typeface="Calibri"/>
              <a:cs typeface="Arial"/>
            </a:endParaRPr>
          </a:p>
          <a:p>
            <a:pPr marL="0" lvl="0" indent="0" algn="r">
              <a:lnSpc>
                <a:spcPct val="115000"/>
              </a:lnSpc>
              <a:buClr>
                <a:srgbClr val="D16349"/>
              </a:buClr>
              <a:buNone/>
            </a:pPr>
            <a:r>
              <a:rPr lang="en-US" sz="2800" dirty="0">
                <a:solidFill>
                  <a:srgbClr val="161616"/>
                </a:solidFill>
                <a:latin typeface="Arial"/>
                <a:ea typeface="Times New Roman"/>
                <a:cs typeface="Arial"/>
              </a:rPr>
              <a:t> </a:t>
            </a:r>
            <a:endParaRPr lang="en-US" sz="2800" dirty="0">
              <a:solidFill>
                <a:prstClr val="black"/>
              </a:solidFill>
              <a:latin typeface="Calibri"/>
              <a:ea typeface="Calibri"/>
              <a:cs typeface="Arial"/>
            </a:endParaRPr>
          </a:p>
          <a:p>
            <a:pPr marL="0" lvl="0" indent="0" algn="r" rtl="1">
              <a:lnSpc>
                <a:spcPct val="115000"/>
              </a:lnSpc>
              <a:buClr>
                <a:srgbClr val="D16349"/>
              </a:buClr>
              <a:buNone/>
            </a:pPr>
            <a:r>
              <a:rPr lang="ar-SA" sz="2800" b="1" dirty="0">
                <a:solidFill>
                  <a:srgbClr val="008000"/>
                </a:solidFill>
                <a:latin typeface="Calibri"/>
                <a:ea typeface="Times New Roman"/>
                <a:cs typeface="Arial"/>
              </a:rPr>
              <a:t>تطعيم ضد الإنفلونزا الموسمية</a:t>
            </a:r>
            <a:endParaRPr lang="en-US" sz="2800" dirty="0">
              <a:solidFill>
                <a:prstClr val="black"/>
              </a:solidFill>
              <a:latin typeface="Calibri"/>
              <a:ea typeface="Calibri"/>
              <a:cs typeface="Arial"/>
            </a:endParaRPr>
          </a:p>
          <a:p>
            <a:pPr marL="0" lvl="0" indent="0" algn="r">
              <a:lnSpc>
                <a:spcPct val="115000"/>
              </a:lnSpc>
              <a:buClr>
                <a:srgbClr val="D16349"/>
              </a:buClr>
              <a:buNone/>
            </a:pPr>
            <a:r>
              <a:rPr lang="en-US" sz="2800" dirty="0">
                <a:solidFill>
                  <a:srgbClr val="161616"/>
                </a:solidFill>
                <a:latin typeface="Arial"/>
                <a:ea typeface="Times New Roman"/>
                <a:cs typeface="Arial"/>
              </a:rPr>
              <a:t>  </a:t>
            </a:r>
            <a:r>
              <a:rPr lang="ar-SA" sz="2800" dirty="0">
                <a:solidFill>
                  <a:srgbClr val="161616"/>
                </a:solidFill>
                <a:latin typeface="Arial"/>
                <a:ea typeface="Times New Roman"/>
                <a:cs typeface="Arial"/>
              </a:rPr>
              <a:t>تسبب الإنفلونزا الحمى، أو الرعشة، أو آلام العضلات، أو السعال، أو التهاب</a:t>
            </a:r>
            <a:endParaRPr lang="en-US" dirty="0"/>
          </a:p>
        </p:txBody>
      </p:sp>
    </p:spTree>
    <p:extLst>
      <p:ext uri="{BB962C8B-B14F-4D97-AF65-F5344CB8AC3E}">
        <p14:creationId xmlns:p14="http://schemas.microsoft.com/office/powerpoint/2010/main" val="180388215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25</TotalTime>
  <Words>787</Words>
  <Application>Microsoft Office PowerPoint</Application>
  <PresentationFormat>On-screen Show (4:3)</PresentationFormat>
  <Paragraphs>58</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Georgia</vt:lpstr>
      <vt:lpstr>Times New Roman</vt:lpstr>
      <vt:lpstr>Wingdings</vt:lpstr>
      <vt:lpstr>Wingdings 2</vt:lpstr>
      <vt:lpstr>Civic</vt:lpstr>
      <vt:lpstr>Viral vaccines</vt:lpstr>
      <vt:lpstr>اللقاحات الفايروسية</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اللقاحات الفايروسية</dc:title>
  <dc:creator>user</dc:creator>
  <cp:lastModifiedBy>abdalbasit Fatihallah</cp:lastModifiedBy>
  <cp:revision>9</cp:revision>
  <dcterms:created xsi:type="dcterms:W3CDTF">2006-08-16T00:00:00Z</dcterms:created>
  <dcterms:modified xsi:type="dcterms:W3CDTF">2025-11-25T08:33:19Z</dcterms:modified>
</cp:coreProperties>
</file>