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66" r:id="rId4"/>
    <p:sldId id="258" r:id="rId5"/>
    <p:sldId id="273" r:id="rId6"/>
    <p:sldId id="279" r:id="rId7"/>
    <p:sldId id="280" r:id="rId8"/>
    <p:sldId id="282" r:id="rId9"/>
    <p:sldId id="283" r:id="rId10"/>
    <p:sldId id="271" r:id="rId11"/>
    <p:sldId id="281" r:id="rId12"/>
    <p:sldId id="268" r:id="rId13"/>
    <p:sldId id="277" r:id="rId14"/>
    <p:sldId id="278" r:id="rId15"/>
    <p:sldId id="26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2" d="100"/>
          <a:sy n="72" d="100"/>
        </p:scale>
        <p:origin x="-404" y="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65B8C7-243E-460A-BFE5-84ED3D839705}" type="datetimeFigureOut">
              <a:rPr lang="en-US" smtClean="0"/>
              <a:t>11/19/2025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FDFC4D-F9E6-485B-80A2-8BE99A6BEB6A}" type="slidenum">
              <a:rPr lang="en-US" smtClean="0"/>
              <a:t>‹#›</a:t>
            </a:fld>
            <a:endParaRPr lang="en-US"/>
          </a:p>
        </p:txBody>
      </p:sp>
    </p:spTree>
    <p:extLst>
      <p:ext uri="{BB962C8B-B14F-4D97-AF65-F5344CB8AC3E}">
        <p14:creationId xmlns:p14="http://schemas.microsoft.com/office/powerpoint/2010/main" val="2649356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FDFC4D-F9E6-485B-80A2-8BE99A6BEB6A}" type="slidenum">
              <a:rPr lang="en-US" smtClean="0"/>
              <a:t>1</a:t>
            </a:fld>
            <a:endParaRPr lang="en-US"/>
          </a:p>
        </p:txBody>
      </p:sp>
    </p:spTree>
    <p:extLst>
      <p:ext uri="{BB962C8B-B14F-4D97-AF65-F5344CB8AC3E}">
        <p14:creationId xmlns:p14="http://schemas.microsoft.com/office/powerpoint/2010/main" val="1935311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305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220D42-5399-49C0-B357-A0BCD0E96CEA}"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658D63-2BEA-4E0F-B75F-07579213410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65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220D42-5399-49C0-B357-A0BCD0E96CEA}"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658D63-2BEA-4E0F-B75F-075792134106}" type="slidenum">
              <a:rPr lang="en-US" smtClean="0"/>
              <a:t>‹#›</a:t>
            </a:fld>
            <a:endParaRPr lang="en-US"/>
          </a:p>
        </p:txBody>
      </p:sp>
    </p:spTree>
    <p:extLst>
      <p:ext uri="{BB962C8B-B14F-4D97-AF65-F5344CB8AC3E}">
        <p14:creationId xmlns:p14="http://schemas.microsoft.com/office/powerpoint/2010/main" val="2880587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220D42-5399-49C0-B357-A0BCD0E96CEA}"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658D63-2BEA-4E0F-B75F-075792134106}" type="slidenum">
              <a:rPr lang="en-US" smtClean="0"/>
              <a:t>‹#›</a:t>
            </a:fld>
            <a:endParaRPr lang="en-US"/>
          </a:p>
        </p:txBody>
      </p:sp>
    </p:spTree>
    <p:extLst>
      <p:ext uri="{BB962C8B-B14F-4D97-AF65-F5344CB8AC3E}">
        <p14:creationId xmlns:p14="http://schemas.microsoft.com/office/powerpoint/2010/main" val="806358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7271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220D42-5399-49C0-B357-A0BCD0E96CEA}"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658D63-2BEA-4E0F-B75F-075792134106}" type="slidenum">
              <a:rPr lang="en-US" smtClean="0"/>
              <a:t>‹#›</a:t>
            </a:fld>
            <a:endParaRPr lang="en-US"/>
          </a:p>
        </p:txBody>
      </p:sp>
    </p:spTree>
    <p:extLst>
      <p:ext uri="{BB962C8B-B14F-4D97-AF65-F5344CB8AC3E}">
        <p14:creationId xmlns:p14="http://schemas.microsoft.com/office/powerpoint/2010/main" val="1221979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220D42-5399-49C0-B357-A0BCD0E96CEA}"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658D63-2BEA-4E0F-B75F-07579213410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5043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220D42-5399-49C0-B357-A0BCD0E96CEA}" type="datetimeFigureOut">
              <a:rPr lang="en-US" smtClean="0"/>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658D63-2BEA-4E0F-B75F-075792134106}" type="slidenum">
              <a:rPr lang="en-US" smtClean="0"/>
              <a:t>‹#›</a:t>
            </a:fld>
            <a:endParaRPr lang="en-US"/>
          </a:p>
        </p:txBody>
      </p:sp>
    </p:spTree>
    <p:extLst>
      <p:ext uri="{BB962C8B-B14F-4D97-AF65-F5344CB8AC3E}">
        <p14:creationId xmlns:p14="http://schemas.microsoft.com/office/powerpoint/2010/main" val="1568690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220D42-5399-49C0-B357-A0BCD0E96CEA}" type="datetimeFigureOut">
              <a:rPr lang="en-US" smtClean="0"/>
              <a:t>11/19/2025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658D63-2BEA-4E0F-B75F-075792134106}" type="slidenum">
              <a:rPr lang="en-US" smtClean="0"/>
              <a:t>‹#›</a:t>
            </a:fld>
            <a:endParaRPr lang="en-US"/>
          </a:p>
        </p:txBody>
      </p:sp>
    </p:spTree>
    <p:extLst>
      <p:ext uri="{BB962C8B-B14F-4D97-AF65-F5344CB8AC3E}">
        <p14:creationId xmlns:p14="http://schemas.microsoft.com/office/powerpoint/2010/main" val="3891114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220D42-5399-49C0-B357-A0BCD0E96CEA}" type="datetimeFigureOut">
              <a:rPr lang="en-US" smtClean="0"/>
              <a:t>11/19/2025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658D63-2BEA-4E0F-B75F-075792134106}" type="slidenum">
              <a:rPr lang="en-US" smtClean="0"/>
              <a:t>‹#›</a:t>
            </a:fld>
            <a:endParaRPr lang="en-US"/>
          </a:p>
        </p:txBody>
      </p:sp>
    </p:spTree>
    <p:extLst>
      <p:ext uri="{BB962C8B-B14F-4D97-AF65-F5344CB8AC3E}">
        <p14:creationId xmlns:p14="http://schemas.microsoft.com/office/powerpoint/2010/main" val="3662568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F220D42-5399-49C0-B357-A0BCD0E96CEA}" type="datetimeFigureOut">
              <a:rPr lang="en-US" smtClean="0"/>
              <a:t>11/19/2025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3658D63-2BEA-4E0F-B75F-075792134106}" type="slidenum">
              <a:rPr lang="en-US" smtClean="0"/>
              <a:t>‹#›</a:t>
            </a:fld>
            <a:endParaRPr lang="en-US"/>
          </a:p>
        </p:txBody>
      </p:sp>
    </p:spTree>
    <p:extLst>
      <p:ext uri="{BB962C8B-B14F-4D97-AF65-F5344CB8AC3E}">
        <p14:creationId xmlns:p14="http://schemas.microsoft.com/office/powerpoint/2010/main" val="3894682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F220D42-5399-49C0-B357-A0BCD0E96CEA}" type="datetimeFigureOut">
              <a:rPr lang="en-US" smtClean="0"/>
              <a:t>11/19/2025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3658D63-2BEA-4E0F-B75F-075792134106}" type="slidenum">
              <a:rPr lang="en-US" smtClean="0"/>
              <a:t>‹#›</a:t>
            </a:fld>
            <a:endParaRPr lang="en-US"/>
          </a:p>
        </p:txBody>
      </p:sp>
    </p:spTree>
    <p:extLst>
      <p:ext uri="{BB962C8B-B14F-4D97-AF65-F5344CB8AC3E}">
        <p14:creationId xmlns:p14="http://schemas.microsoft.com/office/powerpoint/2010/main" val="3545085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220D42-5399-49C0-B357-A0BCD0E96CEA}" type="datetimeFigureOut">
              <a:rPr lang="en-US" smtClean="0"/>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658D63-2BEA-4E0F-B75F-075792134106}" type="slidenum">
              <a:rPr lang="en-US" smtClean="0"/>
              <a:t>‹#›</a:t>
            </a:fld>
            <a:endParaRPr lang="en-US"/>
          </a:p>
        </p:txBody>
      </p:sp>
    </p:spTree>
    <p:extLst>
      <p:ext uri="{BB962C8B-B14F-4D97-AF65-F5344CB8AC3E}">
        <p14:creationId xmlns:p14="http://schemas.microsoft.com/office/powerpoint/2010/main" val="2945450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F220D42-5399-49C0-B357-A0BCD0E96CEA}" type="datetimeFigureOut">
              <a:rPr lang="en-US" smtClean="0"/>
              <a:t>11/19/2025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3658D63-2BEA-4E0F-B75F-075792134106}"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6868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88BA4A-3535-6BA0-8DE3-87BD5BF50576}"/>
              </a:ext>
            </a:extLst>
          </p:cNvPr>
          <p:cNvSpPr>
            <a:spLocks noGrp="1"/>
          </p:cNvSpPr>
          <p:nvPr>
            <p:ph type="ctrTitle"/>
          </p:nvPr>
        </p:nvSpPr>
        <p:spPr>
          <a:xfrm>
            <a:off x="1049214" y="3323492"/>
            <a:ext cx="10521463" cy="1083989"/>
          </a:xfrm>
        </p:spPr>
        <p:txBody>
          <a:bodyPr>
            <a:normAutofit/>
          </a:bodyPr>
          <a:lstStyle/>
          <a:p>
            <a:pPr algn="r"/>
            <a:r>
              <a:rPr lang="ar-IQ" altLang="zh-CN" sz="4000" b="1" dirty="0" smtClean="0">
                <a:solidFill>
                  <a:schemeClr val="tx1"/>
                </a:solidFill>
                <a:latin typeface="Times New Roman" pitchFamily="18" charset="0"/>
                <a:ea typeface="Source Han Sans CN Heavy" panose="020B0500000000000000" pitchFamily="34" charset="-128"/>
                <a:cs typeface="Times New Roman" pitchFamily="18" charset="0"/>
              </a:rPr>
              <a:t>الإستلال، طريقة فحصه وطرق التخلص منه</a:t>
            </a:r>
            <a:endParaRPr lang="en-US" altLang="zh-CN" sz="4000" b="1" dirty="0">
              <a:solidFill>
                <a:schemeClr val="tx1"/>
              </a:solidFill>
              <a:latin typeface="Times New Roman" pitchFamily="18" charset="0"/>
              <a:ea typeface="Source Han Sans CN Heavy" panose="020B0500000000000000" pitchFamily="34" charset="-128"/>
              <a:cs typeface="Times New Roman" pitchFamily="18" charset="0"/>
            </a:endParaRPr>
          </a:p>
        </p:txBody>
      </p:sp>
      <p:sp>
        <p:nvSpPr>
          <p:cNvPr id="6" name="TextBox 5"/>
          <p:cNvSpPr txBox="1"/>
          <p:nvPr/>
        </p:nvSpPr>
        <p:spPr>
          <a:xfrm>
            <a:off x="6954716" y="4598375"/>
            <a:ext cx="4545623" cy="584775"/>
          </a:xfrm>
          <a:prstGeom prst="rect">
            <a:avLst/>
          </a:prstGeom>
          <a:noFill/>
        </p:spPr>
        <p:txBody>
          <a:bodyPr wrap="square" rtlCol="0">
            <a:spAutoFit/>
          </a:bodyPr>
          <a:lstStyle/>
          <a:p>
            <a:pPr algn="r"/>
            <a:r>
              <a:rPr lang="ar-IQ" sz="3200" dirty="0" smtClean="0"/>
              <a:t>م.م شيماء احمد عبدالله</a:t>
            </a:r>
            <a:endParaRPr lang="en-US" sz="3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6354" y="87923"/>
            <a:ext cx="6195645"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02702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5800" y="1672685"/>
            <a:ext cx="10392508" cy="2826732"/>
          </a:xfrm>
          <a:prstGeom prst="rect">
            <a:avLst/>
          </a:prstGeom>
        </p:spPr>
        <p:txBody>
          <a:bodyPr wrap="square" lIns="121917" tIns="60958" rIns="121917" bIns="60958">
            <a:spAutoFit/>
          </a:bodyPr>
          <a:lstStyle/>
          <a:p>
            <a:pPr algn="r">
              <a:lnSpc>
                <a:spcPct val="150000"/>
              </a:lnSpc>
            </a:pPr>
            <a:r>
              <a:rPr lang="ar-IQ" sz="2400" dirty="0" smtClean="0">
                <a:latin typeface="Times New Roman" pitchFamily="18" charset="0"/>
                <a:cs typeface="Times New Roman" pitchFamily="18" charset="0"/>
              </a:rPr>
              <a:t>الطريقة </a:t>
            </a:r>
            <a:r>
              <a:rPr lang="ar-IQ" sz="2400" dirty="0">
                <a:latin typeface="Times New Roman" pitchFamily="18" charset="0"/>
                <a:cs typeface="Times New Roman" pitchFamily="18" charset="0"/>
              </a:rPr>
              <a:t>التقليدية </a:t>
            </a:r>
            <a:r>
              <a:rPr lang="ar-IQ" sz="2400" dirty="0" smtClean="0">
                <a:latin typeface="Times New Roman" pitchFamily="18" charset="0"/>
                <a:cs typeface="Times New Roman" pitchFamily="18" charset="0"/>
              </a:rPr>
              <a:t>:</a:t>
            </a:r>
            <a:endParaRPr lang="ar-IQ" sz="2400" dirty="0">
              <a:latin typeface="Times New Roman" pitchFamily="18" charset="0"/>
              <a:cs typeface="Times New Roman" pitchFamily="18" charset="0"/>
            </a:endParaRPr>
          </a:p>
          <a:p>
            <a:pPr algn="r">
              <a:lnSpc>
                <a:spcPct val="150000"/>
              </a:lnSpc>
            </a:pPr>
            <a:r>
              <a:rPr lang="ar-IQ" sz="2400" dirty="0">
                <a:latin typeface="Times New Roman" pitchFamily="18" charset="0"/>
                <a:cs typeface="Times New Roman" pitchFamily="18" charset="0"/>
              </a:rPr>
              <a:t>يتم الكشف عن النصوص بالرجوع مباشرة الى المصادر الوثائقية الورقية ذات العلاقة ومضاهاة النصوص الموجودة في البحث المستشهد بها وغير المستشهد بها ) مع النصوص الموجودة في هذه المصادر العلمية .</a:t>
            </a:r>
          </a:p>
          <a:p>
            <a:pPr algn="r">
              <a:lnSpc>
                <a:spcPct val="150000"/>
              </a:lnSpc>
            </a:pPr>
            <a:r>
              <a:rPr lang="ar-IQ" sz="2400" dirty="0" smtClean="0">
                <a:latin typeface="Times New Roman" pitchFamily="18" charset="0"/>
                <a:cs typeface="Times New Roman" pitchFamily="18" charset="0"/>
              </a:rPr>
              <a:t>ويعتمد </a:t>
            </a:r>
            <a:r>
              <a:rPr lang="ar-IQ" sz="2400" dirty="0">
                <a:latin typeface="Times New Roman" pitchFamily="18" charset="0"/>
                <a:cs typeface="Times New Roman" pitchFamily="18" charset="0"/>
              </a:rPr>
              <a:t>المقوم للبحث على ذاكرته العلمية كونه اختصاص ولديه معرفة بادبيات الموضوع من خلال تقويمه للبحث و قراءته واستذكار النصوص </a:t>
            </a:r>
            <a:endParaRPr lang="en-US" sz="2400" dirty="0">
              <a:latin typeface="Times New Roman" pitchFamily="18" charset="0"/>
              <a:cs typeface="Times New Roman" pitchFamily="18" charset="0"/>
            </a:endParaRPr>
          </a:p>
        </p:txBody>
      </p:sp>
      <p:sp>
        <p:nvSpPr>
          <p:cNvPr id="4" name="TextBox 3"/>
          <p:cNvSpPr txBox="1"/>
          <p:nvPr/>
        </p:nvSpPr>
        <p:spPr>
          <a:xfrm>
            <a:off x="7892527" y="1031741"/>
            <a:ext cx="3555781" cy="640945"/>
          </a:xfrm>
          <a:prstGeom prst="rect">
            <a:avLst/>
          </a:prstGeom>
          <a:noFill/>
        </p:spPr>
        <p:txBody>
          <a:bodyPr wrap="none" rtlCol="0">
            <a:spAutoFit/>
          </a:bodyPr>
          <a:lstStyle/>
          <a:p>
            <a:pPr lvl="0" algn="r">
              <a:lnSpc>
                <a:spcPct val="150000"/>
              </a:lnSpc>
            </a:pPr>
            <a:r>
              <a:rPr lang="ar-IQ" sz="2700" dirty="0" smtClean="0">
                <a:solidFill>
                  <a:srgbClr val="000000"/>
                </a:solidFill>
                <a:latin typeface="Times New Roman" pitchFamily="18" charset="0"/>
                <a:cs typeface="Times New Roman" pitchFamily="18" charset="0"/>
              </a:rPr>
              <a:t>طرائق </a:t>
            </a:r>
            <a:r>
              <a:rPr lang="ar-IQ" sz="2700" dirty="0">
                <a:solidFill>
                  <a:srgbClr val="000000"/>
                </a:solidFill>
                <a:latin typeface="Times New Roman" pitchFamily="18" charset="0"/>
                <a:cs typeface="Times New Roman" pitchFamily="18" charset="0"/>
              </a:rPr>
              <a:t>كشف الاستلال العلمي :</a:t>
            </a:r>
          </a:p>
        </p:txBody>
      </p:sp>
    </p:spTree>
    <p:extLst>
      <p:ext uri="{BB962C8B-B14F-4D97-AF65-F5344CB8AC3E}">
        <p14:creationId xmlns:p14="http://schemas.microsoft.com/office/powerpoint/2010/main" val="2815876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181" y="286603"/>
            <a:ext cx="10058400" cy="1450757"/>
          </a:xfrm>
        </p:spPr>
        <p:txBody>
          <a:bodyPr>
            <a:normAutofit/>
          </a:bodyPr>
          <a:lstStyle/>
          <a:p>
            <a:pPr algn="r"/>
            <a:r>
              <a:rPr lang="ar-IQ" sz="2800" spc="0" dirty="0" smtClean="0">
                <a:solidFill>
                  <a:srgbClr val="000000">
                    <a:lumMod val="75000"/>
                    <a:lumOff val="25000"/>
                  </a:srgbClr>
                </a:solidFill>
                <a:latin typeface="Calibri"/>
                <a:ea typeface="+mn-ea"/>
                <a:cs typeface="Arial"/>
              </a:rPr>
              <a:t>برامج </a:t>
            </a:r>
            <a:r>
              <a:rPr lang="ar-IQ" sz="2800" spc="0" dirty="0">
                <a:solidFill>
                  <a:srgbClr val="000000">
                    <a:lumMod val="75000"/>
                    <a:lumOff val="25000"/>
                  </a:srgbClr>
                </a:solidFill>
                <a:latin typeface="Calibri"/>
                <a:ea typeface="+mn-ea"/>
                <a:cs typeface="Arial"/>
              </a:rPr>
              <a:t>الاستلال العلمي</a:t>
            </a:r>
            <a:endParaRPr lang="en-US" sz="6000" dirty="0"/>
          </a:p>
        </p:txBody>
      </p:sp>
      <p:sp>
        <p:nvSpPr>
          <p:cNvPr id="3" name="Content Placeholder 2"/>
          <p:cNvSpPr>
            <a:spLocks noGrp="1"/>
          </p:cNvSpPr>
          <p:nvPr>
            <p:ph idx="1"/>
          </p:nvPr>
        </p:nvSpPr>
        <p:spPr>
          <a:xfrm>
            <a:off x="1325880" y="1625927"/>
            <a:ext cx="10058400" cy="4023360"/>
          </a:xfrm>
        </p:spPr>
        <p:txBody>
          <a:bodyPr>
            <a:normAutofit/>
          </a:bodyPr>
          <a:lstStyle/>
          <a:p>
            <a:endParaRPr lang="en-US" dirty="0"/>
          </a:p>
          <a:p>
            <a:pPr algn="r">
              <a:lnSpc>
                <a:spcPct val="150000"/>
              </a:lnSpc>
            </a:pPr>
            <a:r>
              <a:rPr lang="ar-IQ" dirty="0" smtClean="0"/>
              <a:t>تتوافر </a:t>
            </a:r>
            <a:r>
              <a:rPr lang="ar-IQ" dirty="0"/>
              <a:t>عبر شبكة الانترنت العديد من برامج كشف الاستلال و الانتحال والسرقة العلمية ومنها توفر كشف الاستلال بلغات وبرامج تدعم النصوص باللغة العربية فضلا الى اللغات الأخرى مثل ترنتین وبرامج تدعم الابحاث </a:t>
            </a:r>
            <a:r>
              <a:rPr lang="en-US" dirty="0" err="1" smtClean="0"/>
              <a:t>Aplagscan</a:t>
            </a:r>
            <a:r>
              <a:rPr lang="en-US" dirty="0" smtClean="0"/>
              <a:t> </a:t>
            </a:r>
            <a:r>
              <a:rPr lang="ar-IQ" dirty="0" smtClean="0"/>
              <a:t>اجنبية فقط. </a:t>
            </a:r>
            <a:r>
              <a:rPr lang="ar-IQ" dirty="0"/>
              <a:t>) </a:t>
            </a:r>
            <a:r>
              <a:rPr lang="en-US" dirty="0"/>
              <a:t>E-MAREFA </a:t>
            </a:r>
            <a:r>
              <a:rPr lang="ar-IQ" dirty="0"/>
              <a:t>معرفة </a:t>
            </a:r>
            <a:r>
              <a:rPr lang="en-US" dirty="0" err="1"/>
              <a:t>Qarnet</a:t>
            </a:r>
            <a:r>
              <a:rPr lang="en-US" dirty="0"/>
              <a:t> </a:t>
            </a:r>
            <a:r>
              <a:rPr lang="ar-IQ" dirty="0" smtClean="0"/>
              <a:t>العربية </a:t>
            </a:r>
            <a:r>
              <a:rPr lang="ar-IQ" dirty="0"/>
              <a:t>فقط التي تستعين بها الجامعات العربية وانتاجها عربي </a:t>
            </a:r>
            <a:r>
              <a:rPr lang="ar-IQ" dirty="0" smtClean="0"/>
              <a:t>مثل </a:t>
            </a:r>
            <a:r>
              <a:rPr lang="ar-IQ" dirty="0"/>
              <a:t>( </a:t>
            </a:r>
            <a:r>
              <a:rPr lang="ar-IQ" dirty="0" smtClean="0"/>
              <a:t>قارنت</a:t>
            </a:r>
            <a:endParaRPr lang="ar-IQ" dirty="0"/>
          </a:p>
          <a:p>
            <a:pPr algn="r">
              <a:lnSpc>
                <a:spcPct val="150000"/>
              </a:lnSpc>
            </a:pPr>
            <a:r>
              <a:rPr lang="ar-IQ" dirty="0"/>
              <a:t>وبرامج تعليمية وهي برامج مجانية تهدف مساعدة الطلبة والباحثين في تحسين مستوى الكتابة لديهم وتعرفهم بالاستلال </a:t>
            </a:r>
            <a:r>
              <a:rPr lang="en-US" dirty="0" err="1" smtClean="0"/>
              <a:t>iThenticate</a:t>
            </a:r>
            <a:r>
              <a:rPr lang="ar-IQ" dirty="0" smtClean="0"/>
              <a:t> </a:t>
            </a:r>
            <a:r>
              <a:rPr lang="ar-IQ" dirty="0"/>
              <a:t>وانواعه وطرائق تجنبه وتعليمهم اسلوب الاشارة للاقتباسات العلمية وتنمية مهارات التفكير النقدي </a:t>
            </a:r>
            <a:r>
              <a:rPr lang="ar-IQ" dirty="0" smtClean="0"/>
              <a:t>لديهم مثل  </a:t>
            </a:r>
            <a:r>
              <a:rPr lang="en-US" dirty="0" err="1" smtClean="0"/>
              <a:t>Turnitin</a:t>
            </a:r>
            <a:r>
              <a:rPr lang="ar-IQ" dirty="0" smtClean="0"/>
              <a:t>وغير </a:t>
            </a:r>
            <a:r>
              <a:rPr lang="ar-IQ" dirty="0"/>
              <a:t>تعليمية </a:t>
            </a:r>
            <a:r>
              <a:rPr lang="ar-IQ" dirty="0" smtClean="0"/>
              <a:t>وهي </a:t>
            </a:r>
            <a:r>
              <a:rPr lang="ar-IQ" dirty="0"/>
              <a:t>تهدف الى كشف الاستلال فقط وقد تكون برامج تجارية هدفها ربحي </a:t>
            </a:r>
            <a:r>
              <a:rPr lang="ar-IQ" dirty="0" smtClean="0"/>
              <a:t>مثل</a:t>
            </a:r>
            <a:endParaRPr lang="en-US" dirty="0"/>
          </a:p>
        </p:txBody>
      </p:sp>
    </p:spTree>
    <p:extLst>
      <p:ext uri="{BB962C8B-B14F-4D97-AF65-F5344CB8AC3E}">
        <p14:creationId xmlns:p14="http://schemas.microsoft.com/office/powerpoint/2010/main" val="7543472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4026" y="1560727"/>
            <a:ext cx="8913745" cy="4500078"/>
          </a:xfrm>
          <a:prstGeom prst="rect">
            <a:avLst/>
          </a:prstGeom>
          <a:noFill/>
        </p:spPr>
        <p:txBody>
          <a:bodyPr wrap="square" rtlCol="0">
            <a:spAutoFit/>
          </a:bodyPr>
          <a:lstStyle/>
          <a:p>
            <a:endParaRPr lang="ar-IQ" sz="2000" dirty="0"/>
          </a:p>
          <a:p>
            <a:pPr algn="r">
              <a:lnSpc>
                <a:spcPct val="150000"/>
              </a:lnSpc>
            </a:pPr>
            <a:r>
              <a:rPr lang="ar-IQ" sz="2000" dirty="0"/>
              <a:t>هو من اقدم برامج كشف الاستلال والانتحال والسرقة العلمية للنصوص صدر عام 1996 بواسطة مجموعة من الباحثين في جامعة كاليفورنيا واصبح برنامج تجاري يتبع الى مؤسسة امريكية والبرنامج يدعم 31 لغة عالمية ضمنها اللغة العربية ويستعمل من قبل أكثر من 15،000 </a:t>
            </a:r>
            <a:r>
              <a:rPr lang="ar-IQ" sz="2000" dirty="0" smtClean="0"/>
              <a:t>مؤسسة </a:t>
            </a:r>
            <a:r>
              <a:rPr lang="ar-IQ" sz="2000" dirty="0"/>
              <a:t>منها جامعات ومراكز تعليمية </a:t>
            </a:r>
            <a:r>
              <a:rPr lang="en-US" sz="2000" dirty="0" smtClean="0"/>
              <a:t> </a:t>
            </a:r>
            <a:r>
              <a:rPr lang="ar-IQ" sz="2000" dirty="0" smtClean="0"/>
              <a:t>ويتميز </a:t>
            </a:r>
            <a:r>
              <a:rPr lang="ar-IQ" sz="2000" dirty="0"/>
              <a:t>البرنامج بقاعدة بيانات تشتمل على اكثر من 14 بليون صفحة انترنت فضلا عن أكثر من 100 مليون مقال وكتاب وبحوث للدراسات الأولية والعليا (الماجستير والدكتوراه ) بالاتفاق مع ناشري المحتوى </a:t>
            </a:r>
            <a:r>
              <a:rPr lang="ar-IQ" sz="2000" dirty="0" smtClean="0"/>
              <a:t>الرقمي</a:t>
            </a:r>
            <a:endParaRPr lang="ar-IQ" sz="2000" dirty="0"/>
          </a:p>
          <a:p>
            <a:pPr>
              <a:lnSpc>
                <a:spcPct val="150000"/>
              </a:lnSpc>
            </a:pPr>
            <a:endParaRPr lang="en-US" sz="2000" dirty="0"/>
          </a:p>
          <a:p>
            <a:pPr algn="r">
              <a:lnSpc>
                <a:spcPct val="150000"/>
              </a:lnSpc>
            </a:pPr>
            <a:r>
              <a:rPr lang="ar-IQ" sz="2000" dirty="0"/>
              <a:t>والبرنامج سهل الاستعمال على الإنترنت، يساهم في تسريع وضع العلامات وتبسيط مراجعات النظراء فضلاً عن تقديم تعقيبات نافعة للطلاب. ويتمثل الهدف الرئيس منه هو المساعدة في تحسين المستوى التعليمي لدى الطلاب عن طريق تقديم </a:t>
            </a:r>
            <a:r>
              <a:rPr lang="ar-IQ" dirty="0"/>
              <a:t>ملاحظات أكثر ثراء لهم .</a:t>
            </a:r>
            <a:endParaRPr lang="en-US" dirty="0"/>
          </a:p>
        </p:txBody>
      </p:sp>
      <p:sp>
        <p:nvSpPr>
          <p:cNvPr id="3" name="TextBox 2"/>
          <p:cNvSpPr txBox="1"/>
          <p:nvPr/>
        </p:nvSpPr>
        <p:spPr>
          <a:xfrm>
            <a:off x="9344964" y="1178196"/>
            <a:ext cx="2028248" cy="461665"/>
          </a:xfrm>
          <a:prstGeom prst="rect">
            <a:avLst/>
          </a:prstGeom>
          <a:noFill/>
        </p:spPr>
        <p:txBody>
          <a:bodyPr wrap="none" rtlCol="0">
            <a:spAutoFit/>
          </a:bodyPr>
          <a:lstStyle/>
          <a:p>
            <a:pPr algn="r"/>
            <a:r>
              <a:rPr lang="en-US" sz="2400" dirty="0"/>
              <a:t>: </a:t>
            </a:r>
            <a:r>
              <a:rPr lang="en-US" sz="2400" dirty="0" err="1"/>
              <a:t>Turnitin</a:t>
            </a:r>
            <a:r>
              <a:rPr lang="en-US" sz="2400" dirty="0"/>
              <a:t> </a:t>
            </a:r>
            <a:r>
              <a:rPr lang="ar-IQ" sz="2400" dirty="0"/>
              <a:t>برنامج</a:t>
            </a:r>
          </a:p>
        </p:txBody>
      </p:sp>
    </p:spTree>
    <p:extLst>
      <p:ext uri="{BB962C8B-B14F-4D97-AF65-F5344CB8AC3E}">
        <p14:creationId xmlns:p14="http://schemas.microsoft.com/office/powerpoint/2010/main" val="14607958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0585" y="167053"/>
            <a:ext cx="10058400" cy="5961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1475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546" y="580292"/>
            <a:ext cx="10005646"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1103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4A69E9-8934-C9A2-4A8B-42B7F2E81696}"/>
              </a:ext>
            </a:extLst>
          </p:cNvPr>
          <p:cNvSpPr>
            <a:spLocks noGrp="1"/>
          </p:cNvSpPr>
          <p:nvPr>
            <p:ph type="title"/>
          </p:nvPr>
        </p:nvSpPr>
        <p:spPr>
          <a:xfrm>
            <a:off x="1049215" y="2220912"/>
            <a:ext cx="10058400" cy="1084997"/>
          </a:xfrm>
          <a:ln>
            <a:noFill/>
          </a:ln>
        </p:spPr>
        <p:style>
          <a:lnRef idx="2">
            <a:schemeClr val="dk1"/>
          </a:lnRef>
          <a:fillRef idx="1">
            <a:schemeClr val="lt1"/>
          </a:fillRef>
          <a:effectRef idx="0">
            <a:schemeClr val="dk1"/>
          </a:effectRef>
          <a:fontRef idx="minor">
            <a:schemeClr val="dk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IQ" sz="5400" b="1" spc="50" dirty="0" smtClean="0">
                <a:ln w="11430"/>
                <a:solidFill>
                  <a:schemeClr val="tx1"/>
                </a:solidFill>
                <a:effectLst>
                  <a:outerShdw blurRad="76200" dist="50800" dir="5400000" algn="tl" rotWithShape="0">
                    <a:srgbClr val="000000">
                      <a:alpha val="65000"/>
                    </a:srgbClr>
                  </a:outerShdw>
                </a:effectLst>
                <a:latin typeface="Times New Roman" pitchFamily="18" charset="0"/>
                <a:cs typeface="Times New Roman" pitchFamily="18" charset="0"/>
              </a:rPr>
              <a:t>شكرا لحضوركم وحسن إستماعكم</a:t>
            </a:r>
            <a:endParaRPr lang="en-US" sz="5400" b="1" spc="50" dirty="0">
              <a:ln w="11430"/>
              <a:solidFill>
                <a:schemeClr val="tx1"/>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111076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6D1ABC-6AB2-7D17-6359-8BA47A11E6C2}"/>
              </a:ext>
            </a:extLst>
          </p:cNvPr>
          <p:cNvSpPr>
            <a:spLocks noGrp="1"/>
          </p:cNvSpPr>
          <p:nvPr>
            <p:ph type="title"/>
          </p:nvPr>
        </p:nvSpPr>
        <p:spPr>
          <a:xfrm>
            <a:off x="8236636" y="567509"/>
            <a:ext cx="3272496" cy="786508"/>
          </a:xfrm>
        </p:spPr>
        <p:txBody>
          <a:bodyPr>
            <a:normAutofit/>
          </a:bodyPr>
          <a:lstStyle/>
          <a:p>
            <a:pPr algn="r" rtl="1"/>
            <a:r>
              <a:rPr lang="ar-IQ" sz="3200" dirty="0" smtClean="0">
                <a:latin typeface="Times New Roman" pitchFamily="18" charset="0"/>
                <a:cs typeface="Times New Roman" pitchFamily="18" charset="0"/>
              </a:rPr>
              <a:t>مفهوم الاستلال العلمي</a:t>
            </a:r>
            <a:endParaRPr lang="en-US" sz="3200" dirty="0">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xmlns="" id="{78751658-1E25-E690-7BBA-333765330CBB}"/>
              </a:ext>
            </a:extLst>
          </p:cNvPr>
          <p:cNvSpPr>
            <a:spLocks noGrp="1"/>
          </p:cNvSpPr>
          <p:nvPr>
            <p:ph idx="1"/>
          </p:nvPr>
        </p:nvSpPr>
        <p:spPr>
          <a:xfrm>
            <a:off x="1053318" y="1625926"/>
            <a:ext cx="10058400" cy="4185789"/>
          </a:xfrm>
        </p:spPr>
        <p:txBody>
          <a:bodyPr>
            <a:normAutofit/>
          </a:bodyPr>
          <a:lstStyle/>
          <a:p>
            <a:r>
              <a:rPr lang="en-US" sz="2600" dirty="0" smtClean="0">
                <a:solidFill>
                  <a:schemeClr val="tx1"/>
                </a:solidFill>
                <a:latin typeface="Times New Roman" pitchFamily="18" charset="0"/>
                <a:cs typeface="Times New Roman" pitchFamily="18" charset="0"/>
              </a:rPr>
              <a:t>.</a:t>
            </a:r>
            <a:endParaRPr lang="en-US" sz="2600" dirty="0">
              <a:solidFill>
                <a:schemeClr val="tx1"/>
              </a:solidFill>
              <a:latin typeface="Times New Roman" pitchFamily="18" charset="0"/>
              <a:cs typeface="Times New Roman" pitchFamily="18" charset="0"/>
            </a:endParaRPr>
          </a:p>
        </p:txBody>
      </p:sp>
      <p:sp>
        <p:nvSpPr>
          <p:cNvPr id="5" name="TextBox 4"/>
          <p:cNvSpPr txBox="1"/>
          <p:nvPr/>
        </p:nvSpPr>
        <p:spPr>
          <a:xfrm>
            <a:off x="685800" y="1714501"/>
            <a:ext cx="11120798" cy="3416320"/>
          </a:xfrm>
          <a:prstGeom prst="rect">
            <a:avLst/>
          </a:prstGeom>
          <a:noFill/>
        </p:spPr>
        <p:txBody>
          <a:bodyPr wrap="square" rtlCol="0">
            <a:spAutoFit/>
          </a:bodyPr>
          <a:lstStyle/>
          <a:p>
            <a:pPr algn="r">
              <a:lnSpc>
                <a:spcPct val="150000"/>
              </a:lnSpc>
            </a:pPr>
            <a:r>
              <a:rPr lang="ar-IQ" dirty="0"/>
              <a:t>ويمثل معنى الاستلال : الانتحال العلمي ، انتحال الملكية الفكرية . السرقة العلمية ، القرصنة العلمية او الفكرية ، والسطو العلمي ، التزوير العلمي ، اختلاس النصوص او الافكار ، الغش الاكاديمي ... الخ</a:t>
            </a:r>
          </a:p>
          <a:p>
            <a:pPr>
              <a:lnSpc>
                <a:spcPct val="150000"/>
              </a:lnSpc>
            </a:pPr>
            <a:endParaRPr lang="ar-IQ" dirty="0"/>
          </a:p>
          <a:p>
            <a:pPr algn="r">
              <a:lnSpc>
                <a:spcPct val="150000"/>
              </a:lnSpc>
            </a:pPr>
            <a:r>
              <a:rPr lang="ar-IQ" dirty="0" smtClean="0"/>
              <a:t>) وتصريفاته </a:t>
            </a:r>
            <a:r>
              <a:rPr lang="ar-IQ" dirty="0"/>
              <a:t>يبين مفهوم الانتحال والسرقة </a:t>
            </a:r>
            <a:r>
              <a:rPr lang="en-US" dirty="0" smtClean="0"/>
              <a:t>plagiarism</a:t>
            </a:r>
            <a:r>
              <a:rPr lang="ar-IQ" dirty="0"/>
              <a:t>ويقابل مصطلح الاستلال باللغة الانكليزية مصطلح </a:t>
            </a:r>
            <a:r>
              <a:rPr lang="ar-IQ" dirty="0" smtClean="0"/>
              <a:t>( </a:t>
            </a:r>
            <a:endParaRPr lang="en-US" dirty="0"/>
          </a:p>
          <a:p>
            <a:pPr>
              <a:lnSpc>
                <a:spcPct val="150000"/>
              </a:lnSpc>
            </a:pPr>
            <a:endParaRPr lang="en-US" dirty="0"/>
          </a:p>
          <a:p>
            <a:pPr algn="r">
              <a:lnSpc>
                <a:spcPct val="150000"/>
              </a:lnSpc>
            </a:pPr>
            <a:r>
              <a:rPr lang="ar-IQ" dirty="0"/>
              <a:t>ويعرف الاستلال العلمي </a:t>
            </a:r>
            <a:r>
              <a:rPr lang="ar-IQ" dirty="0" smtClean="0"/>
              <a:t>اصطلاحاً بشكل مبسط نقل معلومات من مصادر دون الاشارة اليها.</a:t>
            </a:r>
          </a:p>
          <a:p>
            <a:pPr algn="r">
              <a:lnSpc>
                <a:spcPct val="150000"/>
              </a:lnSpc>
            </a:pPr>
            <a:r>
              <a:rPr lang="ar-IQ" dirty="0" smtClean="0"/>
              <a:t>وبشكل </a:t>
            </a:r>
            <a:r>
              <a:rPr lang="ar-IQ" dirty="0"/>
              <a:t>موسع يقوم الباحث عند اعداد بحثه بالانتحال او السطو العلمي على النتاج الفكري وسرقته بشكل جزئي او كلي لباحثين ومؤلفين آخرين ونسبه الى نفسه دون الاشارة للمصدر سواء بادراك او عدم ادراك ذلك .</a:t>
            </a:r>
            <a:endParaRPr lang="en-US" dirty="0"/>
          </a:p>
        </p:txBody>
      </p:sp>
    </p:spTree>
    <p:extLst>
      <p:ext uri="{BB962C8B-B14F-4D97-AF65-F5344CB8AC3E}">
        <p14:creationId xmlns:p14="http://schemas.microsoft.com/office/powerpoint/2010/main" val="1456830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5931" y="1441288"/>
            <a:ext cx="10058400" cy="4023360"/>
          </a:xfrm>
        </p:spPr>
        <p:txBody>
          <a:bodyPr>
            <a:normAutofit lnSpcReduction="10000"/>
          </a:bodyPr>
          <a:lstStyle/>
          <a:p>
            <a:pPr>
              <a:lnSpc>
                <a:spcPct val="150000"/>
              </a:lnSpc>
            </a:pPr>
            <a:endParaRPr lang="ar-IQ" sz="2400" dirty="0">
              <a:solidFill>
                <a:schemeClr val="tx1"/>
              </a:solidFill>
              <a:latin typeface="Times New Roman" pitchFamily="18" charset="0"/>
              <a:cs typeface="Times New Roman" pitchFamily="18" charset="0"/>
            </a:endParaRPr>
          </a:p>
          <a:p>
            <a:pPr algn="r">
              <a:lnSpc>
                <a:spcPct val="150000"/>
              </a:lnSpc>
            </a:pPr>
            <a:r>
              <a:rPr lang="ar-IQ" sz="2400" dirty="0">
                <a:solidFill>
                  <a:schemeClr val="tx1"/>
                </a:solidFill>
                <a:latin typeface="Times New Roman" pitchFamily="18" charset="0"/>
                <a:cs typeface="Times New Roman" pitchFamily="18" charset="0"/>
              </a:rPr>
              <a:t>ان الاستلال العلمي ظاهرة قديمة ومستمرة بمرور الزمن وزادت في وقتنا الحاضر لزيادة البحوث والمؤلفات المنشورة وسهولة الاستلال العلمي وتعدد اساليبه بظهور التقنيات ووسائل الاتصال الحديثة </a:t>
            </a:r>
            <a:r>
              <a:rPr lang="ar-IQ" sz="2400" dirty="0" smtClean="0">
                <a:solidFill>
                  <a:schemeClr val="tx1"/>
                </a:solidFill>
                <a:latin typeface="Times New Roman" pitchFamily="18" charset="0"/>
                <a:cs typeface="Times New Roman" pitchFamily="18" charset="0"/>
              </a:rPr>
              <a:t>     ( </a:t>
            </a:r>
            <a:r>
              <a:rPr lang="ar-IQ" sz="2400" dirty="0">
                <a:solidFill>
                  <a:schemeClr val="tx1"/>
                </a:solidFill>
                <a:latin typeface="Times New Roman" pitchFamily="18" charset="0"/>
                <a:cs typeface="Times New Roman" pitchFamily="18" charset="0"/>
              </a:rPr>
              <a:t>الحواسيب وشبكة الانترنت ) لنقل المعلومات وتوافرها والحصول عليها ، وبرز الاهتمام بمعالجة هذه الظاهرة والكشف عنها وبيان من هم قاموا بالانتحال والسرقة الادبية والعلمية من خلال نشر الكثير من المؤلفات والأبحاث التي تظهر السرقات العلمية والأدبية وإنتاج وإعداد الافلام والفيديوهات والمحاضرات بشكل بوربوينت وتوفر المواقع عبر الانترنت </a:t>
            </a:r>
            <a:r>
              <a:rPr lang="ar-IQ" sz="2400" dirty="0" smtClean="0">
                <a:solidFill>
                  <a:schemeClr val="tx1"/>
                </a:solidFill>
                <a:latin typeface="Times New Roman" pitchFamily="18" charset="0"/>
                <a:cs typeface="Times New Roman" pitchFamily="18" charset="0"/>
              </a:rPr>
              <a:t>وبرامج </a:t>
            </a:r>
            <a:r>
              <a:rPr lang="ar-IQ" sz="2400" dirty="0">
                <a:solidFill>
                  <a:schemeClr val="tx1"/>
                </a:solidFill>
                <a:latin typeface="Times New Roman" pitchFamily="18" charset="0"/>
                <a:cs typeface="Times New Roman" pitchFamily="18" charset="0"/>
              </a:rPr>
              <a:t>تجنبها والكشف عنها .</a:t>
            </a:r>
          </a:p>
          <a:p>
            <a:pPr algn="r"/>
            <a:endParaRPr lang="en-US" sz="2400" dirty="0"/>
          </a:p>
        </p:txBody>
      </p:sp>
      <p:sp>
        <p:nvSpPr>
          <p:cNvPr id="4" name="TextBox 3"/>
          <p:cNvSpPr txBox="1"/>
          <p:nvPr/>
        </p:nvSpPr>
        <p:spPr>
          <a:xfrm>
            <a:off x="6705131" y="967154"/>
            <a:ext cx="4684296" cy="661207"/>
          </a:xfrm>
          <a:prstGeom prst="rect">
            <a:avLst/>
          </a:prstGeom>
          <a:noFill/>
        </p:spPr>
        <p:txBody>
          <a:bodyPr wrap="none" rtlCol="0">
            <a:spAutoFit/>
          </a:bodyPr>
          <a:lstStyle/>
          <a:p>
            <a:pPr algn="r">
              <a:lnSpc>
                <a:spcPct val="150000"/>
              </a:lnSpc>
            </a:pPr>
            <a:r>
              <a:rPr lang="ar-IQ" sz="2800" dirty="0" smtClean="0">
                <a:latin typeface="Times New Roman" pitchFamily="18" charset="0"/>
                <a:cs typeface="Times New Roman" pitchFamily="18" charset="0"/>
              </a:rPr>
              <a:t>الاهتمام </a:t>
            </a:r>
            <a:r>
              <a:rPr lang="ar-IQ" sz="2800" dirty="0">
                <a:latin typeface="Times New Roman" pitchFamily="18" charset="0"/>
                <a:cs typeface="Times New Roman" pitchFamily="18" charset="0"/>
              </a:rPr>
              <a:t>بالاستلال العلمي والكشف عنه :</a:t>
            </a:r>
          </a:p>
        </p:txBody>
      </p:sp>
    </p:spTree>
    <p:extLst>
      <p:ext uri="{BB962C8B-B14F-4D97-AF65-F5344CB8AC3E}">
        <p14:creationId xmlns:p14="http://schemas.microsoft.com/office/powerpoint/2010/main" val="886091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2C5800-1938-B8ED-FA73-136E0FDA4E27}"/>
              </a:ext>
            </a:extLst>
          </p:cNvPr>
          <p:cNvSpPr>
            <a:spLocks noGrp="1"/>
          </p:cNvSpPr>
          <p:nvPr>
            <p:ph type="title"/>
          </p:nvPr>
        </p:nvSpPr>
        <p:spPr>
          <a:xfrm>
            <a:off x="1097280" y="286603"/>
            <a:ext cx="10058400" cy="1074837"/>
          </a:xfrm>
        </p:spPr>
        <p:txBody>
          <a:bodyPr>
            <a:normAutofit/>
          </a:bodyPr>
          <a:lstStyle/>
          <a:p>
            <a:pPr marL="342900" lvl="0" indent="-342900" algn="r">
              <a:lnSpc>
                <a:spcPct val="115000"/>
              </a:lnSpc>
              <a:spcBef>
                <a:spcPts val="0"/>
              </a:spcBef>
              <a:spcAft>
                <a:spcPts val="1000"/>
              </a:spcAft>
              <a:tabLst>
                <a:tab pos="457200" algn="l"/>
              </a:tabLst>
            </a:pPr>
            <a:r>
              <a:rPr lang="ar-IQ" sz="2800" dirty="0">
                <a:solidFill>
                  <a:prstClr val="black"/>
                </a:solidFill>
                <a:latin typeface="Times New Roman"/>
                <a:ea typeface="Calibri"/>
              </a:rPr>
              <a:t>اسباب الاستلال العلمي :</a:t>
            </a:r>
          </a:p>
        </p:txBody>
      </p:sp>
      <p:sp>
        <p:nvSpPr>
          <p:cNvPr id="3" name="Content Placeholder 2">
            <a:extLst>
              <a:ext uri="{FF2B5EF4-FFF2-40B4-BE49-F238E27FC236}">
                <a16:creationId xmlns:a16="http://schemas.microsoft.com/office/drawing/2014/main" xmlns="" id="{86B7685B-810C-03CF-BE07-622E81A24F53}"/>
              </a:ext>
            </a:extLst>
          </p:cNvPr>
          <p:cNvSpPr>
            <a:spLocks noGrp="1"/>
          </p:cNvSpPr>
          <p:nvPr>
            <p:ph idx="1"/>
          </p:nvPr>
        </p:nvSpPr>
        <p:spPr>
          <a:xfrm>
            <a:off x="773724" y="1397326"/>
            <a:ext cx="10788160" cy="4897965"/>
          </a:xfrm>
        </p:spPr>
        <p:txBody>
          <a:bodyPr>
            <a:normAutofit fontScale="25000" lnSpcReduction="20000"/>
          </a:bodyPr>
          <a:lstStyle/>
          <a:p>
            <a:pPr algn="r" rtl="1"/>
            <a:endParaRPr lang="ar-IQ" sz="12800" b="1" dirty="0"/>
          </a:p>
          <a:p>
            <a:pPr algn="r" rtl="1">
              <a:lnSpc>
                <a:spcPct val="170000"/>
              </a:lnSpc>
            </a:pPr>
            <a:r>
              <a:rPr lang="ar-IQ" sz="8000" dirty="0"/>
              <a:t>1. عدم المعرفة والادراك بانه استلال او سرقة علمية ومخاطر ذلك .</a:t>
            </a:r>
          </a:p>
          <a:p>
            <a:pPr algn="r" rtl="1">
              <a:lnSpc>
                <a:spcPct val="170000"/>
              </a:lnSpc>
            </a:pPr>
            <a:r>
              <a:rPr lang="ar-IQ" sz="8000" dirty="0" smtClean="0"/>
              <a:t>2</a:t>
            </a:r>
            <a:r>
              <a:rPr lang="ar-IQ" sz="8000" dirty="0"/>
              <a:t>. قلة خبرة الباحث ومعرفته في جمع البيانات وتحليلها والاشارة اليها .</a:t>
            </a:r>
          </a:p>
          <a:p>
            <a:pPr algn="r" rtl="1">
              <a:lnSpc>
                <a:spcPct val="170000"/>
              </a:lnSpc>
            </a:pPr>
            <a:r>
              <a:rPr lang="ar-IQ" sz="8000" dirty="0" smtClean="0"/>
              <a:t>3 </a:t>
            </a:r>
            <a:r>
              <a:rPr lang="ar-IQ" sz="8000" dirty="0"/>
              <a:t>دافع الانانية وحب الظهور والتمييز على اقرانه .</a:t>
            </a:r>
          </a:p>
          <a:p>
            <a:pPr algn="r" rtl="1">
              <a:lnSpc>
                <a:spcPct val="170000"/>
              </a:lnSpc>
            </a:pPr>
            <a:r>
              <a:rPr lang="ar-IQ" sz="8000" dirty="0" smtClean="0"/>
              <a:t>4</a:t>
            </a:r>
            <a:r>
              <a:rPr lang="ar-IQ" sz="8000" dirty="0"/>
              <a:t>. سهولة الحصول على المعلومات وتجنب مشقة البحث عنها .</a:t>
            </a:r>
          </a:p>
          <a:p>
            <a:pPr algn="r" rtl="1">
              <a:lnSpc>
                <a:spcPct val="170000"/>
              </a:lnSpc>
            </a:pPr>
            <a:r>
              <a:rPr lang="ar-IQ" sz="8000" dirty="0" smtClean="0"/>
              <a:t>5</a:t>
            </a:r>
            <a:r>
              <a:rPr lang="ar-IQ" sz="8000" dirty="0"/>
              <a:t>. الضغوط البحثية وعدم توفر لديه الوقت الكافي لاعداد البحث .</a:t>
            </a:r>
          </a:p>
          <a:p>
            <a:pPr algn="r" rtl="1">
              <a:lnSpc>
                <a:spcPct val="170000"/>
              </a:lnSpc>
            </a:pPr>
            <a:r>
              <a:rPr lang="ar-IQ" sz="8000" dirty="0" smtClean="0"/>
              <a:t>6</a:t>
            </a:r>
            <a:r>
              <a:rPr lang="ar-IQ" sz="8000" dirty="0"/>
              <a:t>. الضغوط الخارجية للنجاح من المجتمع الاسري (العائلة والاقارب) </a:t>
            </a:r>
            <a:endParaRPr lang="ar-IQ" sz="8000" dirty="0" smtClean="0"/>
          </a:p>
          <a:p>
            <a:pPr algn="r" rtl="1">
              <a:lnSpc>
                <a:spcPct val="170000"/>
              </a:lnSpc>
            </a:pPr>
            <a:r>
              <a:rPr lang="ar-IQ" sz="8000" dirty="0" smtClean="0"/>
              <a:t>.7.الرغبة </a:t>
            </a:r>
            <a:r>
              <a:rPr lang="ar-IQ" sz="8000" dirty="0"/>
              <a:t>السريعة والشديدة في الحصول على درجة اولقب علمي او وظيفة ادارية</a:t>
            </a:r>
            <a:endParaRPr lang="ar-IQ" sz="8000" b="1" dirty="0"/>
          </a:p>
          <a:p>
            <a:pPr algn="r" rtl="1"/>
            <a:r>
              <a:rPr lang="ar-IQ" sz="800" dirty="0"/>
              <a:t>7</a:t>
            </a:r>
          </a:p>
          <a:p>
            <a:pPr algn="r" rtl="1">
              <a:lnSpc>
                <a:spcPct val="170000"/>
              </a:lnSpc>
            </a:pPr>
            <a:endParaRPr lang="ar-IQ" sz="8000" dirty="0" smtClean="0"/>
          </a:p>
          <a:p>
            <a:pPr algn="r" rtl="1">
              <a:lnSpc>
                <a:spcPct val="170000"/>
              </a:lnSpc>
            </a:pPr>
            <a:r>
              <a:rPr lang="ar-IQ" sz="8000" dirty="0" smtClean="0"/>
              <a:t> </a:t>
            </a:r>
            <a:endParaRPr lang="ar-IQ" b="1" dirty="0" smtClean="0"/>
          </a:p>
        </p:txBody>
      </p:sp>
    </p:spTree>
    <p:extLst>
      <p:ext uri="{BB962C8B-B14F-4D97-AF65-F5344CB8AC3E}">
        <p14:creationId xmlns:p14="http://schemas.microsoft.com/office/powerpoint/2010/main" val="1198477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05606" y="1739587"/>
            <a:ext cx="10621109" cy="3077766"/>
          </a:xfrm>
          <a:prstGeom prst="rect">
            <a:avLst/>
          </a:prstGeom>
        </p:spPr>
        <p:txBody>
          <a:bodyPr wrap="square">
            <a:spAutoFit/>
          </a:bodyPr>
          <a:lstStyle/>
          <a:p>
            <a:r>
              <a:rPr lang="ar-IQ" dirty="0"/>
              <a:t> </a:t>
            </a:r>
            <a:endParaRPr lang="ar-IQ" sz="2800" dirty="0"/>
          </a:p>
          <a:p>
            <a:pPr algn="r">
              <a:lnSpc>
                <a:spcPct val="200000"/>
              </a:lnSpc>
            </a:pPr>
            <a:r>
              <a:rPr lang="ar-IQ" sz="2000" dirty="0"/>
              <a:t>الاستلال الكلي والاستلال الجزئي :</a:t>
            </a:r>
          </a:p>
          <a:p>
            <a:pPr algn="r">
              <a:lnSpc>
                <a:spcPct val="200000"/>
              </a:lnSpc>
            </a:pPr>
            <a:r>
              <a:rPr lang="ar-IQ" sz="2000" dirty="0" smtClean="0"/>
              <a:t>الاستلال </a:t>
            </a:r>
            <a:r>
              <a:rPr lang="ar-IQ" sz="2000" dirty="0"/>
              <a:t>المقصود والاستلال غير المقصود :</a:t>
            </a:r>
          </a:p>
          <a:p>
            <a:pPr algn="r">
              <a:lnSpc>
                <a:spcPct val="200000"/>
              </a:lnSpc>
            </a:pPr>
            <a:r>
              <a:rPr lang="ar-IQ" sz="2000" dirty="0" smtClean="0"/>
              <a:t>الاستلال </a:t>
            </a:r>
            <a:r>
              <a:rPr lang="ar-IQ" sz="2000" dirty="0"/>
              <a:t>الذاتي والاستلال غير الذاتي </a:t>
            </a:r>
            <a:r>
              <a:rPr lang="ar-IQ" sz="2000" dirty="0" smtClean="0"/>
              <a:t>:</a:t>
            </a:r>
          </a:p>
          <a:p>
            <a:endParaRPr lang="ar-IQ" sz="1400" dirty="0"/>
          </a:p>
          <a:p>
            <a:pPr algn="r"/>
            <a:endParaRPr lang="ar-IQ" sz="1400" dirty="0"/>
          </a:p>
          <a:p>
            <a:endParaRPr lang="ar-IQ" sz="1400" dirty="0"/>
          </a:p>
          <a:p>
            <a:endParaRPr lang="ar-IQ" sz="1400" dirty="0"/>
          </a:p>
        </p:txBody>
      </p:sp>
      <p:sp>
        <p:nvSpPr>
          <p:cNvPr id="5" name="TextBox 4"/>
          <p:cNvSpPr txBox="1"/>
          <p:nvPr/>
        </p:nvSpPr>
        <p:spPr>
          <a:xfrm>
            <a:off x="7939454" y="1195752"/>
            <a:ext cx="4009431" cy="461665"/>
          </a:xfrm>
          <a:prstGeom prst="rect">
            <a:avLst/>
          </a:prstGeom>
          <a:noFill/>
        </p:spPr>
        <p:txBody>
          <a:bodyPr wrap="none" rtlCol="0">
            <a:spAutoFit/>
          </a:bodyPr>
          <a:lstStyle/>
          <a:p>
            <a:pPr lvl="0"/>
            <a:r>
              <a:rPr lang="ar-IQ" sz="2400" dirty="0">
                <a:solidFill>
                  <a:srgbClr val="000000"/>
                </a:solidFill>
              </a:rPr>
              <a:t>انواع وصور واشكال الاستلال العلمي :</a:t>
            </a:r>
          </a:p>
        </p:txBody>
      </p:sp>
    </p:spTree>
    <p:extLst>
      <p:ext uri="{BB962C8B-B14F-4D97-AF65-F5344CB8AC3E}">
        <p14:creationId xmlns:p14="http://schemas.microsoft.com/office/powerpoint/2010/main" val="3467262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8827" y="1801773"/>
            <a:ext cx="10561320" cy="4023360"/>
          </a:xfrm>
        </p:spPr>
        <p:txBody>
          <a:bodyPr>
            <a:normAutofit fontScale="25000" lnSpcReduction="20000"/>
          </a:bodyPr>
          <a:lstStyle/>
          <a:p>
            <a:pPr marL="0" indent="0" algn="r">
              <a:buNone/>
            </a:pPr>
            <a:r>
              <a:rPr lang="ar-IQ" sz="4800" dirty="0" smtClean="0"/>
              <a:t>:</a:t>
            </a:r>
            <a:endParaRPr lang="ar-IQ" sz="8000" dirty="0"/>
          </a:p>
          <a:p>
            <a:pPr marL="0" indent="0" algn="r">
              <a:lnSpc>
                <a:spcPct val="120000"/>
              </a:lnSpc>
              <a:buNone/>
            </a:pPr>
            <a:r>
              <a:rPr lang="ar-IQ" sz="8000" dirty="0" smtClean="0"/>
              <a:t>طالب </a:t>
            </a:r>
            <a:r>
              <a:rPr lang="ar-IQ" sz="8000" dirty="0"/>
              <a:t>الدراسات العليا :</a:t>
            </a:r>
          </a:p>
          <a:p>
            <a:pPr marL="0" indent="0" algn="r">
              <a:lnSpc>
                <a:spcPct val="120000"/>
              </a:lnSpc>
              <a:buNone/>
            </a:pPr>
            <a:r>
              <a:rPr lang="ar-IQ" sz="8000" dirty="0" smtClean="0"/>
              <a:t>ان </a:t>
            </a:r>
            <a:r>
              <a:rPr lang="ar-IQ" sz="8000" dirty="0"/>
              <a:t>وجود الاستلال لدى طالب الدراسة النظرية يطلب منه اعادة كتابة البحث.</a:t>
            </a:r>
          </a:p>
          <a:p>
            <a:pPr marL="0" indent="0" algn="r">
              <a:lnSpc>
                <a:spcPct val="120000"/>
              </a:lnSpc>
              <a:buNone/>
            </a:pPr>
            <a:r>
              <a:rPr lang="ar-IQ" sz="8000" dirty="0" smtClean="0"/>
              <a:t>- </a:t>
            </a:r>
            <a:r>
              <a:rPr lang="ar-IQ" sz="8000" dirty="0"/>
              <a:t>في حالة الاصرار على ارتكاب الاستلال يعد الطالب راسبا في المادة المطلوب لها البحث وان وجود استلال في بحث طالب الدراسة التطبيقية بحوث الماجستير أو الدكتوراه ) اكثر من النسبة المقررة للاستلال ضمن التعليمات الجامعية يرقن قيد الطالب من الدراسة</a:t>
            </a:r>
          </a:p>
          <a:p>
            <a:pPr marL="0" indent="0" algn="r">
              <a:lnSpc>
                <a:spcPct val="120000"/>
              </a:lnSpc>
              <a:buNone/>
            </a:pPr>
            <a:r>
              <a:rPr lang="ar-IQ" sz="8000" dirty="0" smtClean="0"/>
              <a:t>التدريسيين </a:t>
            </a:r>
            <a:r>
              <a:rPr lang="ar-IQ" sz="8000" dirty="0"/>
              <a:t>والاساتذة :</a:t>
            </a:r>
          </a:p>
          <a:p>
            <a:pPr marL="0" indent="0" algn="r">
              <a:lnSpc>
                <a:spcPct val="120000"/>
              </a:lnSpc>
              <a:buNone/>
            </a:pPr>
            <a:r>
              <a:rPr lang="ar-IQ" sz="8000" dirty="0" smtClean="0"/>
              <a:t>ان </a:t>
            </a:r>
            <a:r>
              <a:rPr lang="ar-IQ" sz="8000" dirty="0"/>
              <a:t>وجود استلال في بحث التدريسي الاكاديمي يتم معاقبته بحرمانه من التدريس والاشراف والترقية العلمية وفقا لما اقرته اللجنة الوزارية والتي حصلت مصادقة </a:t>
            </a:r>
            <a:r>
              <a:rPr lang="ar-IQ" sz="6400" dirty="0"/>
              <a:t>وزير التعليم العالي والبحث العلمي بتاريخ </a:t>
            </a:r>
            <a:r>
              <a:rPr lang="ar-IQ" sz="5600" dirty="0"/>
              <a:t>2015/12/7</a:t>
            </a:r>
          </a:p>
          <a:p>
            <a:pPr marL="0" indent="0" algn="r">
              <a:buNone/>
            </a:pPr>
            <a:r>
              <a:rPr lang="ar-IQ" dirty="0" smtClean="0"/>
              <a:t>.</a:t>
            </a:r>
            <a:endParaRPr lang="en-US" dirty="0"/>
          </a:p>
        </p:txBody>
      </p:sp>
      <p:sp>
        <p:nvSpPr>
          <p:cNvPr id="4" name="TextBox 3"/>
          <p:cNvSpPr txBox="1"/>
          <p:nvPr/>
        </p:nvSpPr>
        <p:spPr>
          <a:xfrm>
            <a:off x="5578126" y="1116568"/>
            <a:ext cx="6849952" cy="523220"/>
          </a:xfrm>
          <a:prstGeom prst="rect">
            <a:avLst/>
          </a:prstGeom>
          <a:noFill/>
        </p:spPr>
        <p:txBody>
          <a:bodyPr wrap="none" rtlCol="0">
            <a:spAutoFit/>
          </a:bodyPr>
          <a:lstStyle/>
          <a:p>
            <a:r>
              <a:rPr lang="ar-IQ" sz="2800" dirty="0"/>
              <a:t>وان عقوبات الاستلال العلمي يجب ان تتخذ بحق كل </a:t>
            </a:r>
            <a:r>
              <a:rPr lang="ar-IQ" sz="2800" dirty="0" smtClean="0"/>
              <a:t>من : </a:t>
            </a:r>
            <a:endParaRPr lang="en-US" sz="2800" dirty="0"/>
          </a:p>
        </p:txBody>
      </p:sp>
    </p:spTree>
    <p:extLst>
      <p:ext uri="{BB962C8B-B14F-4D97-AF65-F5344CB8AC3E}">
        <p14:creationId xmlns:p14="http://schemas.microsoft.com/office/powerpoint/2010/main" val="3901393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4527" y="1617895"/>
            <a:ext cx="10578904" cy="4023360"/>
          </a:xfrm>
        </p:spPr>
        <p:txBody>
          <a:bodyPr>
            <a:normAutofit fontScale="25000" lnSpcReduction="20000"/>
          </a:bodyPr>
          <a:lstStyle/>
          <a:p>
            <a:r>
              <a:rPr lang="ar-IQ" sz="1600" dirty="0"/>
              <a:t> </a:t>
            </a:r>
            <a:endParaRPr lang="ar-IQ" sz="6400" dirty="0"/>
          </a:p>
          <a:p>
            <a:pPr algn="r">
              <a:lnSpc>
                <a:spcPct val="120000"/>
              </a:lnSpc>
            </a:pPr>
            <a:r>
              <a:rPr lang="ar-IQ" sz="6400" dirty="0" smtClean="0"/>
              <a:t>(المؤسسة </a:t>
            </a:r>
            <a:r>
              <a:rPr lang="ar-IQ" sz="6400" dirty="0"/>
              <a:t>المعنية الجامعة </a:t>
            </a:r>
            <a:r>
              <a:rPr lang="ar-IQ" sz="6400" dirty="0" smtClean="0"/>
              <a:t>،الكلية ،المعهد، </a:t>
            </a:r>
            <a:r>
              <a:rPr lang="ar-IQ" sz="6400" dirty="0"/>
              <a:t>القسم العلمي ) :</a:t>
            </a:r>
          </a:p>
          <a:p>
            <a:pPr algn="r">
              <a:lnSpc>
                <a:spcPct val="120000"/>
              </a:lnSpc>
            </a:pPr>
            <a:r>
              <a:rPr lang="ar-IQ" sz="6400" dirty="0" smtClean="0"/>
              <a:t>1- </a:t>
            </a:r>
            <a:r>
              <a:rPr lang="ar-IQ" sz="6400" dirty="0"/>
              <a:t>اصدار منشور : يضم التعريف بمنهجية البحوث العلمية والاستلال العلمي واصداره بشكل ورقي والكتروني من خلال الموقع الرسمي للمؤسسة عبر الانترنت</a:t>
            </a:r>
          </a:p>
          <a:p>
            <a:pPr algn="r">
              <a:lnSpc>
                <a:spcPct val="120000"/>
              </a:lnSpc>
            </a:pPr>
            <a:r>
              <a:rPr lang="ar-IQ" sz="6400" dirty="0" smtClean="0"/>
              <a:t>2 </a:t>
            </a:r>
            <a:r>
              <a:rPr lang="ar-IQ" sz="6400" dirty="0"/>
              <a:t>- تخصص مفردة تتعلق بالاستلال العلمي ضمن مفردات مادة البحث العلمي التي تدرس لطلبة الدراسات الأولية </a:t>
            </a:r>
            <a:r>
              <a:rPr lang="ar-IQ" sz="6400" dirty="0" smtClean="0"/>
              <a:t>البكالوريوس </a:t>
            </a:r>
            <a:r>
              <a:rPr lang="ar-IQ" sz="6400" dirty="0"/>
              <a:t>والعليا .</a:t>
            </a:r>
          </a:p>
          <a:p>
            <a:pPr algn="r">
              <a:lnSpc>
                <a:spcPct val="120000"/>
              </a:lnSpc>
            </a:pPr>
            <a:r>
              <a:rPr lang="ar-IQ" sz="6400" dirty="0" smtClean="0"/>
              <a:t>3- </a:t>
            </a:r>
            <a:r>
              <a:rPr lang="ar-IQ" sz="6400" dirty="0"/>
              <a:t>اقامة الندوات وورش العمل تضم الوعي المعلوماتي بالملكية الفكرية وحقوق المؤلفين وبالاستلال العلمي وببرامج كشفه والعقوبات المترتبه عليه .</a:t>
            </a:r>
          </a:p>
          <a:p>
            <a:pPr algn="r">
              <a:lnSpc>
                <a:spcPct val="120000"/>
              </a:lnSpc>
            </a:pPr>
            <a:r>
              <a:rPr lang="ar-IQ" sz="6400" dirty="0" smtClean="0"/>
              <a:t>(التدريسي استاذ </a:t>
            </a:r>
            <a:r>
              <a:rPr lang="ar-IQ" sz="6400" dirty="0"/>
              <a:t>مادة البحث والمشرف عليه ) :</a:t>
            </a:r>
          </a:p>
          <a:p>
            <a:pPr algn="r">
              <a:lnSpc>
                <a:spcPct val="120000"/>
              </a:lnSpc>
            </a:pPr>
            <a:r>
              <a:rPr lang="ar-IQ" sz="6400" dirty="0" smtClean="0"/>
              <a:t>1 </a:t>
            </a:r>
            <a:r>
              <a:rPr lang="ar-IQ" sz="6400" dirty="0"/>
              <a:t>- القاء محاضرة عن المنهجية العلمية للبحث العلمي والاستلال والامانة العلمية والتعريف بالمصادر وكتابة الاستشهادات المرجعية اليها والاقتباسات منها .</a:t>
            </a:r>
          </a:p>
          <a:p>
            <a:pPr algn="r">
              <a:lnSpc>
                <a:spcPct val="120000"/>
              </a:lnSpc>
            </a:pPr>
            <a:r>
              <a:rPr lang="ar-IQ" sz="6400" dirty="0" smtClean="0"/>
              <a:t>2 </a:t>
            </a:r>
            <a:r>
              <a:rPr lang="ar-IQ" sz="6400" dirty="0"/>
              <a:t>- مشاركة الطالب في تحديد موضوع بحثه</a:t>
            </a:r>
          </a:p>
          <a:p>
            <a:pPr algn="r">
              <a:lnSpc>
                <a:spcPct val="120000"/>
              </a:lnSpc>
            </a:pPr>
            <a:r>
              <a:rPr lang="ar-IQ" sz="6400" dirty="0" smtClean="0"/>
              <a:t>3- </a:t>
            </a:r>
            <a:r>
              <a:rPr lang="ar-IQ" sz="6400" dirty="0"/>
              <a:t>اعطاء الطالب مدة زمنية كافية لاعداد البحث</a:t>
            </a:r>
          </a:p>
          <a:p>
            <a:pPr algn="r">
              <a:lnSpc>
                <a:spcPct val="120000"/>
              </a:lnSpc>
            </a:pPr>
            <a:r>
              <a:rPr lang="ar-IQ" sz="6400" dirty="0" smtClean="0"/>
              <a:t>4- </a:t>
            </a:r>
            <a:r>
              <a:rPr lang="ar-IQ" sz="6400" dirty="0"/>
              <a:t>توجيه الطالب الاستعانة بالمصادر الاصول والاشارة اليها في البحث</a:t>
            </a:r>
          </a:p>
          <a:p>
            <a:pPr algn="r">
              <a:lnSpc>
                <a:spcPct val="120000"/>
              </a:lnSpc>
            </a:pPr>
            <a:r>
              <a:rPr lang="ar-IQ" sz="6400" dirty="0" smtClean="0"/>
              <a:t>5-متابعة </a:t>
            </a:r>
            <a:r>
              <a:rPr lang="ar-IQ" sz="6400" dirty="0"/>
              <a:t>الطالب بشكل دوري لمعرفة المسيرة البحثية له .</a:t>
            </a:r>
          </a:p>
          <a:p>
            <a:pPr algn="r">
              <a:lnSpc>
                <a:spcPct val="120000"/>
              </a:lnSpc>
            </a:pPr>
            <a:endParaRPr lang="ar-IQ" sz="2400" dirty="0"/>
          </a:p>
          <a:p>
            <a:r>
              <a:rPr lang="ar-IQ" sz="1600" dirty="0"/>
              <a:t>-6- بعد استكمال البحث توجيه الطالب الاستعانة ببرامج كشف الاستلال المتوافرة والتي تناسب لغة البحث لتحديد نسبة الاستلال وتجنبها .</a:t>
            </a:r>
            <a:endParaRPr lang="en-US" sz="1600" dirty="0"/>
          </a:p>
        </p:txBody>
      </p:sp>
      <p:sp>
        <p:nvSpPr>
          <p:cNvPr id="4" name="TextBox 3"/>
          <p:cNvSpPr txBox="1"/>
          <p:nvPr/>
        </p:nvSpPr>
        <p:spPr>
          <a:xfrm>
            <a:off x="8713176" y="1283677"/>
            <a:ext cx="2914580" cy="400110"/>
          </a:xfrm>
          <a:prstGeom prst="rect">
            <a:avLst/>
          </a:prstGeom>
          <a:noFill/>
        </p:spPr>
        <p:txBody>
          <a:bodyPr wrap="none" rtlCol="0">
            <a:spAutoFit/>
          </a:bodyPr>
          <a:lstStyle/>
          <a:p>
            <a:r>
              <a:rPr lang="ar-IQ" sz="2000" dirty="0"/>
              <a:t>طرائق تجنب الاستلال ومعالجته :</a:t>
            </a:r>
          </a:p>
        </p:txBody>
      </p:sp>
    </p:spTree>
    <p:extLst>
      <p:ext uri="{BB962C8B-B14F-4D97-AF65-F5344CB8AC3E}">
        <p14:creationId xmlns:p14="http://schemas.microsoft.com/office/powerpoint/2010/main" val="38978426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QuillBot</a:t>
            </a:r>
          </a:p>
        </p:txBody>
      </p:sp>
      <p:sp>
        <p:nvSpPr>
          <p:cNvPr id="3" name="Content Placeholder 2"/>
          <p:cNvSpPr>
            <a:spLocks noGrp="1"/>
          </p:cNvSpPr>
          <p:nvPr>
            <p:ph idx="1"/>
          </p:nvPr>
        </p:nvSpPr>
        <p:spPr/>
        <p:txBody>
          <a:bodyPr/>
          <a:lstStyle/>
          <a:p>
            <a:pPr algn="r">
              <a:lnSpc>
                <a:spcPct val="150000"/>
              </a:lnSpc>
            </a:pPr>
            <a:r>
              <a:rPr lang="ar-IQ" dirty="0"/>
              <a:t>عبارة عن منصة مدعومة بالذكاء الاصطناعي توفر بشكل أساسي المساعدة في إعادة الصياغة، إلى جانب العديد من أدوات الكتابة المساعدة الأخرى. باعتبارها على الأرجح أداة إعادة الصياغة الأكثر بحثًا، فقد أصبحت الآن خدمة مع أكثر من 30 مليون مستخدم نشط شهريًا. </a:t>
            </a:r>
            <a:r>
              <a:rPr lang="ar-IQ" dirty="0" smtClean="0"/>
              <a:t>(تم </a:t>
            </a:r>
            <a:r>
              <a:rPr lang="ar-IQ" dirty="0"/>
              <a:t>تأسيس </a:t>
            </a:r>
            <a:r>
              <a:rPr lang="ar-IQ" dirty="0" smtClean="0"/>
              <a:t>على </a:t>
            </a:r>
            <a:r>
              <a:rPr lang="ar-IQ" dirty="0"/>
              <a:t>يد روهان غوبتا وأنيل جيسون وديفيد سيلين في عام </a:t>
            </a:r>
            <a:r>
              <a:rPr lang="ar-IQ" dirty="0" smtClean="0"/>
              <a:t>2017</a:t>
            </a:r>
            <a:endParaRPr lang="en-US" dirty="0"/>
          </a:p>
        </p:txBody>
      </p:sp>
    </p:spTree>
    <p:extLst>
      <p:ext uri="{BB962C8B-B14F-4D97-AF65-F5344CB8AC3E}">
        <p14:creationId xmlns:p14="http://schemas.microsoft.com/office/powerpoint/2010/main" val="2646499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823" y="457200"/>
            <a:ext cx="11368454" cy="590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5571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799</TotalTime>
  <Words>909</Words>
  <Application>Microsoft Office PowerPoint</Application>
  <PresentationFormat>Custom</PresentationFormat>
  <Paragraphs>72</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Retrospect</vt:lpstr>
      <vt:lpstr>الإستلال، طريقة فحصه وطرق التخلص منه</vt:lpstr>
      <vt:lpstr>مفهوم الاستلال العلمي</vt:lpstr>
      <vt:lpstr>PowerPoint Presentation</vt:lpstr>
      <vt:lpstr>اسباب الاستلال العلمي :</vt:lpstr>
      <vt:lpstr>PowerPoint Presentation</vt:lpstr>
      <vt:lpstr>PowerPoint Presentation</vt:lpstr>
      <vt:lpstr>PowerPoint Presentation</vt:lpstr>
      <vt:lpstr>QuillBot</vt:lpstr>
      <vt:lpstr>PowerPoint Presentation</vt:lpstr>
      <vt:lpstr>PowerPoint Presentation</vt:lpstr>
      <vt:lpstr>برامج الاستلال العلمي</vt:lpstr>
      <vt:lpstr>PowerPoint Presentation</vt:lpstr>
      <vt:lpstr>PowerPoint Presentation</vt:lpstr>
      <vt:lpstr>PowerPoint Presentation</vt:lpstr>
      <vt:lpstr>شكرا لحضوركم وحسن إستماعكم</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يكتب عنوان المحاضرة هنا</dc:title>
  <dc:creator>Ahmed Ali</dc:creator>
  <cp:lastModifiedBy>Maher</cp:lastModifiedBy>
  <cp:revision>51</cp:revision>
  <dcterms:created xsi:type="dcterms:W3CDTF">2025-06-20T13:36:24Z</dcterms:created>
  <dcterms:modified xsi:type="dcterms:W3CDTF">2025-11-19T19:42:25Z</dcterms:modified>
</cp:coreProperties>
</file>