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85" r:id="rId4"/>
    <p:sldId id="259" r:id="rId5"/>
    <p:sldId id="258" r:id="rId6"/>
    <p:sldId id="260" r:id="rId7"/>
    <p:sldId id="261" r:id="rId8"/>
    <p:sldId id="281" r:id="rId9"/>
    <p:sldId id="293" r:id="rId10"/>
    <p:sldId id="294" r:id="rId11"/>
    <p:sldId id="295" r:id="rId12"/>
    <p:sldId id="296" r:id="rId13"/>
    <p:sldId id="297" r:id="rId14"/>
    <p:sldId id="298" r:id="rId15"/>
    <p:sldId id="286" r:id="rId16"/>
    <p:sldId id="284" r:id="rId17"/>
    <p:sldId id="292" r:id="rId18"/>
    <p:sldId id="282" r:id="rId19"/>
    <p:sldId id="291" r:id="rId20"/>
    <p:sldId id="287" r:id="rId21"/>
    <p:sldId id="288" r:id="rId22"/>
    <p:sldId id="289"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84" y="-84"/>
      </p:cViewPr>
      <p:guideLst>
        <p:guide orient="horz" pos="2160"/>
        <p:guide pos="3840"/>
      </p:guideLst>
    </p:cSldViewPr>
  </p:slideViewPr>
  <p:notesTextViewPr>
    <p:cViewPr>
      <p:scale>
        <a:sx n="1" d="1"/>
        <a:sy n="1" d="1"/>
      </p:scale>
      <p:origin x="0" y="0"/>
    </p:cViewPr>
  </p:notesTextViewPr>
  <p:sorterViewPr>
    <p:cViewPr>
      <p:scale>
        <a:sx n="100" d="100"/>
        <a:sy n="100" d="100"/>
      </p:scale>
      <p:origin x="0" y="-2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911E7-106B-4C0A-9C6A-BF9C90A57142}"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ar-IQ"/>
        </a:p>
      </dgm:t>
    </dgm:pt>
    <dgm:pt modelId="{733E7702-9E9D-4844-A89F-4912C1887AC9}">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2400" b="1" dirty="0"/>
            <a:t>التجربة</a:t>
          </a:r>
        </a:p>
      </dgm:t>
    </dgm:pt>
    <dgm:pt modelId="{4A6462DE-4201-40DF-BDE5-CAA8D6EF90CB}" type="parTrans" cxnId="{4B0ED226-B32F-492A-A4B6-7B0D4784CFBB}">
      <dgm:prSet/>
      <dgm:spPr/>
      <dgm:t>
        <a:bodyPr/>
        <a:lstStyle/>
        <a:p>
          <a:pPr rtl="1"/>
          <a:endParaRPr lang="ar-IQ"/>
        </a:p>
      </dgm:t>
    </dgm:pt>
    <dgm:pt modelId="{00731304-1455-4104-89EC-78F6392C800A}" type="sibTrans" cxnId="{4B0ED226-B32F-492A-A4B6-7B0D4784CFBB}">
      <dgm:prSet/>
      <dgm:spPr/>
      <dgm:t>
        <a:bodyPr/>
        <a:lstStyle/>
        <a:p>
          <a:pPr rtl="1"/>
          <a:endParaRPr lang="ar-IQ"/>
        </a:p>
      </dgm:t>
    </dgm:pt>
    <dgm:pt modelId="{73E58F03-85DA-4916-A99E-E07865D4691D}">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a:t>التعاطي المنتظم</a:t>
          </a:r>
        </a:p>
      </dgm:t>
    </dgm:pt>
    <dgm:pt modelId="{966022DF-8F99-4789-854F-4C0B1A737698}" type="parTrans" cxnId="{1896EB88-D6EE-4422-9CC7-29C4A04F3931}">
      <dgm:prSet/>
      <dgm:spPr/>
      <dgm:t>
        <a:bodyPr/>
        <a:lstStyle/>
        <a:p>
          <a:pPr rtl="1"/>
          <a:endParaRPr lang="ar-IQ"/>
        </a:p>
      </dgm:t>
    </dgm:pt>
    <dgm:pt modelId="{0A570F64-F53E-4153-839E-E08359192023}" type="sibTrans" cxnId="{1896EB88-D6EE-4422-9CC7-29C4A04F3931}">
      <dgm:prSet/>
      <dgm:spPr/>
      <dgm:t>
        <a:bodyPr/>
        <a:lstStyle/>
        <a:p>
          <a:pPr rtl="1"/>
          <a:endParaRPr lang="ar-IQ"/>
        </a:p>
      </dgm:t>
    </dgm:pt>
    <dgm:pt modelId="{D2470781-CBBC-4FE3-A517-3E5EC57A05E7}">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a:t>التعاطي الخطر</a:t>
          </a:r>
        </a:p>
      </dgm:t>
    </dgm:pt>
    <dgm:pt modelId="{1A19BF53-7D5B-4FE2-B3C0-8B4D13BAE07F}" type="parTrans" cxnId="{21358859-9BDB-41C1-84EE-5D0767BD2443}">
      <dgm:prSet/>
      <dgm:spPr/>
      <dgm:t>
        <a:bodyPr/>
        <a:lstStyle/>
        <a:p>
          <a:pPr rtl="1"/>
          <a:endParaRPr lang="ar-IQ"/>
        </a:p>
      </dgm:t>
    </dgm:pt>
    <dgm:pt modelId="{3B699760-BA9A-41BC-8164-98012C122131}" type="sibTrans" cxnId="{21358859-9BDB-41C1-84EE-5D0767BD2443}">
      <dgm:prSet/>
      <dgm:spPr/>
      <dgm:t>
        <a:bodyPr/>
        <a:lstStyle/>
        <a:p>
          <a:pPr rtl="1"/>
          <a:endParaRPr lang="ar-IQ"/>
        </a:p>
      </dgm:t>
    </dgm:pt>
    <dgm:pt modelId="{6718ED4E-8652-4DDC-9FC7-FAAB1A719EF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a:t>الاعتماد</a:t>
          </a:r>
        </a:p>
      </dgm:t>
    </dgm:pt>
    <dgm:pt modelId="{FFDE11C4-76A9-4D82-ABF2-9828A27826D7}" type="parTrans" cxnId="{CA66E23E-1E61-459C-B80A-DA73DE5D4173}">
      <dgm:prSet/>
      <dgm:spPr/>
      <dgm:t>
        <a:bodyPr/>
        <a:lstStyle/>
        <a:p>
          <a:pPr rtl="1"/>
          <a:endParaRPr lang="ar-IQ"/>
        </a:p>
      </dgm:t>
    </dgm:pt>
    <dgm:pt modelId="{BB751E15-2366-4386-9BCF-B27A4D87668C}" type="sibTrans" cxnId="{CA66E23E-1E61-459C-B80A-DA73DE5D4173}">
      <dgm:prSet/>
      <dgm:spPr/>
      <dgm:t>
        <a:bodyPr/>
        <a:lstStyle/>
        <a:p>
          <a:pPr rtl="1"/>
          <a:endParaRPr lang="ar-IQ"/>
        </a:p>
      </dgm:t>
    </dgm:pt>
    <dgm:pt modelId="{88396316-6F8B-47C1-88BC-3E33F04D0552}">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a:t>الازمة والعلاج </a:t>
          </a:r>
        </a:p>
      </dgm:t>
    </dgm:pt>
    <dgm:pt modelId="{8E2657C3-E0E7-4E01-B525-8CD2157CE1E9}" type="parTrans" cxnId="{561D3B50-24A3-42E3-A3A8-51DB373C3D80}">
      <dgm:prSet/>
      <dgm:spPr/>
      <dgm:t>
        <a:bodyPr/>
        <a:lstStyle/>
        <a:p>
          <a:pPr rtl="1"/>
          <a:endParaRPr lang="ar-IQ"/>
        </a:p>
      </dgm:t>
    </dgm:pt>
    <dgm:pt modelId="{F594A4D6-4639-47E6-A19F-21A86739572B}" type="sibTrans" cxnId="{561D3B50-24A3-42E3-A3A8-51DB373C3D80}">
      <dgm:prSet/>
      <dgm:spPr/>
      <dgm:t>
        <a:bodyPr/>
        <a:lstStyle/>
        <a:p>
          <a:pPr rtl="1"/>
          <a:endParaRPr lang="ar-IQ"/>
        </a:p>
      </dgm:t>
    </dgm:pt>
    <dgm:pt modelId="{19AB85D3-57D6-4477-94A4-D57E08A0C99C}" type="pres">
      <dgm:prSet presAssocID="{AFB911E7-106B-4C0A-9C6A-BF9C90A57142}" presName="cycle" presStyleCnt="0">
        <dgm:presLayoutVars>
          <dgm:dir/>
          <dgm:resizeHandles val="exact"/>
        </dgm:presLayoutVars>
      </dgm:prSet>
      <dgm:spPr/>
      <dgm:t>
        <a:bodyPr/>
        <a:lstStyle/>
        <a:p>
          <a:pPr rtl="1"/>
          <a:endParaRPr lang="ar-IQ"/>
        </a:p>
      </dgm:t>
    </dgm:pt>
    <dgm:pt modelId="{9059A077-5247-4E67-B3C9-1F6BAF28ED5E}" type="pres">
      <dgm:prSet presAssocID="{733E7702-9E9D-4844-A89F-4912C1887AC9}" presName="node" presStyleLbl="node1" presStyleIdx="0" presStyleCnt="5" custScaleX="117733">
        <dgm:presLayoutVars>
          <dgm:bulletEnabled val="1"/>
        </dgm:presLayoutVars>
      </dgm:prSet>
      <dgm:spPr/>
      <dgm:t>
        <a:bodyPr/>
        <a:lstStyle/>
        <a:p>
          <a:pPr rtl="1"/>
          <a:endParaRPr lang="ar-IQ"/>
        </a:p>
      </dgm:t>
    </dgm:pt>
    <dgm:pt modelId="{9BF1B46A-415F-4CD9-BFC5-BA78C37FE12F}" type="pres">
      <dgm:prSet presAssocID="{00731304-1455-4104-89EC-78F6392C800A}" presName="sibTrans" presStyleLbl="sibTrans2D1" presStyleIdx="0" presStyleCnt="5"/>
      <dgm:spPr/>
      <dgm:t>
        <a:bodyPr/>
        <a:lstStyle/>
        <a:p>
          <a:pPr rtl="1"/>
          <a:endParaRPr lang="ar-IQ"/>
        </a:p>
      </dgm:t>
    </dgm:pt>
    <dgm:pt modelId="{6C44EAE0-4B34-4DB2-BBC8-689F82333FBE}" type="pres">
      <dgm:prSet presAssocID="{00731304-1455-4104-89EC-78F6392C800A}" presName="connectorText" presStyleLbl="sibTrans2D1" presStyleIdx="0" presStyleCnt="5"/>
      <dgm:spPr/>
      <dgm:t>
        <a:bodyPr/>
        <a:lstStyle/>
        <a:p>
          <a:pPr rtl="1"/>
          <a:endParaRPr lang="ar-IQ"/>
        </a:p>
      </dgm:t>
    </dgm:pt>
    <dgm:pt modelId="{1BBE3F2A-9419-433D-9C23-9A4ACEE2F871}" type="pres">
      <dgm:prSet presAssocID="{73E58F03-85DA-4916-A99E-E07865D4691D}" presName="node" presStyleLbl="node1" presStyleIdx="1" presStyleCnt="5">
        <dgm:presLayoutVars>
          <dgm:bulletEnabled val="1"/>
        </dgm:presLayoutVars>
      </dgm:prSet>
      <dgm:spPr/>
      <dgm:t>
        <a:bodyPr/>
        <a:lstStyle/>
        <a:p>
          <a:pPr rtl="1"/>
          <a:endParaRPr lang="ar-IQ"/>
        </a:p>
      </dgm:t>
    </dgm:pt>
    <dgm:pt modelId="{FC326EF9-D04E-4548-B8DA-9D12183B601D}" type="pres">
      <dgm:prSet presAssocID="{0A570F64-F53E-4153-839E-E08359192023}" presName="sibTrans" presStyleLbl="sibTrans2D1" presStyleIdx="1" presStyleCnt="5"/>
      <dgm:spPr/>
      <dgm:t>
        <a:bodyPr/>
        <a:lstStyle/>
        <a:p>
          <a:pPr rtl="1"/>
          <a:endParaRPr lang="ar-IQ"/>
        </a:p>
      </dgm:t>
    </dgm:pt>
    <dgm:pt modelId="{FC8A49BD-5578-46B7-8661-B510E255ACBF}" type="pres">
      <dgm:prSet presAssocID="{0A570F64-F53E-4153-839E-E08359192023}" presName="connectorText" presStyleLbl="sibTrans2D1" presStyleIdx="1" presStyleCnt="5"/>
      <dgm:spPr/>
      <dgm:t>
        <a:bodyPr/>
        <a:lstStyle/>
        <a:p>
          <a:pPr rtl="1"/>
          <a:endParaRPr lang="ar-IQ"/>
        </a:p>
      </dgm:t>
    </dgm:pt>
    <dgm:pt modelId="{5A9DCCE5-3B5F-44B6-88B3-68ECED875079}" type="pres">
      <dgm:prSet presAssocID="{D2470781-CBBC-4FE3-A517-3E5EC57A05E7}" presName="node" presStyleLbl="node1" presStyleIdx="2" presStyleCnt="5">
        <dgm:presLayoutVars>
          <dgm:bulletEnabled val="1"/>
        </dgm:presLayoutVars>
      </dgm:prSet>
      <dgm:spPr/>
      <dgm:t>
        <a:bodyPr/>
        <a:lstStyle/>
        <a:p>
          <a:pPr rtl="1"/>
          <a:endParaRPr lang="ar-IQ"/>
        </a:p>
      </dgm:t>
    </dgm:pt>
    <dgm:pt modelId="{EF4945C6-091D-4911-971A-B7EF317264CD}" type="pres">
      <dgm:prSet presAssocID="{3B699760-BA9A-41BC-8164-98012C122131}" presName="sibTrans" presStyleLbl="sibTrans2D1" presStyleIdx="2" presStyleCnt="5"/>
      <dgm:spPr/>
      <dgm:t>
        <a:bodyPr/>
        <a:lstStyle/>
        <a:p>
          <a:pPr rtl="1"/>
          <a:endParaRPr lang="ar-IQ"/>
        </a:p>
      </dgm:t>
    </dgm:pt>
    <dgm:pt modelId="{31DFF6C5-FB6A-43DC-8928-BA27960BD595}" type="pres">
      <dgm:prSet presAssocID="{3B699760-BA9A-41BC-8164-98012C122131}" presName="connectorText" presStyleLbl="sibTrans2D1" presStyleIdx="2" presStyleCnt="5"/>
      <dgm:spPr/>
      <dgm:t>
        <a:bodyPr/>
        <a:lstStyle/>
        <a:p>
          <a:pPr rtl="1"/>
          <a:endParaRPr lang="ar-IQ"/>
        </a:p>
      </dgm:t>
    </dgm:pt>
    <dgm:pt modelId="{F5ED4239-DD4D-4EED-8395-440A74D70B5F}" type="pres">
      <dgm:prSet presAssocID="{6718ED4E-8652-4DDC-9FC7-FAAB1A719EF2}" presName="node" presStyleLbl="node1" presStyleIdx="3" presStyleCnt="5">
        <dgm:presLayoutVars>
          <dgm:bulletEnabled val="1"/>
        </dgm:presLayoutVars>
      </dgm:prSet>
      <dgm:spPr/>
      <dgm:t>
        <a:bodyPr/>
        <a:lstStyle/>
        <a:p>
          <a:pPr rtl="1"/>
          <a:endParaRPr lang="ar-IQ"/>
        </a:p>
      </dgm:t>
    </dgm:pt>
    <dgm:pt modelId="{85282979-5DB9-42D2-AE13-063235F526E9}" type="pres">
      <dgm:prSet presAssocID="{BB751E15-2366-4386-9BCF-B27A4D87668C}" presName="sibTrans" presStyleLbl="sibTrans2D1" presStyleIdx="3" presStyleCnt="5"/>
      <dgm:spPr/>
      <dgm:t>
        <a:bodyPr/>
        <a:lstStyle/>
        <a:p>
          <a:pPr rtl="1"/>
          <a:endParaRPr lang="ar-IQ"/>
        </a:p>
      </dgm:t>
    </dgm:pt>
    <dgm:pt modelId="{B59AD0A5-5E74-4966-8E0D-2DC9C0ADEC3E}" type="pres">
      <dgm:prSet presAssocID="{BB751E15-2366-4386-9BCF-B27A4D87668C}" presName="connectorText" presStyleLbl="sibTrans2D1" presStyleIdx="3" presStyleCnt="5"/>
      <dgm:spPr/>
      <dgm:t>
        <a:bodyPr/>
        <a:lstStyle/>
        <a:p>
          <a:pPr rtl="1"/>
          <a:endParaRPr lang="ar-IQ"/>
        </a:p>
      </dgm:t>
    </dgm:pt>
    <dgm:pt modelId="{1FF050B2-20D1-45E3-96EC-5992E4E8A666}" type="pres">
      <dgm:prSet presAssocID="{88396316-6F8B-47C1-88BC-3E33F04D0552}" presName="node" presStyleLbl="node1" presStyleIdx="4" presStyleCnt="5">
        <dgm:presLayoutVars>
          <dgm:bulletEnabled val="1"/>
        </dgm:presLayoutVars>
      </dgm:prSet>
      <dgm:spPr/>
      <dgm:t>
        <a:bodyPr/>
        <a:lstStyle/>
        <a:p>
          <a:pPr rtl="1"/>
          <a:endParaRPr lang="ar-IQ"/>
        </a:p>
      </dgm:t>
    </dgm:pt>
    <dgm:pt modelId="{98110DCE-B7B6-48AD-AF59-9BE2FB84E87D}" type="pres">
      <dgm:prSet presAssocID="{F594A4D6-4639-47E6-A19F-21A86739572B}" presName="sibTrans" presStyleLbl="sibTrans2D1" presStyleIdx="4" presStyleCnt="5" custLinFactNeighborX="8111" custLinFactNeighborY="19652"/>
      <dgm:spPr/>
      <dgm:t>
        <a:bodyPr/>
        <a:lstStyle/>
        <a:p>
          <a:pPr rtl="1"/>
          <a:endParaRPr lang="ar-IQ"/>
        </a:p>
      </dgm:t>
    </dgm:pt>
    <dgm:pt modelId="{1CABD4A3-6234-49CD-A884-33D79C53CC65}" type="pres">
      <dgm:prSet presAssocID="{F594A4D6-4639-47E6-A19F-21A86739572B}" presName="connectorText" presStyleLbl="sibTrans2D1" presStyleIdx="4" presStyleCnt="5"/>
      <dgm:spPr/>
      <dgm:t>
        <a:bodyPr/>
        <a:lstStyle/>
        <a:p>
          <a:pPr rtl="1"/>
          <a:endParaRPr lang="ar-IQ"/>
        </a:p>
      </dgm:t>
    </dgm:pt>
  </dgm:ptLst>
  <dgm:cxnLst>
    <dgm:cxn modelId="{A609349E-44DA-494A-9F74-604BF0F8ECF3}" type="presOf" srcId="{D2470781-CBBC-4FE3-A517-3E5EC57A05E7}" destId="{5A9DCCE5-3B5F-44B6-88B3-68ECED875079}" srcOrd="0" destOrd="0" presId="urn:microsoft.com/office/officeart/2005/8/layout/cycle2"/>
    <dgm:cxn modelId="{1C7625B3-67E9-4CCC-9F9A-EEDA5A9B7CB7}" type="presOf" srcId="{733E7702-9E9D-4844-A89F-4912C1887AC9}" destId="{9059A077-5247-4E67-B3C9-1F6BAF28ED5E}" srcOrd="0" destOrd="0" presId="urn:microsoft.com/office/officeart/2005/8/layout/cycle2"/>
    <dgm:cxn modelId="{C96B4985-6643-4D3D-8165-E192B1D9AB9D}" type="presOf" srcId="{3B699760-BA9A-41BC-8164-98012C122131}" destId="{EF4945C6-091D-4911-971A-B7EF317264CD}" srcOrd="0" destOrd="0" presId="urn:microsoft.com/office/officeart/2005/8/layout/cycle2"/>
    <dgm:cxn modelId="{13488FA2-B581-4F9F-AD51-A182EAB2A8D8}" type="presOf" srcId="{3B699760-BA9A-41BC-8164-98012C122131}" destId="{31DFF6C5-FB6A-43DC-8928-BA27960BD595}" srcOrd="1" destOrd="0" presId="urn:microsoft.com/office/officeart/2005/8/layout/cycle2"/>
    <dgm:cxn modelId="{E8615BA1-9C51-430C-8A0A-A41F764E5FC3}" type="presOf" srcId="{F594A4D6-4639-47E6-A19F-21A86739572B}" destId="{1CABD4A3-6234-49CD-A884-33D79C53CC65}" srcOrd="1" destOrd="0" presId="urn:microsoft.com/office/officeart/2005/8/layout/cycle2"/>
    <dgm:cxn modelId="{4B0ED226-B32F-492A-A4B6-7B0D4784CFBB}" srcId="{AFB911E7-106B-4C0A-9C6A-BF9C90A57142}" destId="{733E7702-9E9D-4844-A89F-4912C1887AC9}" srcOrd="0" destOrd="0" parTransId="{4A6462DE-4201-40DF-BDE5-CAA8D6EF90CB}" sibTransId="{00731304-1455-4104-89EC-78F6392C800A}"/>
    <dgm:cxn modelId="{11A16668-1739-4A95-9592-A956E5589CA8}" type="presOf" srcId="{00731304-1455-4104-89EC-78F6392C800A}" destId="{6C44EAE0-4B34-4DB2-BBC8-689F82333FBE}" srcOrd="1" destOrd="0" presId="urn:microsoft.com/office/officeart/2005/8/layout/cycle2"/>
    <dgm:cxn modelId="{21358859-9BDB-41C1-84EE-5D0767BD2443}" srcId="{AFB911E7-106B-4C0A-9C6A-BF9C90A57142}" destId="{D2470781-CBBC-4FE3-A517-3E5EC57A05E7}" srcOrd="2" destOrd="0" parTransId="{1A19BF53-7D5B-4FE2-B3C0-8B4D13BAE07F}" sibTransId="{3B699760-BA9A-41BC-8164-98012C122131}"/>
    <dgm:cxn modelId="{4ABBDD35-9D37-45AC-AF5B-213FEA68C878}" type="presOf" srcId="{F594A4D6-4639-47E6-A19F-21A86739572B}" destId="{98110DCE-B7B6-48AD-AF59-9BE2FB84E87D}" srcOrd="0" destOrd="0" presId="urn:microsoft.com/office/officeart/2005/8/layout/cycle2"/>
    <dgm:cxn modelId="{7E59DEB2-A2F0-4A66-A56A-075FC3FD6B2C}" type="presOf" srcId="{AFB911E7-106B-4C0A-9C6A-BF9C90A57142}" destId="{19AB85D3-57D6-4477-94A4-D57E08A0C99C}" srcOrd="0" destOrd="0" presId="urn:microsoft.com/office/officeart/2005/8/layout/cycle2"/>
    <dgm:cxn modelId="{AE334440-C3BE-464D-8894-1DE4CAC1DDA1}" type="presOf" srcId="{BB751E15-2366-4386-9BCF-B27A4D87668C}" destId="{85282979-5DB9-42D2-AE13-063235F526E9}" srcOrd="0" destOrd="0" presId="urn:microsoft.com/office/officeart/2005/8/layout/cycle2"/>
    <dgm:cxn modelId="{1896EB88-D6EE-4422-9CC7-29C4A04F3931}" srcId="{AFB911E7-106B-4C0A-9C6A-BF9C90A57142}" destId="{73E58F03-85DA-4916-A99E-E07865D4691D}" srcOrd="1" destOrd="0" parTransId="{966022DF-8F99-4789-854F-4C0B1A737698}" sibTransId="{0A570F64-F53E-4153-839E-E08359192023}"/>
    <dgm:cxn modelId="{8E7FA7B1-BF5A-480C-906E-E9D96090333B}" type="presOf" srcId="{0A570F64-F53E-4153-839E-E08359192023}" destId="{FC8A49BD-5578-46B7-8661-B510E255ACBF}" srcOrd="1" destOrd="0" presId="urn:microsoft.com/office/officeart/2005/8/layout/cycle2"/>
    <dgm:cxn modelId="{4D51E0D5-884B-4199-96D0-331D0A32A644}" type="presOf" srcId="{6718ED4E-8652-4DDC-9FC7-FAAB1A719EF2}" destId="{F5ED4239-DD4D-4EED-8395-440A74D70B5F}" srcOrd="0" destOrd="0" presId="urn:microsoft.com/office/officeart/2005/8/layout/cycle2"/>
    <dgm:cxn modelId="{561D3B50-24A3-42E3-A3A8-51DB373C3D80}" srcId="{AFB911E7-106B-4C0A-9C6A-BF9C90A57142}" destId="{88396316-6F8B-47C1-88BC-3E33F04D0552}" srcOrd="4" destOrd="0" parTransId="{8E2657C3-E0E7-4E01-B525-8CD2157CE1E9}" sibTransId="{F594A4D6-4639-47E6-A19F-21A86739572B}"/>
    <dgm:cxn modelId="{97A11D63-0FD4-4EBC-A1DF-1A30D7136E41}" type="presOf" srcId="{73E58F03-85DA-4916-A99E-E07865D4691D}" destId="{1BBE3F2A-9419-433D-9C23-9A4ACEE2F871}" srcOrd="0" destOrd="0" presId="urn:microsoft.com/office/officeart/2005/8/layout/cycle2"/>
    <dgm:cxn modelId="{42F6B0BE-9804-4114-BD46-6D10430E4DD1}" type="presOf" srcId="{88396316-6F8B-47C1-88BC-3E33F04D0552}" destId="{1FF050B2-20D1-45E3-96EC-5992E4E8A666}" srcOrd="0" destOrd="0" presId="urn:microsoft.com/office/officeart/2005/8/layout/cycle2"/>
    <dgm:cxn modelId="{CA66E23E-1E61-459C-B80A-DA73DE5D4173}" srcId="{AFB911E7-106B-4C0A-9C6A-BF9C90A57142}" destId="{6718ED4E-8652-4DDC-9FC7-FAAB1A719EF2}" srcOrd="3" destOrd="0" parTransId="{FFDE11C4-76A9-4D82-ABF2-9828A27826D7}" sibTransId="{BB751E15-2366-4386-9BCF-B27A4D87668C}"/>
    <dgm:cxn modelId="{DCFF3923-B393-4728-BB45-7958E3F1A97D}" type="presOf" srcId="{BB751E15-2366-4386-9BCF-B27A4D87668C}" destId="{B59AD0A5-5E74-4966-8E0D-2DC9C0ADEC3E}" srcOrd="1" destOrd="0" presId="urn:microsoft.com/office/officeart/2005/8/layout/cycle2"/>
    <dgm:cxn modelId="{91FE4DD2-12A1-4F4B-B2A6-4FAF5C754DDE}" type="presOf" srcId="{0A570F64-F53E-4153-839E-E08359192023}" destId="{FC326EF9-D04E-4548-B8DA-9D12183B601D}" srcOrd="0" destOrd="0" presId="urn:microsoft.com/office/officeart/2005/8/layout/cycle2"/>
    <dgm:cxn modelId="{9A25876A-9D61-4F1D-90A1-AA073FD6AD4E}" type="presOf" srcId="{00731304-1455-4104-89EC-78F6392C800A}" destId="{9BF1B46A-415F-4CD9-BFC5-BA78C37FE12F}" srcOrd="0" destOrd="0" presId="urn:microsoft.com/office/officeart/2005/8/layout/cycle2"/>
    <dgm:cxn modelId="{30917354-615B-4070-A65D-4C4CDE53DFB7}" type="presParOf" srcId="{19AB85D3-57D6-4477-94A4-D57E08A0C99C}" destId="{9059A077-5247-4E67-B3C9-1F6BAF28ED5E}" srcOrd="0" destOrd="0" presId="urn:microsoft.com/office/officeart/2005/8/layout/cycle2"/>
    <dgm:cxn modelId="{65FCAAC8-F790-44F7-A89F-F0FCEBECABD9}" type="presParOf" srcId="{19AB85D3-57D6-4477-94A4-D57E08A0C99C}" destId="{9BF1B46A-415F-4CD9-BFC5-BA78C37FE12F}" srcOrd="1" destOrd="0" presId="urn:microsoft.com/office/officeart/2005/8/layout/cycle2"/>
    <dgm:cxn modelId="{0C3DDF14-AAE9-4905-9D10-4AF5453EF819}" type="presParOf" srcId="{9BF1B46A-415F-4CD9-BFC5-BA78C37FE12F}" destId="{6C44EAE0-4B34-4DB2-BBC8-689F82333FBE}" srcOrd="0" destOrd="0" presId="urn:microsoft.com/office/officeart/2005/8/layout/cycle2"/>
    <dgm:cxn modelId="{83A56C44-7B94-45EA-8055-C2E47B1A7409}" type="presParOf" srcId="{19AB85D3-57D6-4477-94A4-D57E08A0C99C}" destId="{1BBE3F2A-9419-433D-9C23-9A4ACEE2F871}" srcOrd="2" destOrd="0" presId="urn:microsoft.com/office/officeart/2005/8/layout/cycle2"/>
    <dgm:cxn modelId="{09FA626F-E786-4524-A694-5F32FB8B7243}" type="presParOf" srcId="{19AB85D3-57D6-4477-94A4-D57E08A0C99C}" destId="{FC326EF9-D04E-4548-B8DA-9D12183B601D}" srcOrd="3" destOrd="0" presId="urn:microsoft.com/office/officeart/2005/8/layout/cycle2"/>
    <dgm:cxn modelId="{1024AD98-4BB9-4630-9255-545B579A1116}" type="presParOf" srcId="{FC326EF9-D04E-4548-B8DA-9D12183B601D}" destId="{FC8A49BD-5578-46B7-8661-B510E255ACBF}" srcOrd="0" destOrd="0" presId="urn:microsoft.com/office/officeart/2005/8/layout/cycle2"/>
    <dgm:cxn modelId="{6BB09A4E-DBFC-42D3-B7AA-A229283DFAD8}" type="presParOf" srcId="{19AB85D3-57D6-4477-94A4-D57E08A0C99C}" destId="{5A9DCCE5-3B5F-44B6-88B3-68ECED875079}" srcOrd="4" destOrd="0" presId="urn:microsoft.com/office/officeart/2005/8/layout/cycle2"/>
    <dgm:cxn modelId="{CF202959-8F7F-4EEE-B204-BF8EDC2F26A9}" type="presParOf" srcId="{19AB85D3-57D6-4477-94A4-D57E08A0C99C}" destId="{EF4945C6-091D-4911-971A-B7EF317264CD}" srcOrd="5" destOrd="0" presId="urn:microsoft.com/office/officeart/2005/8/layout/cycle2"/>
    <dgm:cxn modelId="{22B547C1-3D6C-4A23-B641-4B129FA43D49}" type="presParOf" srcId="{EF4945C6-091D-4911-971A-B7EF317264CD}" destId="{31DFF6C5-FB6A-43DC-8928-BA27960BD595}" srcOrd="0" destOrd="0" presId="urn:microsoft.com/office/officeart/2005/8/layout/cycle2"/>
    <dgm:cxn modelId="{A743CDF8-1313-493F-A858-5C8590762AC2}" type="presParOf" srcId="{19AB85D3-57D6-4477-94A4-D57E08A0C99C}" destId="{F5ED4239-DD4D-4EED-8395-440A74D70B5F}" srcOrd="6" destOrd="0" presId="urn:microsoft.com/office/officeart/2005/8/layout/cycle2"/>
    <dgm:cxn modelId="{FDECA930-8989-4C7B-BB52-4CEE1D2B5BE7}" type="presParOf" srcId="{19AB85D3-57D6-4477-94A4-D57E08A0C99C}" destId="{85282979-5DB9-42D2-AE13-063235F526E9}" srcOrd="7" destOrd="0" presId="urn:microsoft.com/office/officeart/2005/8/layout/cycle2"/>
    <dgm:cxn modelId="{7765EA71-19FB-42B7-A9CE-C6690B7E655B}" type="presParOf" srcId="{85282979-5DB9-42D2-AE13-063235F526E9}" destId="{B59AD0A5-5E74-4966-8E0D-2DC9C0ADEC3E}" srcOrd="0" destOrd="0" presId="urn:microsoft.com/office/officeart/2005/8/layout/cycle2"/>
    <dgm:cxn modelId="{EFA65D8E-171A-492E-8D6A-114BD719639C}" type="presParOf" srcId="{19AB85D3-57D6-4477-94A4-D57E08A0C99C}" destId="{1FF050B2-20D1-45E3-96EC-5992E4E8A666}" srcOrd="8" destOrd="0" presId="urn:microsoft.com/office/officeart/2005/8/layout/cycle2"/>
    <dgm:cxn modelId="{EB7730DB-E912-4713-83F7-97450592D5C0}" type="presParOf" srcId="{19AB85D3-57D6-4477-94A4-D57E08A0C99C}" destId="{98110DCE-B7B6-48AD-AF59-9BE2FB84E87D}" srcOrd="9" destOrd="0" presId="urn:microsoft.com/office/officeart/2005/8/layout/cycle2"/>
    <dgm:cxn modelId="{950E5DC6-B173-49FC-BAAB-77F62B7E2D5D}" type="presParOf" srcId="{98110DCE-B7B6-48AD-AF59-9BE2FB84E87D}" destId="{1CABD4A3-6234-49CD-A884-33D79C53CC6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F26FF-6625-4E67-81D7-F0BC0BEF0D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IQ"/>
        </a:p>
      </dgm:t>
    </dgm:pt>
    <dgm:pt modelId="{114B2169-A4CA-487C-B1BC-3DCCA98F96A6}">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200" b="1" dirty="0">
              <a:solidFill>
                <a:schemeClr val="tx1"/>
              </a:solidFill>
            </a:rPr>
            <a:t>الشعور </a:t>
          </a:r>
          <a:r>
            <a:rPr lang="ar-IQ" sz="3200" b="1" dirty="0" err="1">
              <a:solidFill>
                <a:schemeClr val="tx1"/>
              </a:solidFill>
            </a:rPr>
            <a:t>بالاحباط</a:t>
          </a:r>
          <a:endParaRPr lang="ar-IQ" sz="3200" b="1" dirty="0">
            <a:solidFill>
              <a:schemeClr val="tx1"/>
            </a:solidFill>
          </a:endParaRPr>
        </a:p>
      </dgm:t>
    </dgm:pt>
    <dgm:pt modelId="{F5F23C8A-DD5A-48A4-B868-7C08CCCF3878}" type="parTrans" cxnId="{074F6173-1ED2-460D-9E53-7110D85A5722}">
      <dgm:prSet/>
      <dgm:spPr/>
      <dgm:t>
        <a:bodyPr/>
        <a:lstStyle/>
        <a:p>
          <a:pPr rtl="1"/>
          <a:endParaRPr lang="ar-IQ"/>
        </a:p>
      </dgm:t>
    </dgm:pt>
    <dgm:pt modelId="{D3627716-8E46-4A5C-8086-005024B26C47}" type="sibTrans" cxnId="{074F6173-1ED2-460D-9E53-7110D85A5722}">
      <dgm:prSet/>
      <dgm:spPr/>
      <dgm:t>
        <a:bodyPr/>
        <a:lstStyle/>
        <a:p>
          <a:pPr rtl="1"/>
          <a:endParaRPr lang="ar-IQ"/>
        </a:p>
      </dgm:t>
    </dgm:pt>
    <dgm:pt modelId="{D1BB7A8B-5853-4B3A-A988-D79C91575C0B}">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4000" b="1" dirty="0">
              <a:solidFill>
                <a:schemeClr val="tx1"/>
              </a:solidFill>
            </a:rPr>
            <a:t>الشعور بالعار</a:t>
          </a:r>
        </a:p>
      </dgm:t>
    </dgm:pt>
    <dgm:pt modelId="{BD8FD0EF-20A5-44C1-9C38-3F1C4B0733BB}" type="parTrans" cxnId="{2E9D2EE2-70CF-4C9A-802C-34C348092D86}">
      <dgm:prSet/>
      <dgm:spPr/>
      <dgm:t>
        <a:bodyPr/>
        <a:lstStyle/>
        <a:p>
          <a:pPr rtl="1"/>
          <a:endParaRPr lang="ar-IQ"/>
        </a:p>
      </dgm:t>
    </dgm:pt>
    <dgm:pt modelId="{28802723-B1FF-4F97-96D7-18E47817EA8E}" type="sibTrans" cxnId="{2E9D2EE2-70CF-4C9A-802C-34C348092D86}">
      <dgm:prSet/>
      <dgm:spPr/>
      <dgm:t>
        <a:bodyPr/>
        <a:lstStyle/>
        <a:p>
          <a:pPr rtl="1"/>
          <a:endParaRPr lang="ar-IQ"/>
        </a:p>
      </dgm:t>
    </dgm:pt>
    <dgm:pt modelId="{A61C8590-4D93-42C5-9A98-32755EEEAF80}">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200" b="1" dirty="0">
              <a:solidFill>
                <a:schemeClr val="tx1"/>
              </a:solidFill>
            </a:rPr>
            <a:t>الشعور بالغضب والتوتر</a:t>
          </a:r>
        </a:p>
      </dgm:t>
    </dgm:pt>
    <dgm:pt modelId="{84F9321E-5AAD-4262-AF00-E51E7A169CC5}" type="parTrans" cxnId="{9CA0C7F3-6A27-47F6-A8A7-C6D00CE3C1CA}">
      <dgm:prSet/>
      <dgm:spPr/>
      <dgm:t>
        <a:bodyPr/>
        <a:lstStyle/>
        <a:p>
          <a:pPr rtl="1"/>
          <a:endParaRPr lang="ar-IQ"/>
        </a:p>
      </dgm:t>
    </dgm:pt>
    <dgm:pt modelId="{6D0023C0-AC8F-49E5-A56B-DB73B1452C9E}" type="sibTrans" cxnId="{9CA0C7F3-6A27-47F6-A8A7-C6D00CE3C1CA}">
      <dgm:prSet/>
      <dgm:spPr/>
      <dgm:t>
        <a:bodyPr/>
        <a:lstStyle/>
        <a:p>
          <a:pPr rtl="1"/>
          <a:endParaRPr lang="ar-IQ"/>
        </a:p>
      </dgm:t>
    </dgm:pt>
    <dgm:pt modelId="{743734E2-A47B-47BB-8185-93BE0CEE6847}">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3600" b="1" dirty="0">
              <a:solidFill>
                <a:schemeClr val="tx1"/>
              </a:solidFill>
            </a:rPr>
            <a:t>الشعور باليأس</a:t>
          </a:r>
        </a:p>
      </dgm:t>
    </dgm:pt>
    <dgm:pt modelId="{D0AE5324-4228-42FD-BF64-714E4AEEFBE4}" type="parTrans" cxnId="{BAA2D89D-ABD8-4C7C-8642-205FD8EB9D61}">
      <dgm:prSet/>
      <dgm:spPr/>
      <dgm:t>
        <a:bodyPr/>
        <a:lstStyle/>
        <a:p>
          <a:pPr rtl="1"/>
          <a:endParaRPr lang="ar-IQ"/>
        </a:p>
      </dgm:t>
    </dgm:pt>
    <dgm:pt modelId="{9D3FB1CE-7DC0-428F-960C-66B4FB4C0940}" type="sibTrans" cxnId="{BAA2D89D-ABD8-4C7C-8642-205FD8EB9D61}">
      <dgm:prSet/>
      <dgm:spPr/>
      <dgm:t>
        <a:bodyPr/>
        <a:lstStyle/>
        <a:p>
          <a:pPr rtl="1"/>
          <a:endParaRPr lang="ar-IQ"/>
        </a:p>
      </dgm:t>
    </dgm:pt>
    <dgm:pt modelId="{2342002A-4F2B-4A90-AD3E-BC63DD0948D2}">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IQ" sz="2800" b="1" dirty="0">
              <a:solidFill>
                <a:schemeClr val="tx1"/>
              </a:solidFill>
            </a:rPr>
            <a:t>عدم احترام الذات</a:t>
          </a:r>
        </a:p>
      </dgm:t>
    </dgm:pt>
    <dgm:pt modelId="{D21CB276-D9D9-4633-A3B2-CA871E6F8A5B}" type="parTrans" cxnId="{525A8667-C907-4576-8C5C-50481034AF22}">
      <dgm:prSet/>
      <dgm:spPr/>
      <dgm:t>
        <a:bodyPr/>
        <a:lstStyle/>
        <a:p>
          <a:pPr rtl="1"/>
          <a:endParaRPr lang="ar-IQ"/>
        </a:p>
      </dgm:t>
    </dgm:pt>
    <dgm:pt modelId="{96D11333-9C83-4418-A7F2-B0C70AE893C3}" type="sibTrans" cxnId="{525A8667-C907-4576-8C5C-50481034AF22}">
      <dgm:prSet/>
      <dgm:spPr/>
      <dgm:t>
        <a:bodyPr/>
        <a:lstStyle/>
        <a:p>
          <a:pPr rtl="1"/>
          <a:endParaRPr lang="ar-IQ"/>
        </a:p>
      </dgm:t>
    </dgm:pt>
    <dgm:pt modelId="{CE1F837D-359B-46E2-976C-B8B2E79A76A5}">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IQ" b="1" dirty="0"/>
            <a:t>الشعور بالذنب الاستسلام لمشاعر الموت</a:t>
          </a:r>
        </a:p>
      </dgm:t>
    </dgm:pt>
    <dgm:pt modelId="{4CA75E1A-FC05-4DF8-9F81-D86293162059}" type="parTrans" cxnId="{8AED367A-37C9-48D2-B942-49E27F749B96}">
      <dgm:prSet/>
      <dgm:spPr/>
      <dgm:t>
        <a:bodyPr/>
        <a:lstStyle/>
        <a:p>
          <a:pPr rtl="1"/>
          <a:endParaRPr lang="ar-IQ"/>
        </a:p>
      </dgm:t>
    </dgm:pt>
    <dgm:pt modelId="{BD3E997E-B76E-4332-B6F6-2C9247B85479}" type="sibTrans" cxnId="{8AED367A-37C9-48D2-B942-49E27F749B96}">
      <dgm:prSet/>
      <dgm:spPr/>
      <dgm:t>
        <a:bodyPr/>
        <a:lstStyle/>
        <a:p>
          <a:pPr rtl="1"/>
          <a:endParaRPr lang="ar-IQ"/>
        </a:p>
      </dgm:t>
    </dgm:pt>
    <dgm:pt modelId="{3520F126-AF18-4E24-AAEA-572A2DE09EB5}" type="pres">
      <dgm:prSet presAssocID="{02BF26FF-6625-4E67-81D7-F0BC0BEF0DE8}" presName="diagram" presStyleCnt="0">
        <dgm:presLayoutVars>
          <dgm:dir/>
          <dgm:resizeHandles val="exact"/>
        </dgm:presLayoutVars>
      </dgm:prSet>
      <dgm:spPr/>
      <dgm:t>
        <a:bodyPr/>
        <a:lstStyle/>
        <a:p>
          <a:pPr rtl="1"/>
          <a:endParaRPr lang="ar-IQ"/>
        </a:p>
      </dgm:t>
    </dgm:pt>
    <dgm:pt modelId="{68629BD8-3AA9-4344-985C-122AE8140B9E}" type="pres">
      <dgm:prSet presAssocID="{114B2169-A4CA-487C-B1BC-3DCCA98F96A6}" presName="node" presStyleLbl="node1" presStyleIdx="0" presStyleCnt="6">
        <dgm:presLayoutVars>
          <dgm:bulletEnabled val="1"/>
        </dgm:presLayoutVars>
      </dgm:prSet>
      <dgm:spPr/>
      <dgm:t>
        <a:bodyPr/>
        <a:lstStyle/>
        <a:p>
          <a:pPr rtl="1"/>
          <a:endParaRPr lang="ar-IQ"/>
        </a:p>
      </dgm:t>
    </dgm:pt>
    <dgm:pt modelId="{A385D5FD-6486-4219-B798-177E88ADC299}" type="pres">
      <dgm:prSet presAssocID="{D3627716-8E46-4A5C-8086-005024B26C47}" presName="sibTrans" presStyleCnt="0"/>
      <dgm:spPr/>
    </dgm:pt>
    <dgm:pt modelId="{19B1CDC7-DED8-401A-B9D5-1701D7AAD0EC}" type="pres">
      <dgm:prSet presAssocID="{D1BB7A8B-5853-4B3A-A988-D79C91575C0B}" presName="node" presStyleLbl="node1" presStyleIdx="1" presStyleCnt="6">
        <dgm:presLayoutVars>
          <dgm:bulletEnabled val="1"/>
        </dgm:presLayoutVars>
      </dgm:prSet>
      <dgm:spPr/>
      <dgm:t>
        <a:bodyPr/>
        <a:lstStyle/>
        <a:p>
          <a:pPr rtl="1"/>
          <a:endParaRPr lang="ar-IQ"/>
        </a:p>
      </dgm:t>
    </dgm:pt>
    <dgm:pt modelId="{D809DB3C-D1C5-42C3-B568-02EE4C15873E}" type="pres">
      <dgm:prSet presAssocID="{28802723-B1FF-4F97-96D7-18E47817EA8E}" presName="sibTrans" presStyleCnt="0"/>
      <dgm:spPr/>
    </dgm:pt>
    <dgm:pt modelId="{B48C1637-F021-417E-913C-1F2865CF4854}" type="pres">
      <dgm:prSet presAssocID="{A61C8590-4D93-42C5-9A98-32755EEEAF80}" presName="node" presStyleLbl="node1" presStyleIdx="2" presStyleCnt="6">
        <dgm:presLayoutVars>
          <dgm:bulletEnabled val="1"/>
        </dgm:presLayoutVars>
      </dgm:prSet>
      <dgm:spPr/>
      <dgm:t>
        <a:bodyPr/>
        <a:lstStyle/>
        <a:p>
          <a:pPr rtl="1"/>
          <a:endParaRPr lang="ar-IQ"/>
        </a:p>
      </dgm:t>
    </dgm:pt>
    <dgm:pt modelId="{A31CE685-37F7-4630-9745-DC05A53B7D68}" type="pres">
      <dgm:prSet presAssocID="{6D0023C0-AC8F-49E5-A56B-DB73B1452C9E}" presName="sibTrans" presStyleCnt="0"/>
      <dgm:spPr/>
    </dgm:pt>
    <dgm:pt modelId="{D8B32620-E79E-4366-85C8-37FD6B0B8B09}" type="pres">
      <dgm:prSet presAssocID="{743734E2-A47B-47BB-8185-93BE0CEE6847}" presName="node" presStyleLbl="node1" presStyleIdx="3" presStyleCnt="6">
        <dgm:presLayoutVars>
          <dgm:bulletEnabled val="1"/>
        </dgm:presLayoutVars>
      </dgm:prSet>
      <dgm:spPr/>
      <dgm:t>
        <a:bodyPr/>
        <a:lstStyle/>
        <a:p>
          <a:pPr rtl="1"/>
          <a:endParaRPr lang="ar-IQ"/>
        </a:p>
      </dgm:t>
    </dgm:pt>
    <dgm:pt modelId="{0DD54111-DCC9-4983-AEDF-3A857A0676ED}" type="pres">
      <dgm:prSet presAssocID="{9D3FB1CE-7DC0-428F-960C-66B4FB4C0940}" presName="sibTrans" presStyleCnt="0"/>
      <dgm:spPr/>
    </dgm:pt>
    <dgm:pt modelId="{B80F1B59-17CC-41EE-845F-65912CCAD832}" type="pres">
      <dgm:prSet presAssocID="{2342002A-4F2B-4A90-AD3E-BC63DD0948D2}" presName="node" presStyleLbl="node1" presStyleIdx="4" presStyleCnt="6" custLinFactNeighborX="-1415" custLinFactNeighborY="-7547">
        <dgm:presLayoutVars>
          <dgm:bulletEnabled val="1"/>
        </dgm:presLayoutVars>
      </dgm:prSet>
      <dgm:spPr/>
      <dgm:t>
        <a:bodyPr/>
        <a:lstStyle/>
        <a:p>
          <a:pPr rtl="1"/>
          <a:endParaRPr lang="ar-IQ"/>
        </a:p>
      </dgm:t>
    </dgm:pt>
    <dgm:pt modelId="{B15867A8-FD6D-42AA-BC6A-00AC09F86BCA}" type="pres">
      <dgm:prSet presAssocID="{96D11333-9C83-4418-A7F2-B0C70AE893C3}" presName="sibTrans" presStyleCnt="0"/>
      <dgm:spPr/>
    </dgm:pt>
    <dgm:pt modelId="{850BB17D-DF13-42FA-A099-9F3C32A117B7}" type="pres">
      <dgm:prSet presAssocID="{CE1F837D-359B-46E2-976C-B8B2E79A76A5}" presName="node" presStyleLbl="node1" presStyleIdx="5" presStyleCnt="6" custScaleX="98642" custLinFactNeighborX="2094" custLinFactNeighborY="-1635">
        <dgm:presLayoutVars>
          <dgm:bulletEnabled val="1"/>
        </dgm:presLayoutVars>
      </dgm:prSet>
      <dgm:spPr/>
      <dgm:t>
        <a:bodyPr/>
        <a:lstStyle/>
        <a:p>
          <a:pPr rtl="1"/>
          <a:endParaRPr lang="ar-IQ"/>
        </a:p>
      </dgm:t>
    </dgm:pt>
  </dgm:ptLst>
  <dgm:cxnLst>
    <dgm:cxn modelId="{FFDE4B8F-7CDF-4563-AA34-EBC8E5AB244E}" type="presOf" srcId="{114B2169-A4CA-487C-B1BC-3DCCA98F96A6}" destId="{68629BD8-3AA9-4344-985C-122AE8140B9E}" srcOrd="0" destOrd="0" presId="urn:microsoft.com/office/officeart/2005/8/layout/default"/>
    <dgm:cxn modelId="{BAA2D89D-ABD8-4C7C-8642-205FD8EB9D61}" srcId="{02BF26FF-6625-4E67-81D7-F0BC0BEF0DE8}" destId="{743734E2-A47B-47BB-8185-93BE0CEE6847}" srcOrd="3" destOrd="0" parTransId="{D0AE5324-4228-42FD-BF64-714E4AEEFBE4}" sibTransId="{9D3FB1CE-7DC0-428F-960C-66B4FB4C0940}"/>
    <dgm:cxn modelId="{2E9D2EE2-70CF-4C9A-802C-34C348092D86}" srcId="{02BF26FF-6625-4E67-81D7-F0BC0BEF0DE8}" destId="{D1BB7A8B-5853-4B3A-A988-D79C91575C0B}" srcOrd="1" destOrd="0" parTransId="{BD8FD0EF-20A5-44C1-9C38-3F1C4B0733BB}" sibTransId="{28802723-B1FF-4F97-96D7-18E47817EA8E}"/>
    <dgm:cxn modelId="{074F6173-1ED2-460D-9E53-7110D85A5722}" srcId="{02BF26FF-6625-4E67-81D7-F0BC0BEF0DE8}" destId="{114B2169-A4CA-487C-B1BC-3DCCA98F96A6}" srcOrd="0" destOrd="0" parTransId="{F5F23C8A-DD5A-48A4-B868-7C08CCCF3878}" sibTransId="{D3627716-8E46-4A5C-8086-005024B26C47}"/>
    <dgm:cxn modelId="{BEB9BB04-24BF-471E-8297-0451AA7BDAC0}" type="presOf" srcId="{2342002A-4F2B-4A90-AD3E-BC63DD0948D2}" destId="{B80F1B59-17CC-41EE-845F-65912CCAD832}" srcOrd="0" destOrd="0" presId="urn:microsoft.com/office/officeart/2005/8/layout/default"/>
    <dgm:cxn modelId="{9CA0C7F3-6A27-47F6-A8A7-C6D00CE3C1CA}" srcId="{02BF26FF-6625-4E67-81D7-F0BC0BEF0DE8}" destId="{A61C8590-4D93-42C5-9A98-32755EEEAF80}" srcOrd="2" destOrd="0" parTransId="{84F9321E-5AAD-4262-AF00-E51E7A169CC5}" sibTransId="{6D0023C0-AC8F-49E5-A56B-DB73B1452C9E}"/>
    <dgm:cxn modelId="{525A8667-C907-4576-8C5C-50481034AF22}" srcId="{02BF26FF-6625-4E67-81D7-F0BC0BEF0DE8}" destId="{2342002A-4F2B-4A90-AD3E-BC63DD0948D2}" srcOrd="4" destOrd="0" parTransId="{D21CB276-D9D9-4633-A3B2-CA871E6F8A5B}" sibTransId="{96D11333-9C83-4418-A7F2-B0C70AE893C3}"/>
    <dgm:cxn modelId="{27262578-DB1C-4B0D-8664-81EFC1D27DCC}" type="presOf" srcId="{02BF26FF-6625-4E67-81D7-F0BC0BEF0DE8}" destId="{3520F126-AF18-4E24-AAEA-572A2DE09EB5}" srcOrd="0" destOrd="0" presId="urn:microsoft.com/office/officeart/2005/8/layout/default"/>
    <dgm:cxn modelId="{E551A768-2EAB-430F-A029-8EFBACD20757}" type="presOf" srcId="{743734E2-A47B-47BB-8185-93BE0CEE6847}" destId="{D8B32620-E79E-4366-85C8-37FD6B0B8B09}" srcOrd="0" destOrd="0" presId="urn:microsoft.com/office/officeart/2005/8/layout/default"/>
    <dgm:cxn modelId="{0DB48FD4-C65D-4CF1-BA93-3A74FFBDAE8B}" type="presOf" srcId="{A61C8590-4D93-42C5-9A98-32755EEEAF80}" destId="{B48C1637-F021-417E-913C-1F2865CF4854}" srcOrd="0" destOrd="0" presId="urn:microsoft.com/office/officeart/2005/8/layout/default"/>
    <dgm:cxn modelId="{8AED367A-37C9-48D2-B942-49E27F749B96}" srcId="{02BF26FF-6625-4E67-81D7-F0BC0BEF0DE8}" destId="{CE1F837D-359B-46E2-976C-B8B2E79A76A5}" srcOrd="5" destOrd="0" parTransId="{4CA75E1A-FC05-4DF8-9F81-D86293162059}" sibTransId="{BD3E997E-B76E-4332-B6F6-2C9247B85479}"/>
    <dgm:cxn modelId="{CC9E4B44-D9AE-448B-9B8B-8629E072B0BC}" type="presOf" srcId="{CE1F837D-359B-46E2-976C-B8B2E79A76A5}" destId="{850BB17D-DF13-42FA-A099-9F3C32A117B7}" srcOrd="0" destOrd="0" presId="urn:microsoft.com/office/officeart/2005/8/layout/default"/>
    <dgm:cxn modelId="{AC8A71B9-1E2B-49AF-A50B-FB2D3EAFB948}" type="presOf" srcId="{D1BB7A8B-5853-4B3A-A988-D79C91575C0B}" destId="{19B1CDC7-DED8-401A-B9D5-1701D7AAD0EC}" srcOrd="0" destOrd="0" presId="urn:microsoft.com/office/officeart/2005/8/layout/default"/>
    <dgm:cxn modelId="{71DBB9AC-D084-4C1B-88C9-2BF111F512F3}" type="presParOf" srcId="{3520F126-AF18-4E24-AAEA-572A2DE09EB5}" destId="{68629BD8-3AA9-4344-985C-122AE8140B9E}" srcOrd="0" destOrd="0" presId="urn:microsoft.com/office/officeart/2005/8/layout/default"/>
    <dgm:cxn modelId="{07F227EE-EBC8-4236-9644-5A2FBEFE4A5E}" type="presParOf" srcId="{3520F126-AF18-4E24-AAEA-572A2DE09EB5}" destId="{A385D5FD-6486-4219-B798-177E88ADC299}" srcOrd="1" destOrd="0" presId="urn:microsoft.com/office/officeart/2005/8/layout/default"/>
    <dgm:cxn modelId="{40E9D6F5-5E56-4A1E-B581-333D33DEF7E0}" type="presParOf" srcId="{3520F126-AF18-4E24-AAEA-572A2DE09EB5}" destId="{19B1CDC7-DED8-401A-B9D5-1701D7AAD0EC}" srcOrd="2" destOrd="0" presId="urn:microsoft.com/office/officeart/2005/8/layout/default"/>
    <dgm:cxn modelId="{5B48C58F-0404-4BF3-8850-0C59F94E2441}" type="presParOf" srcId="{3520F126-AF18-4E24-AAEA-572A2DE09EB5}" destId="{D809DB3C-D1C5-42C3-B568-02EE4C15873E}" srcOrd="3" destOrd="0" presId="urn:microsoft.com/office/officeart/2005/8/layout/default"/>
    <dgm:cxn modelId="{0B6928FE-D26D-4589-BDBD-E9FF8C860D21}" type="presParOf" srcId="{3520F126-AF18-4E24-AAEA-572A2DE09EB5}" destId="{B48C1637-F021-417E-913C-1F2865CF4854}" srcOrd="4" destOrd="0" presId="urn:microsoft.com/office/officeart/2005/8/layout/default"/>
    <dgm:cxn modelId="{78EA67F0-DD07-4F24-B808-2316D1B5D30A}" type="presParOf" srcId="{3520F126-AF18-4E24-AAEA-572A2DE09EB5}" destId="{A31CE685-37F7-4630-9745-DC05A53B7D68}" srcOrd="5" destOrd="0" presId="urn:microsoft.com/office/officeart/2005/8/layout/default"/>
    <dgm:cxn modelId="{44612008-ECB7-4B5A-A1EA-ACF343CA4016}" type="presParOf" srcId="{3520F126-AF18-4E24-AAEA-572A2DE09EB5}" destId="{D8B32620-E79E-4366-85C8-37FD6B0B8B09}" srcOrd="6" destOrd="0" presId="urn:microsoft.com/office/officeart/2005/8/layout/default"/>
    <dgm:cxn modelId="{46FE0B82-8732-47A1-8871-8F69902354D1}" type="presParOf" srcId="{3520F126-AF18-4E24-AAEA-572A2DE09EB5}" destId="{0DD54111-DCC9-4983-AEDF-3A857A0676ED}" srcOrd="7" destOrd="0" presId="urn:microsoft.com/office/officeart/2005/8/layout/default"/>
    <dgm:cxn modelId="{36DCBDAB-67E2-4BE2-8B00-ED86021E8EC7}" type="presParOf" srcId="{3520F126-AF18-4E24-AAEA-572A2DE09EB5}" destId="{B80F1B59-17CC-41EE-845F-65912CCAD832}" srcOrd="8" destOrd="0" presId="urn:microsoft.com/office/officeart/2005/8/layout/default"/>
    <dgm:cxn modelId="{57B3162F-FD20-4956-921C-A21081637C7F}" type="presParOf" srcId="{3520F126-AF18-4E24-AAEA-572A2DE09EB5}" destId="{B15867A8-FD6D-42AA-BC6A-00AC09F86BCA}" srcOrd="9" destOrd="0" presId="urn:microsoft.com/office/officeart/2005/8/layout/default"/>
    <dgm:cxn modelId="{416A4B5A-EB9B-4EA8-B05E-D3AB8FA0D02B}" type="presParOf" srcId="{3520F126-AF18-4E24-AAEA-572A2DE09EB5}" destId="{850BB17D-DF13-42FA-A099-9F3C32A117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97E717-91A6-4FF1-ABFA-FAB21821937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43A1C102-05A0-4867-BE13-898415E0DA64}">
      <dgm:prSet phldrT="[Text]" phldr="0"/>
      <dgm:spPr/>
      <dgm:t>
        <a:bodyPr/>
        <a:lstStyle/>
        <a:p>
          <a:r>
            <a:rPr lang="ar-IQ" dirty="0"/>
            <a:t>شكرا </a:t>
          </a:r>
          <a:endParaRPr lang="en-US" dirty="0"/>
        </a:p>
      </dgm:t>
    </dgm:pt>
    <dgm:pt modelId="{C45C48B7-0200-4B17-8C37-EF1333834CC3}" type="parTrans" cxnId="{88F8B06D-7011-4CC3-A3B5-17CA080335F7}">
      <dgm:prSet/>
      <dgm:spPr/>
      <dgm:t>
        <a:bodyPr/>
        <a:lstStyle/>
        <a:p>
          <a:endParaRPr lang="en-US"/>
        </a:p>
      </dgm:t>
    </dgm:pt>
    <dgm:pt modelId="{B92C7FA1-590F-4F2C-A72D-36662A491920}" type="sibTrans" cxnId="{88F8B06D-7011-4CC3-A3B5-17CA080335F7}">
      <dgm:prSet/>
      <dgm:spPr/>
      <dgm:t>
        <a:bodyPr/>
        <a:lstStyle/>
        <a:p>
          <a:endParaRPr lang="en-US"/>
        </a:p>
      </dgm:t>
    </dgm:pt>
    <dgm:pt modelId="{2F0C5E94-B5EB-4EE6-BD11-1ED457E33157}">
      <dgm:prSet phldrT="[Text]" phldr="0"/>
      <dgm:spPr/>
      <dgm:t>
        <a:bodyPr/>
        <a:lstStyle/>
        <a:p>
          <a:r>
            <a:rPr lang="ar-IQ" dirty="0"/>
            <a:t>لمشاركتكم </a:t>
          </a:r>
          <a:endParaRPr lang="en-US" dirty="0"/>
        </a:p>
      </dgm:t>
    </dgm:pt>
    <dgm:pt modelId="{3DB4B38B-D2F1-455A-A6A1-A8F26FCCDB33}" type="parTrans" cxnId="{7DFD717E-D058-44CD-BD22-EBEF5421257F}">
      <dgm:prSet/>
      <dgm:spPr/>
      <dgm:t>
        <a:bodyPr/>
        <a:lstStyle/>
        <a:p>
          <a:endParaRPr lang="en-US"/>
        </a:p>
      </dgm:t>
    </dgm:pt>
    <dgm:pt modelId="{CAC17379-94E7-4191-8957-6C69E2ED8F7D}" type="sibTrans" cxnId="{7DFD717E-D058-44CD-BD22-EBEF5421257F}">
      <dgm:prSet/>
      <dgm:spPr/>
      <dgm:t>
        <a:bodyPr/>
        <a:lstStyle/>
        <a:p>
          <a:endParaRPr lang="en-US"/>
        </a:p>
      </dgm:t>
    </dgm:pt>
    <dgm:pt modelId="{A52B68F2-49E7-4A0F-BF14-5AF3F166EF34}">
      <dgm:prSet phldrT="[Text]" phldr="0"/>
      <dgm:spPr/>
      <dgm:t>
        <a:bodyPr/>
        <a:lstStyle/>
        <a:p>
          <a:r>
            <a:rPr lang="ar-IQ" dirty="0"/>
            <a:t>افكارنا </a:t>
          </a:r>
          <a:endParaRPr lang="en-US" dirty="0"/>
        </a:p>
      </dgm:t>
    </dgm:pt>
    <dgm:pt modelId="{6DBB18F1-F092-4AD3-8202-E31BAA00105E}" type="parTrans" cxnId="{71F5D64B-3FDE-4CFD-9CF0-444E2B69825F}">
      <dgm:prSet/>
      <dgm:spPr/>
      <dgm:t>
        <a:bodyPr/>
        <a:lstStyle/>
        <a:p>
          <a:endParaRPr lang="en-US"/>
        </a:p>
      </dgm:t>
    </dgm:pt>
    <dgm:pt modelId="{1CF9C51D-25FD-41E5-B1D1-0209DCB95A6D}" type="sibTrans" cxnId="{71F5D64B-3FDE-4CFD-9CF0-444E2B69825F}">
      <dgm:prSet/>
      <dgm:spPr/>
      <dgm:t>
        <a:bodyPr/>
        <a:lstStyle/>
        <a:p>
          <a:endParaRPr lang="en-US"/>
        </a:p>
      </dgm:t>
    </dgm:pt>
    <dgm:pt modelId="{36D940CF-B22D-4868-B291-4125013A94FF}" type="pres">
      <dgm:prSet presAssocID="{9C97E717-91A6-4FF1-ABFA-FAB218219370}" presName="Name0" presStyleCnt="0">
        <dgm:presLayoutVars>
          <dgm:dir/>
          <dgm:animLvl val="lvl"/>
          <dgm:resizeHandles val="exact"/>
        </dgm:presLayoutVars>
      </dgm:prSet>
      <dgm:spPr/>
      <dgm:t>
        <a:bodyPr/>
        <a:lstStyle/>
        <a:p>
          <a:pPr rtl="1"/>
          <a:endParaRPr lang="ar-IQ"/>
        </a:p>
      </dgm:t>
    </dgm:pt>
    <dgm:pt modelId="{8EE3D8C9-7D51-46DA-8E86-B36094B94312}" type="pres">
      <dgm:prSet presAssocID="{43A1C102-05A0-4867-BE13-898415E0DA64}" presName="Name8" presStyleCnt="0"/>
      <dgm:spPr/>
    </dgm:pt>
    <dgm:pt modelId="{7DDA3BB1-D740-4C89-B3FB-3CBD5AEDEFDF}" type="pres">
      <dgm:prSet presAssocID="{43A1C102-05A0-4867-BE13-898415E0DA64}" presName="level" presStyleLbl="node1" presStyleIdx="0" presStyleCnt="3">
        <dgm:presLayoutVars>
          <dgm:chMax val="1"/>
          <dgm:bulletEnabled val="1"/>
        </dgm:presLayoutVars>
      </dgm:prSet>
      <dgm:spPr/>
      <dgm:t>
        <a:bodyPr/>
        <a:lstStyle/>
        <a:p>
          <a:pPr rtl="1"/>
          <a:endParaRPr lang="ar-IQ"/>
        </a:p>
      </dgm:t>
    </dgm:pt>
    <dgm:pt modelId="{41617BEC-838D-4B87-91FE-59BC28924E9B}" type="pres">
      <dgm:prSet presAssocID="{43A1C102-05A0-4867-BE13-898415E0DA64}" presName="levelTx" presStyleLbl="revTx" presStyleIdx="0" presStyleCnt="0">
        <dgm:presLayoutVars>
          <dgm:chMax val="1"/>
          <dgm:bulletEnabled val="1"/>
        </dgm:presLayoutVars>
      </dgm:prSet>
      <dgm:spPr/>
      <dgm:t>
        <a:bodyPr/>
        <a:lstStyle/>
        <a:p>
          <a:pPr rtl="1"/>
          <a:endParaRPr lang="ar-IQ"/>
        </a:p>
      </dgm:t>
    </dgm:pt>
    <dgm:pt modelId="{87B5BEF5-9F10-439A-ACEA-94A87A0BB485}" type="pres">
      <dgm:prSet presAssocID="{2F0C5E94-B5EB-4EE6-BD11-1ED457E33157}" presName="Name8" presStyleCnt="0"/>
      <dgm:spPr/>
    </dgm:pt>
    <dgm:pt modelId="{D4A32A10-DA60-4D25-82A4-32D42FB1D420}" type="pres">
      <dgm:prSet presAssocID="{2F0C5E94-B5EB-4EE6-BD11-1ED457E33157}" presName="level" presStyleLbl="node1" presStyleIdx="1" presStyleCnt="3">
        <dgm:presLayoutVars>
          <dgm:chMax val="1"/>
          <dgm:bulletEnabled val="1"/>
        </dgm:presLayoutVars>
      </dgm:prSet>
      <dgm:spPr/>
      <dgm:t>
        <a:bodyPr/>
        <a:lstStyle/>
        <a:p>
          <a:pPr rtl="1"/>
          <a:endParaRPr lang="ar-IQ"/>
        </a:p>
      </dgm:t>
    </dgm:pt>
    <dgm:pt modelId="{A5A3FF71-739E-41B8-B489-82D9C9BADB38}" type="pres">
      <dgm:prSet presAssocID="{2F0C5E94-B5EB-4EE6-BD11-1ED457E33157}" presName="levelTx" presStyleLbl="revTx" presStyleIdx="0" presStyleCnt="0">
        <dgm:presLayoutVars>
          <dgm:chMax val="1"/>
          <dgm:bulletEnabled val="1"/>
        </dgm:presLayoutVars>
      </dgm:prSet>
      <dgm:spPr/>
      <dgm:t>
        <a:bodyPr/>
        <a:lstStyle/>
        <a:p>
          <a:pPr rtl="1"/>
          <a:endParaRPr lang="ar-IQ"/>
        </a:p>
      </dgm:t>
    </dgm:pt>
    <dgm:pt modelId="{ED71F1C5-40D3-46F1-B655-E060AD79A21C}" type="pres">
      <dgm:prSet presAssocID="{A52B68F2-49E7-4A0F-BF14-5AF3F166EF34}" presName="Name8" presStyleCnt="0"/>
      <dgm:spPr/>
    </dgm:pt>
    <dgm:pt modelId="{2994C4C4-A8F0-4C0A-9CE9-4FC33906B249}" type="pres">
      <dgm:prSet presAssocID="{A52B68F2-49E7-4A0F-BF14-5AF3F166EF34}" presName="level" presStyleLbl="node1" presStyleIdx="2" presStyleCnt="3">
        <dgm:presLayoutVars>
          <dgm:chMax val="1"/>
          <dgm:bulletEnabled val="1"/>
        </dgm:presLayoutVars>
      </dgm:prSet>
      <dgm:spPr/>
      <dgm:t>
        <a:bodyPr/>
        <a:lstStyle/>
        <a:p>
          <a:pPr rtl="1"/>
          <a:endParaRPr lang="ar-IQ"/>
        </a:p>
      </dgm:t>
    </dgm:pt>
    <dgm:pt modelId="{4D9CF06A-27BF-4D04-B6F4-24F91ED70012}" type="pres">
      <dgm:prSet presAssocID="{A52B68F2-49E7-4A0F-BF14-5AF3F166EF34}" presName="levelTx" presStyleLbl="revTx" presStyleIdx="0" presStyleCnt="0">
        <dgm:presLayoutVars>
          <dgm:chMax val="1"/>
          <dgm:bulletEnabled val="1"/>
        </dgm:presLayoutVars>
      </dgm:prSet>
      <dgm:spPr/>
      <dgm:t>
        <a:bodyPr/>
        <a:lstStyle/>
        <a:p>
          <a:pPr rtl="1"/>
          <a:endParaRPr lang="ar-IQ"/>
        </a:p>
      </dgm:t>
    </dgm:pt>
  </dgm:ptLst>
  <dgm:cxnLst>
    <dgm:cxn modelId="{88F8B06D-7011-4CC3-A3B5-17CA080335F7}" srcId="{9C97E717-91A6-4FF1-ABFA-FAB218219370}" destId="{43A1C102-05A0-4867-BE13-898415E0DA64}" srcOrd="0" destOrd="0" parTransId="{C45C48B7-0200-4B17-8C37-EF1333834CC3}" sibTransId="{B92C7FA1-590F-4F2C-A72D-36662A491920}"/>
    <dgm:cxn modelId="{CD67A3BE-823E-430C-B74F-22968E9D53C4}" type="presOf" srcId="{43A1C102-05A0-4867-BE13-898415E0DA64}" destId="{41617BEC-838D-4B87-91FE-59BC28924E9B}" srcOrd="1" destOrd="0" presId="urn:microsoft.com/office/officeart/2005/8/layout/pyramid1"/>
    <dgm:cxn modelId="{1E080B1B-4621-4E57-81D2-F07B9E3CCEDA}" type="presOf" srcId="{43A1C102-05A0-4867-BE13-898415E0DA64}" destId="{7DDA3BB1-D740-4C89-B3FB-3CBD5AEDEFDF}" srcOrd="0" destOrd="0" presId="urn:microsoft.com/office/officeart/2005/8/layout/pyramid1"/>
    <dgm:cxn modelId="{71F5D64B-3FDE-4CFD-9CF0-444E2B69825F}" srcId="{9C97E717-91A6-4FF1-ABFA-FAB218219370}" destId="{A52B68F2-49E7-4A0F-BF14-5AF3F166EF34}" srcOrd="2" destOrd="0" parTransId="{6DBB18F1-F092-4AD3-8202-E31BAA00105E}" sibTransId="{1CF9C51D-25FD-41E5-B1D1-0209DCB95A6D}"/>
    <dgm:cxn modelId="{B4CF4AE3-6CBE-414D-BDEC-E6506D84E7EF}" type="presOf" srcId="{9C97E717-91A6-4FF1-ABFA-FAB218219370}" destId="{36D940CF-B22D-4868-B291-4125013A94FF}" srcOrd="0" destOrd="0" presId="urn:microsoft.com/office/officeart/2005/8/layout/pyramid1"/>
    <dgm:cxn modelId="{0168CDCA-BA26-4B4F-9B6E-7384B289BD4C}" type="presOf" srcId="{A52B68F2-49E7-4A0F-BF14-5AF3F166EF34}" destId="{2994C4C4-A8F0-4C0A-9CE9-4FC33906B249}" srcOrd="0" destOrd="0" presId="urn:microsoft.com/office/officeart/2005/8/layout/pyramid1"/>
    <dgm:cxn modelId="{84C15590-0B23-43E0-8EC1-CEE06204B133}" type="presOf" srcId="{A52B68F2-49E7-4A0F-BF14-5AF3F166EF34}" destId="{4D9CF06A-27BF-4D04-B6F4-24F91ED70012}" srcOrd="1" destOrd="0" presId="urn:microsoft.com/office/officeart/2005/8/layout/pyramid1"/>
    <dgm:cxn modelId="{2776E478-A53E-457B-9CBE-D9422657DD18}" type="presOf" srcId="{2F0C5E94-B5EB-4EE6-BD11-1ED457E33157}" destId="{D4A32A10-DA60-4D25-82A4-32D42FB1D420}" srcOrd="0" destOrd="0" presId="urn:microsoft.com/office/officeart/2005/8/layout/pyramid1"/>
    <dgm:cxn modelId="{7DFD717E-D058-44CD-BD22-EBEF5421257F}" srcId="{9C97E717-91A6-4FF1-ABFA-FAB218219370}" destId="{2F0C5E94-B5EB-4EE6-BD11-1ED457E33157}" srcOrd="1" destOrd="0" parTransId="{3DB4B38B-D2F1-455A-A6A1-A8F26FCCDB33}" sibTransId="{CAC17379-94E7-4191-8957-6C69E2ED8F7D}"/>
    <dgm:cxn modelId="{E6A46D6F-C69C-4489-97A4-7464B98A9D20}" type="presOf" srcId="{2F0C5E94-B5EB-4EE6-BD11-1ED457E33157}" destId="{A5A3FF71-739E-41B8-B489-82D9C9BADB38}" srcOrd="1" destOrd="0" presId="urn:microsoft.com/office/officeart/2005/8/layout/pyramid1"/>
    <dgm:cxn modelId="{D7E543F2-18B1-4FF7-A86A-2B31479C438C}" type="presParOf" srcId="{36D940CF-B22D-4868-B291-4125013A94FF}" destId="{8EE3D8C9-7D51-46DA-8E86-B36094B94312}" srcOrd="0" destOrd="0" presId="urn:microsoft.com/office/officeart/2005/8/layout/pyramid1"/>
    <dgm:cxn modelId="{A6EF8D2B-DB1A-4810-B713-511FAD257C0A}" type="presParOf" srcId="{8EE3D8C9-7D51-46DA-8E86-B36094B94312}" destId="{7DDA3BB1-D740-4C89-B3FB-3CBD5AEDEFDF}" srcOrd="0" destOrd="0" presId="urn:microsoft.com/office/officeart/2005/8/layout/pyramid1"/>
    <dgm:cxn modelId="{439782D7-D30D-4CA2-AA6C-B000C9703B6F}" type="presParOf" srcId="{8EE3D8C9-7D51-46DA-8E86-B36094B94312}" destId="{41617BEC-838D-4B87-91FE-59BC28924E9B}" srcOrd="1" destOrd="0" presId="urn:microsoft.com/office/officeart/2005/8/layout/pyramid1"/>
    <dgm:cxn modelId="{5C50374F-D220-4821-B2D5-0B3DA2B48671}" type="presParOf" srcId="{36D940CF-B22D-4868-B291-4125013A94FF}" destId="{87B5BEF5-9F10-439A-ACEA-94A87A0BB485}" srcOrd="1" destOrd="0" presId="urn:microsoft.com/office/officeart/2005/8/layout/pyramid1"/>
    <dgm:cxn modelId="{93A7DE83-E95B-40D0-B072-94C6B8AB1530}" type="presParOf" srcId="{87B5BEF5-9F10-439A-ACEA-94A87A0BB485}" destId="{D4A32A10-DA60-4D25-82A4-32D42FB1D420}" srcOrd="0" destOrd="0" presId="urn:microsoft.com/office/officeart/2005/8/layout/pyramid1"/>
    <dgm:cxn modelId="{E6C9A8E0-C59F-463F-B40D-106FC875FB2F}" type="presParOf" srcId="{87B5BEF5-9F10-439A-ACEA-94A87A0BB485}" destId="{A5A3FF71-739E-41B8-B489-82D9C9BADB38}" srcOrd="1" destOrd="0" presId="urn:microsoft.com/office/officeart/2005/8/layout/pyramid1"/>
    <dgm:cxn modelId="{A547201F-0D13-470E-BE80-7D897E492A69}" type="presParOf" srcId="{36D940CF-B22D-4868-B291-4125013A94FF}" destId="{ED71F1C5-40D3-46F1-B655-E060AD79A21C}" srcOrd="2" destOrd="0" presId="urn:microsoft.com/office/officeart/2005/8/layout/pyramid1"/>
    <dgm:cxn modelId="{75C6175E-A257-4D31-A702-27693D31EE80}" type="presParOf" srcId="{ED71F1C5-40D3-46F1-B655-E060AD79A21C}" destId="{2994C4C4-A8F0-4C0A-9CE9-4FC33906B249}" srcOrd="0" destOrd="0" presId="urn:microsoft.com/office/officeart/2005/8/layout/pyramid1"/>
    <dgm:cxn modelId="{0CE3E071-7205-4197-821E-EFF178CEB22D}" type="presParOf" srcId="{ED71F1C5-40D3-46F1-B655-E060AD79A21C}" destId="{4D9CF06A-27BF-4D04-B6F4-24F91ED7001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A077-5247-4E67-B3C9-1F6BAF28ED5E}">
      <dsp:nvSpPr>
        <dsp:cNvPr id="0" name=""/>
        <dsp:cNvSpPr/>
      </dsp:nvSpPr>
      <dsp:spPr>
        <a:xfrm>
          <a:off x="1995689" y="1698"/>
          <a:ext cx="1462635" cy="1242333"/>
        </a:xfrm>
        <a:prstGeom prst="ellipse">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IQ" sz="2400" b="1" kern="1200" dirty="0"/>
            <a:t>التجربة</a:t>
          </a:r>
        </a:p>
      </dsp:txBody>
      <dsp:txXfrm>
        <a:off x="2209887" y="183633"/>
        <a:ext cx="1034239" cy="878463"/>
      </dsp:txXfrm>
    </dsp:sp>
    <dsp:sp modelId="{9BF1B46A-415F-4CD9-BFC5-BA78C37FE12F}">
      <dsp:nvSpPr>
        <dsp:cNvPr id="0" name=""/>
        <dsp:cNvSpPr/>
      </dsp:nvSpPr>
      <dsp:spPr>
        <a:xfrm rot="2160000">
          <a:off x="3353640" y="975654"/>
          <a:ext cx="294980" cy="419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a:off x="3362090" y="1033503"/>
        <a:ext cx="206486" cy="251573"/>
      </dsp:txXfrm>
    </dsp:sp>
    <dsp:sp modelId="{1BBE3F2A-9419-433D-9C23-9A4ACEE2F871}">
      <dsp:nvSpPr>
        <dsp:cNvPr id="0" name=""/>
        <dsp:cNvSpPr/>
      </dsp:nvSpPr>
      <dsp:spPr>
        <a:xfrm>
          <a:off x="3614388" y="1097721"/>
          <a:ext cx="1242333" cy="1242333"/>
        </a:xfrm>
        <a:prstGeom prst="ellipse">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IQ" sz="2500" b="1" kern="1200" dirty="0"/>
            <a:t>التعاطي المنتظم</a:t>
          </a:r>
        </a:p>
      </dsp:txBody>
      <dsp:txXfrm>
        <a:off x="3796323" y="1279656"/>
        <a:ext cx="878463" cy="878463"/>
      </dsp:txXfrm>
    </dsp:sp>
    <dsp:sp modelId="{FC326EF9-D04E-4548-B8DA-9D12183B601D}">
      <dsp:nvSpPr>
        <dsp:cNvPr id="0" name=""/>
        <dsp:cNvSpPr/>
      </dsp:nvSpPr>
      <dsp:spPr>
        <a:xfrm rot="6480000">
          <a:off x="3785414" y="2387068"/>
          <a:ext cx="329837" cy="419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rot="10800000">
        <a:off x="3850178" y="2423871"/>
        <a:ext cx="230886" cy="251573"/>
      </dsp:txXfrm>
    </dsp:sp>
    <dsp:sp modelId="{5A9DCCE5-3B5F-44B6-88B3-68ECED875079}">
      <dsp:nvSpPr>
        <dsp:cNvPr id="0" name=""/>
        <dsp:cNvSpPr/>
      </dsp:nvSpPr>
      <dsp:spPr>
        <a:xfrm>
          <a:off x="3038174" y="2871125"/>
          <a:ext cx="1242333" cy="1242333"/>
        </a:xfrm>
        <a:prstGeom prst="ellipse">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IQ" sz="2500" b="1" kern="1200" dirty="0"/>
            <a:t>التعاطي الخطر</a:t>
          </a:r>
        </a:p>
      </dsp:txBody>
      <dsp:txXfrm>
        <a:off x="3220109" y="3053060"/>
        <a:ext cx="878463" cy="878463"/>
      </dsp:txXfrm>
    </dsp:sp>
    <dsp:sp modelId="{EF4945C6-091D-4911-971A-B7EF317264CD}">
      <dsp:nvSpPr>
        <dsp:cNvPr id="0" name=""/>
        <dsp:cNvSpPr/>
      </dsp:nvSpPr>
      <dsp:spPr>
        <a:xfrm rot="10800000">
          <a:off x="2571423" y="3282648"/>
          <a:ext cx="329837" cy="419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rot="10800000">
        <a:off x="2670374" y="3366505"/>
        <a:ext cx="230886" cy="251573"/>
      </dsp:txXfrm>
    </dsp:sp>
    <dsp:sp modelId="{F5ED4239-DD4D-4EED-8395-440A74D70B5F}">
      <dsp:nvSpPr>
        <dsp:cNvPr id="0" name=""/>
        <dsp:cNvSpPr/>
      </dsp:nvSpPr>
      <dsp:spPr>
        <a:xfrm>
          <a:off x="1173507" y="2871125"/>
          <a:ext cx="1242333" cy="1242333"/>
        </a:xfrm>
        <a:prstGeom prst="ellipse">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IQ" sz="2500" b="1" kern="1200" dirty="0"/>
            <a:t>الاعتماد</a:t>
          </a:r>
        </a:p>
      </dsp:txBody>
      <dsp:txXfrm>
        <a:off x="1355442" y="3053060"/>
        <a:ext cx="878463" cy="878463"/>
      </dsp:txXfrm>
    </dsp:sp>
    <dsp:sp modelId="{85282979-5DB9-42D2-AE13-063235F526E9}">
      <dsp:nvSpPr>
        <dsp:cNvPr id="0" name=""/>
        <dsp:cNvSpPr/>
      </dsp:nvSpPr>
      <dsp:spPr>
        <a:xfrm rot="15120000">
          <a:off x="1344533" y="2404824"/>
          <a:ext cx="329837" cy="419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rot="10800000">
        <a:off x="1409297" y="2535735"/>
        <a:ext cx="230886" cy="251573"/>
      </dsp:txXfrm>
    </dsp:sp>
    <dsp:sp modelId="{1FF050B2-20D1-45E3-96EC-5992E4E8A666}">
      <dsp:nvSpPr>
        <dsp:cNvPr id="0" name=""/>
        <dsp:cNvSpPr/>
      </dsp:nvSpPr>
      <dsp:spPr>
        <a:xfrm>
          <a:off x="597293" y="1097721"/>
          <a:ext cx="1242333" cy="1242333"/>
        </a:xfrm>
        <a:prstGeom prst="ellipse">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ar-IQ" sz="2500" b="1" kern="1200" dirty="0"/>
            <a:t>الازمة والعلاج </a:t>
          </a:r>
        </a:p>
      </dsp:txBody>
      <dsp:txXfrm>
        <a:off x="779228" y="1279656"/>
        <a:ext cx="878463" cy="878463"/>
      </dsp:txXfrm>
    </dsp:sp>
    <dsp:sp modelId="{98110DCE-B7B6-48AD-AF59-9BE2FB84E87D}">
      <dsp:nvSpPr>
        <dsp:cNvPr id="0" name=""/>
        <dsp:cNvSpPr/>
      </dsp:nvSpPr>
      <dsp:spPr>
        <a:xfrm rot="19440000">
          <a:off x="1815811" y="1067867"/>
          <a:ext cx="294980" cy="4192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a:off x="1824261" y="1177732"/>
        <a:ext cx="206486" cy="251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29BD8-3AA9-4344-985C-122AE8140B9E}">
      <dsp:nvSpPr>
        <dsp:cNvPr id="0" name=""/>
        <dsp:cNvSpPr/>
      </dsp:nvSpPr>
      <dsp:spPr>
        <a:xfrm>
          <a:off x="566439" y="2272"/>
          <a:ext cx="2363390"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IQ" sz="3200" b="1" kern="1200" dirty="0">
              <a:solidFill>
                <a:schemeClr val="tx1"/>
              </a:solidFill>
            </a:rPr>
            <a:t>الشعور </a:t>
          </a:r>
          <a:r>
            <a:rPr lang="ar-IQ" sz="3200" b="1" kern="1200" dirty="0" err="1">
              <a:solidFill>
                <a:schemeClr val="tx1"/>
              </a:solidFill>
            </a:rPr>
            <a:t>بالاحباط</a:t>
          </a:r>
          <a:endParaRPr lang="ar-IQ" sz="3200" b="1" kern="1200" dirty="0">
            <a:solidFill>
              <a:schemeClr val="tx1"/>
            </a:solidFill>
          </a:endParaRPr>
        </a:p>
      </dsp:txBody>
      <dsp:txXfrm>
        <a:off x="566439" y="2272"/>
        <a:ext cx="2363390" cy="1418034"/>
      </dsp:txXfrm>
    </dsp:sp>
    <dsp:sp modelId="{19B1CDC7-DED8-401A-B9D5-1701D7AAD0EC}">
      <dsp:nvSpPr>
        <dsp:cNvPr id="0" name=""/>
        <dsp:cNvSpPr/>
      </dsp:nvSpPr>
      <dsp:spPr>
        <a:xfrm>
          <a:off x="3166169" y="2272"/>
          <a:ext cx="2363390"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IQ" sz="4000" b="1" kern="1200" dirty="0">
              <a:solidFill>
                <a:schemeClr val="tx1"/>
              </a:solidFill>
            </a:rPr>
            <a:t>الشعور بالعار</a:t>
          </a:r>
        </a:p>
      </dsp:txBody>
      <dsp:txXfrm>
        <a:off x="3166169" y="2272"/>
        <a:ext cx="2363390" cy="1418034"/>
      </dsp:txXfrm>
    </dsp:sp>
    <dsp:sp modelId="{B48C1637-F021-417E-913C-1F2865CF4854}">
      <dsp:nvSpPr>
        <dsp:cNvPr id="0" name=""/>
        <dsp:cNvSpPr/>
      </dsp:nvSpPr>
      <dsp:spPr>
        <a:xfrm>
          <a:off x="566439" y="1656646"/>
          <a:ext cx="2363390"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IQ" sz="3200" b="1" kern="1200" dirty="0">
              <a:solidFill>
                <a:schemeClr val="tx1"/>
              </a:solidFill>
            </a:rPr>
            <a:t>الشعور بالغضب والتوتر</a:t>
          </a:r>
        </a:p>
      </dsp:txBody>
      <dsp:txXfrm>
        <a:off x="566439" y="1656646"/>
        <a:ext cx="2363390" cy="1418034"/>
      </dsp:txXfrm>
    </dsp:sp>
    <dsp:sp modelId="{D8B32620-E79E-4366-85C8-37FD6B0B8B09}">
      <dsp:nvSpPr>
        <dsp:cNvPr id="0" name=""/>
        <dsp:cNvSpPr/>
      </dsp:nvSpPr>
      <dsp:spPr>
        <a:xfrm>
          <a:off x="3166169" y="1656646"/>
          <a:ext cx="2363390"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IQ" sz="3600" b="1" kern="1200" dirty="0">
              <a:solidFill>
                <a:schemeClr val="tx1"/>
              </a:solidFill>
            </a:rPr>
            <a:t>الشعور باليأس</a:t>
          </a:r>
        </a:p>
      </dsp:txBody>
      <dsp:txXfrm>
        <a:off x="3166169" y="1656646"/>
        <a:ext cx="2363390" cy="1418034"/>
      </dsp:txXfrm>
    </dsp:sp>
    <dsp:sp modelId="{B80F1B59-17CC-41EE-845F-65912CCAD832}">
      <dsp:nvSpPr>
        <dsp:cNvPr id="0" name=""/>
        <dsp:cNvSpPr/>
      </dsp:nvSpPr>
      <dsp:spPr>
        <a:xfrm>
          <a:off x="549045" y="3204000"/>
          <a:ext cx="2363390"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a:solidFill>
                <a:schemeClr val="tx1"/>
              </a:solidFill>
            </a:rPr>
            <a:t>عدم احترام الذات</a:t>
          </a:r>
        </a:p>
      </dsp:txBody>
      <dsp:txXfrm>
        <a:off x="549045" y="3204000"/>
        <a:ext cx="2363390" cy="1418034"/>
      </dsp:txXfrm>
    </dsp:sp>
    <dsp:sp modelId="{850BB17D-DF13-42FA-A099-9F3C32A117B7}">
      <dsp:nvSpPr>
        <dsp:cNvPr id="0" name=""/>
        <dsp:cNvSpPr/>
      </dsp:nvSpPr>
      <dsp:spPr>
        <a:xfrm>
          <a:off x="3231706" y="3287834"/>
          <a:ext cx="2331295" cy="1418034"/>
        </a:xfrm>
        <a:prstGeom prst="rect">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IQ" sz="3000" b="1" kern="1200" dirty="0"/>
            <a:t>الشعور بالذنب الاستسلام لمشاعر الموت</a:t>
          </a:r>
        </a:p>
      </dsp:txBody>
      <dsp:txXfrm>
        <a:off x="3231706" y="3287834"/>
        <a:ext cx="2331295" cy="1418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3BB1-D740-4C89-B3FB-3CBD5AEDEFDF}">
      <dsp:nvSpPr>
        <dsp:cNvPr id="0" name=""/>
        <dsp:cNvSpPr/>
      </dsp:nvSpPr>
      <dsp:spPr>
        <a:xfrm>
          <a:off x="2709333" y="0"/>
          <a:ext cx="2709333" cy="596002"/>
        </a:xfrm>
        <a:prstGeom prst="trapezoid">
          <a:avLst>
            <a:gd name="adj" fmla="val 22729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ar-IQ" sz="3500" kern="1200" dirty="0"/>
            <a:t>شكرا </a:t>
          </a:r>
          <a:endParaRPr lang="en-US" sz="3500" kern="1200" dirty="0"/>
        </a:p>
      </dsp:txBody>
      <dsp:txXfrm>
        <a:off x="2709333" y="0"/>
        <a:ext cx="2709333" cy="596002"/>
      </dsp:txXfrm>
    </dsp:sp>
    <dsp:sp modelId="{D4A32A10-DA60-4D25-82A4-32D42FB1D420}">
      <dsp:nvSpPr>
        <dsp:cNvPr id="0" name=""/>
        <dsp:cNvSpPr/>
      </dsp:nvSpPr>
      <dsp:spPr>
        <a:xfrm>
          <a:off x="1354666" y="596002"/>
          <a:ext cx="5418666" cy="596002"/>
        </a:xfrm>
        <a:prstGeom prst="trapezoid">
          <a:avLst>
            <a:gd name="adj" fmla="val 22729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ar-IQ" sz="3500" kern="1200" dirty="0"/>
            <a:t>لمشاركتكم </a:t>
          </a:r>
          <a:endParaRPr lang="en-US" sz="3500" kern="1200" dirty="0"/>
        </a:p>
      </dsp:txBody>
      <dsp:txXfrm>
        <a:off x="2302933" y="596002"/>
        <a:ext cx="3522133" cy="596002"/>
      </dsp:txXfrm>
    </dsp:sp>
    <dsp:sp modelId="{2994C4C4-A8F0-4C0A-9CE9-4FC33906B249}">
      <dsp:nvSpPr>
        <dsp:cNvPr id="0" name=""/>
        <dsp:cNvSpPr/>
      </dsp:nvSpPr>
      <dsp:spPr>
        <a:xfrm>
          <a:off x="0" y="1192004"/>
          <a:ext cx="8128000" cy="596002"/>
        </a:xfrm>
        <a:prstGeom prst="trapezoid">
          <a:avLst>
            <a:gd name="adj" fmla="val 227292"/>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ar-IQ" sz="3500" kern="1200" dirty="0"/>
            <a:t>افكارنا </a:t>
          </a:r>
          <a:endParaRPr lang="en-US" sz="3500" kern="1200" dirty="0"/>
        </a:p>
      </dsp:txBody>
      <dsp:txXfrm>
        <a:off x="1422399" y="1192004"/>
        <a:ext cx="5283200" cy="5960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5496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CC184-BEC4-4F64-803E-CCEBCD60CB60}"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321054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290622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102418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367992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FCC184-BEC4-4F64-803E-CCEBCD60CB60}" type="datetimeFigureOut">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532363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DFCC184-BEC4-4F64-803E-CCEBCD60CB60}" type="datetimeFigureOut">
              <a:rPr lang="en-US" smtClean="0"/>
              <a:t>11/20/2025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1413872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31063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22779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306407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CC184-BEC4-4F64-803E-CCEBCD60CB60}"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233917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FCC184-BEC4-4F64-803E-CCEBCD60CB60}"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129628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FCC184-BEC4-4F64-803E-CCEBCD60CB60}" type="datetimeFigureOut">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30983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FCC184-BEC4-4F64-803E-CCEBCD60CB60}" type="datetimeFigureOut">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11818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CC184-BEC4-4F64-803E-CCEBCD60CB60}" type="datetimeFigureOut">
              <a:rPr lang="en-US" smtClean="0"/>
              <a:t>11/20/2025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427929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CC184-BEC4-4F64-803E-CCEBCD60CB60}"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276119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CC184-BEC4-4F64-803E-CCEBCD60CB60}"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0ABD7AD-CB1A-4074-AEED-3CA6EC9B1063}" type="slidenum">
              <a:rPr lang="en-US" smtClean="0"/>
              <a:t>‹#›</a:t>
            </a:fld>
            <a:endParaRPr lang="en-US"/>
          </a:p>
        </p:txBody>
      </p:sp>
    </p:spTree>
    <p:extLst>
      <p:ext uri="{BB962C8B-B14F-4D97-AF65-F5344CB8AC3E}">
        <p14:creationId xmlns:p14="http://schemas.microsoft.com/office/powerpoint/2010/main" val="286418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FCC184-BEC4-4F64-803E-CCEBCD60CB60}" type="datetimeFigureOut">
              <a:rPr lang="en-US" smtClean="0"/>
              <a:t>11/20/2025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0ABD7AD-CB1A-4074-AEED-3CA6EC9B1063}" type="slidenum">
              <a:rPr lang="en-US" smtClean="0"/>
              <a:t>‹#›</a:t>
            </a:fld>
            <a:endParaRPr lang="en-US"/>
          </a:p>
        </p:txBody>
      </p:sp>
    </p:spTree>
    <p:extLst>
      <p:ext uri="{BB962C8B-B14F-4D97-AF65-F5344CB8AC3E}">
        <p14:creationId xmlns:p14="http://schemas.microsoft.com/office/powerpoint/2010/main" val="368916755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9DCC2-F471-B4E1-61B5-515E85643AD3}"/>
              </a:ext>
            </a:extLst>
          </p:cNvPr>
          <p:cNvSpPr>
            <a:spLocks noGrp="1"/>
          </p:cNvSpPr>
          <p:nvPr>
            <p:ph type="ctrTitle"/>
          </p:nvPr>
        </p:nvSpPr>
        <p:spPr>
          <a:xfrm>
            <a:off x="1428331" y="656193"/>
            <a:ext cx="8825658" cy="419675"/>
          </a:xfrm>
        </p:spPr>
        <p:txBody>
          <a:bodyPr/>
          <a:lstStyle/>
          <a:p>
            <a:pPr algn="r"/>
            <a:r>
              <a:rPr lang="ar-IQ" sz="3200" dirty="0"/>
              <a:t>المخدرات  افة قاتلة</a:t>
            </a:r>
            <a:endParaRPr lang="en-US" sz="3200" dirty="0"/>
          </a:p>
        </p:txBody>
      </p:sp>
      <p:sp>
        <p:nvSpPr>
          <p:cNvPr id="3" name="Subtitle 2">
            <a:extLst>
              <a:ext uri="{FF2B5EF4-FFF2-40B4-BE49-F238E27FC236}">
                <a16:creationId xmlns:a16="http://schemas.microsoft.com/office/drawing/2014/main" xmlns="" id="{D01DF81E-7141-EE1A-2D00-5535A35B4EE7}"/>
              </a:ext>
            </a:extLst>
          </p:cNvPr>
          <p:cNvSpPr>
            <a:spLocks noGrp="1"/>
          </p:cNvSpPr>
          <p:nvPr>
            <p:ph type="subTitle" idx="1"/>
          </p:nvPr>
        </p:nvSpPr>
        <p:spPr>
          <a:xfrm>
            <a:off x="688156" y="1289304"/>
            <a:ext cx="9565833" cy="1439190"/>
          </a:xfrm>
        </p:spPr>
        <p:txBody>
          <a:bodyPr>
            <a:normAutofit fontScale="55000" lnSpcReduction="20000"/>
          </a:bodyPr>
          <a:lstStyle/>
          <a:p>
            <a:pPr algn="r"/>
            <a:r>
              <a:rPr lang="ar-IQ" dirty="0"/>
              <a:t>*</a:t>
            </a:r>
            <a:r>
              <a:rPr lang="ar-IQ" sz="3200" dirty="0"/>
              <a:t>أ.د. أسماء محمد صالح المهيدي</a:t>
            </a:r>
          </a:p>
          <a:p>
            <a:pPr algn="r"/>
            <a:r>
              <a:rPr lang="ar-IQ" sz="3200" dirty="0"/>
              <a:t>أ.م.د. ميساء كاظم هبش </a:t>
            </a:r>
          </a:p>
          <a:p>
            <a:pPr algn="r"/>
            <a:r>
              <a:rPr lang="ar-IQ" sz="3200" dirty="0"/>
              <a:t>ا.م.د. ليلى محمد حسن  العامري </a:t>
            </a:r>
          </a:p>
          <a:p>
            <a:pPr algn="r"/>
            <a:r>
              <a:rPr lang="ar-IQ" sz="3200" dirty="0"/>
              <a:t>                                                </a:t>
            </a:r>
            <a:endParaRPr lang="en-US" sz="3200" dirty="0"/>
          </a:p>
        </p:txBody>
      </p:sp>
      <p:pic>
        <p:nvPicPr>
          <p:cNvPr id="4" name="Picture 3">
            <a:extLst>
              <a:ext uri="{FF2B5EF4-FFF2-40B4-BE49-F238E27FC236}">
                <a16:creationId xmlns:a16="http://schemas.microsoft.com/office/drawing/2014/main" xmlns="" id="{A02F14AB-4330-CB94-002D-2BD09A0AA559}"/>
              </a:ext>
            </a:extLst>
          </p:cNvPr>
          <p:cNvPicPr>
            <a:picLocks noChangeAspect="1"/>
          </p:cNvPicPr>
          <p:nvPr/>
        </p:nvPicPr>
        <p:blipFill>
          <a:blip r:embed="rId2"/>
          <a:stretch>
            <a:fillRect/>
          </a:stretch>
        </p:blipFill>
        <p:spPr>
          <a:xfrm>
            <a:off x="1523603" y="2938332"/>
            <a:ext cx="9144793" cy="3263475"/>
          </a:xfrm>
          <a:prstGeom prst="rect">
            <a:avLst/>
          </a:prstGeom>
        </p:spPr>
      </p:pic>
      <p:sp>
        <p:nvSpPr>
          <p:cNvPr id="5" name="Flowchart: Punched Tape 4">
            <a:extLst>
              <a:ext uri="{FF2B5EF4-FFF2-40B4-BE49-F238E27FC236}">
                <a16:creationId xmlns:a16="http://schemas.microsoft.com/office/drawing/2014/main" xmlns="" id="{5570FAD6-C89B-5EBB-C126-56F0C0F5FCAD}"/>
              </a:ext>
            </a:extLst>
          </p:cNvPr>
          <p:cNvSpPr/>
          <p:nvPr/>
        </p:nvSpPr>
        <p:spPr>
          <a:xfrm>
            <a:off x="4553528" y="2450798"/>
            <a:ext cx="5504873" cy="1699491"/>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800" dirty="0"/>
              <a:t>المخدرات افة مجتمعية قاتلة </a:t>
            </a:r>
            <a:endParaRPr lang="en-US" sz="2800" dirty="0"/>
          </a:p>
        </p:txBody>
      </p:sp>
    </p:spTree>
    <p:extLst>
      <p:ext uri="{BB962C8B-B14F-4D97-AF65-F5344CB8AC3E}">
        <p14:creationId xmlns:p14="http://schemas.microsoft.com/office/powerpoint/2010/main" val="20416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lgn="r" rtl="1">
              <a:buClr>
                <a:srgbClr val="B31166"/>
              </a:buClr>
            </a:pPr>
            <a:r>
              <a:rPr lang="ar-IQ" b="1" dirty="0" smtClean="0">
                <a:solidFill>
                  <a:prstClr val="black">
                    <a:lumMod val="75000"/>
                    <a:lumOff val="25000"/>
                  </a:prstClr>
                </a:solidFill>
              </a:rPr>
              <a:t>3-التكيف </a:t>
            </a:r>
            <a:r>
              <a:rPr lang="ar-IQ" b="1" dirty="0">
                <a:solidFill>
                  <a:prstClr val="black">
                    <a:lumMod val="75000"/>
                    <a:lumOff val="25000"/>
                  </a:prstClr>
                </a:solidFill>
              </a:rPr>
              <a:t>العصبي ( دماغك يعيد تنظيم نفسه)</a:t>
            </a:r>
          </a:p>
          <a:p>
            <a:pPr marL="0" lvl="0" indent="0" algn="r" rtl="1">
              <a:buClr>
                <a:srgbClr val="B31166"/>
              </a:buClr>
              <a:buNone/>
            </a:pPr>
            <a:r>
              <a:rPr lang="ar-IQ" b="1" dirty="0">
                <a:solidFill>
                  <a:prstClr val="black">
                    <a:lumMod val="75000"/>
                    <a:lumOff val="25000"/>
                  </a:prstClr>
                </a:solidFill>
              </a:rPr>
              <a:t>مع التكرار:</a:t>
            </a:r>
          </a:p>
          <a:p>
            <a:pPr marL="0" lvl="0" indent="0" algn="r" rtl="1">
              <a:buClr>
                <a:srgbClr val="B31166"/>
              </a:buClr>
              <a:buNone/>
            </a:pPr>
            <a:r>
              <a:rPr lang="ar-IQ" b="1" dirty="0">
                <a:solidFill>
                  <a:prstClr val="black">
                    <a:lumMod val="75000"/>
                    <a:lumOff val="25000"/>
                  </a:prstClr>
                </a:solidFill>
              </a:rPr>
              <a:t>يقلل الدماغ من انتاج الدوبامين الطبيعي لانه يحصل على البديل </a:t>
            </a:r>
          </a:p>
          <a:p>
            <a:pPr marL="0" lvl="0" indent="0" algn="r" rtl="1">
              <a:buClr>
                <a:srgbClr val="B31166"/>
              </a:buClr>
              <a:buNone/>
            </a:pPr>
            <a:r>
              <a:rPr lang="ar-IQ" b="1" dirty="0">
                <a:solidFill>
                  <a:prstClr val="black">
                    <a:lumMod val="75000"/>
                    <a:lumOff val="25000"/>
                  </a:prstClr>
                </a:solidFill>
              </a:rPr>
              <a:t>تصبح مستقبلات الدوبامين اقلل حساسية</a:t>
            </a:r>
          </a:p>
          <a:p>
            <a:pPr marL="0" lvl="0" indent="0" algn="r" rtl="1">
              <a:buClr>
                <a:srgbClr val="B31166"/>
              </a:buClr>
              <a:buNone/>
            </a:pPr>
            <a:r>
              <a:rPr lang="ar-IQ" b="1" dirty="0">
                <a:solidFill>
                  <a:prstClr val="black">
                    <a:lumMod val="75000"/>
                    <a:lumOff val="25000"/>
                  </a:prstClr>
                </a:solidFill>
              </a:rPr>
              <a:t>يبدأ الشخص بحاجة الى جرعات اكبر ليشعر بنفس التاثير (التحمل) </a:t>
            </a:r>
          </a:p>
          <a:p>
            <a:pPr algn="r" rtl="1"/>
            <a:r>
              <a:rPr lang="ar-IQ" b="1" dirty="0" smtClean="0"/>
              <a:t>4- الارتباط الشرطي</a:t>
            </a:r>
          </a:p>
          <a:p>
            <a:pPr marL="0" indent="0" algn="r" rtl="1">
              <a:buNone/>
            </a:pPr>
            <a:r>
              <a:rPr lang="ar-IQ" b="1" dirty="0" smtClean="0"/>
              <a:t>يتعلم الدماغ ربط المخدر ب: </a:t>
            </a:r>
          </a:p>
          <a:p>
            <a:pPr marL="0" indent="0" algn="r" rtl="1">
              <a:buNone/>
            </a:pPr>
            <a:r>
              <a:rPr lang="ar-IQ" b="1" dirty="0" smtClean="0"/>
              <a:t>اماكن معينة , اشخاص معينين, حالات نفسية مثل الضيق والتوتر </a:t>
            </a:r>
          </a:p>
          <a:p>
            <a:pPr marL="0" indent="0" algn="r" rtl="1">
              <a:buNone/>
            </a:pPr>
            <a:r>
              <a:rPr lang="ar-IQ" b="1" dirty="0" smtClean="0"/>
              <a:t>فبمجرد رؤيا المكان او الشعور بالقلق قد يثير رغبة قوية بالتعاطي (الاشتياق)</a:t>
            </a:r>
            <a:endParaRPr lang="ar-IQ" b="1" dirty="0"/>
          </a:p>
        </p:txBody>
      </p:sp>
    </p:spTree>
    <p:extLst>
      <p:ext uri="{BB962C8B-B14F-4D97-AF65-F5344CB8AC3E}">
        <p14:creationId xmlns:p14="http://schemas.microsoft.com/office/powerpoint/2010/main" val="65919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r" rtl="1"/>
            <a:r>
              <a:rPr lang="ar-IQ" b="1" dirty="0" smtClean="0"/>
              <a:t>5- فقدان السيطرة </a:t>
            </a:r>
          </a:p>
          <a:p>
            <a:pPr marL="0" indent="0" algn="r" rtl="1">
              <a:buNone/>
            </a:pPr>
            <a:r>
              <a:rPr lang="ar-IQ" b="1" dirty="0" smtClean="0"/>
              <a:t>بعد تغيير انظمة الدماغ </a:t>
            </a:r>
          </a:p>
          <a:p>
            <a:pPr marL="0" indent="0" algn="r" rtl="1">
              <a:buNone/>
            </a:pPr>
            <a:r>
              <a:rPr lang="ar-IQ" b="1" dirty="0" smtClean="0"/>
              <a:t>يصبح السلوك الادماني تلقائيا اكثر كونه اختيارا</a:t>
            </a:r>
          </a:p>
          <a:p>
            <a:pPr marL="0" indent="0" algn="r" rtl="1">
              <a:buNone/>
            </a:pPr>
            <a:r>
              <a:rPr lang="ar-IQ" b="1" dirty="0" smtClean="0"/>
              <a:t>مناطق الدماغ المسؤولة عن اتخاذ القرار وضبط الذات تصبح اقل نشاطا</a:t>
            </a:r>
          </a:p>
          <a:p>
            <a:pPr marL="0" indent="0" algn="r" rtl="1">
              <a:buNone/>
            </a:pPr>
            <a:r>
              <a:rPr lang="ar-IQ" b="1" dirty="0" smtClean="0"/>
              <a:t>تصبح الرغبة اقوى منن القدرة على الرفض </a:t>
            </a:r>
          </a:p>
          <a:p>
            <a:pPr algn="r" rtl="1"/>
            <a:r>
              <a:rPr lang="ar-IQ" b="1" dirty="0" smtClean="0"/>
              <a:t>6- الاعتماد الجسدي</a:t>
            </a:r>
          </a:p>
          <a:p>
            <a:pPr marL="0" indent="0" algn="r" rtl="1">
              <a:buNone/>
            </a:pPr>
            <a:r>
              <a:rPr lang="ar-IQ" b="1" dirty="0" smtClean="0"/>
              <a:t>يتعلم الجسم الاعتماد على وجود المادة ليعمل بشكل طبيعي </a:t>
            </a:r>
          </a:p>
          <a:p>
            <a:pPr marL="0" indent="0" algn="r" rtl="1">
              <a:buNone/>
            </a:pPr>
            <a:r>
              <a:rPr lang="ar-IQ" b="1" dirty="0" smtClean="0"/>
              <a:t>عند التوقف تهر اعراض انسحاب تجعل الشخص يعود للتعاطي لتخفيفها وليس للحصول على المتعه</a:t>
            </a:r>
            <a:endParaRPr lang="ar-IQ" b="1" dirty="0"/>
          </a:p>
        </p:txBody>
      </p:sp>
    </p:spTree>
    <p:extLst>
      <p:ext uri="{BB962C8B-B14F-4D97-AF65-F5344CB8AC3E}">
        <p14:creationId xmlns:p14="http://schemas.microsoft.com/office/powerpoint/2010/main" val="247209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IQ" b="1" dirty="0" smtClean="0"/>
              <a:t>7- الحلقة المغلقة </a:t>
            </a:r>
          </a:p>
          <a:p>
            <a:pPr marL="0" indent="0" algn="r" rtl="1">
              <a:buNone/>
            </a:pPr>
            <a:r>
              <a:rPr lang="ar-IQ" b="1" dirty="0" smtClean="0"/>
              <a:t>1- اشتياق</a:t>
            </a:r>
          </a:p>
          <a:p>
            <a:pPr marL="0" indent="0" algn="r" rtl="1">
              <a:buNone/>
            </a:pPr>
            <a:r>
              <a:rPr lang="ar-IQ" b="1" dirty="0" smtClean="0"/>
              <a:t>2- تعاطي</a:t>
            </a:r>
          </a:p>
          <a:p>
            <a:pPr marL="0" indent="0" algn="r" rtl="1">
              <a:buNone/>
            </a:pPr>
            <a:r>
              <a:rPr lang="ar-IQ" b="1" dirty="0" smtClean="0"/>
              <a:t>3- راحة مءقتة</a:t>
            </a:r>
          </a:p>
          <a:p>
            <a:pPr marL="0" indent="0" algn="r" rtl="1">
              <a:buNone/>
            </a:pPr>
            <a:r>
              <a:rPr lang="ar-IQ" b="1" dirty="0" smtClean="0"/>
              <a:t>4- نقص دوبامين</a:t>
            </a:r>
          </a:p>
          <a:p>
            <a:pPr marL="0" indent="0" algn="r" rtl="1">
              <a:buNone/>
            </a:pPr>
            <a:r>
              <a:rPr lang="ar-IQ" b="1" dirty="0" smtClean="0"/>
              <a:t>5- اشتياق جديد</a:t>
            </a:r>
          </a:p>
          <a:p>
            <a:pPr marL="0" indent="0" algn="r" rtl="1">
              <a:buNone/>
            </a:pPr>
            <a:r>
              <a:rPr lang="ar-IQ" b="1" dirty="0" smtClean="0"/>
              <a:t>وهكذا تتكرر</a:t>
            </a:r>
            <a:endParaRPr lang="ar-IQ" b="1" dirty="0"/>
          </a:p>
        </p:txBody>
      </p:sp>
    </p:spTree>
    <p:extLst>
      <p:ext uri="{BB962C8B-B14F-4D97-AF65-F5344CB8AC3E}">
        <p14:creationId xmlns:p14="http://schemas.microsoft.com/office/powerpoint/2010/main" val="223718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مراحل العلاج</a:t>
            </a:r>
            <a:endParaRPr lang="ar-IQ" dirty="0"/>
          </a:p>
        </p:txBody>
      </p:sp>
      <p:sp>
        <p:nvSpPr>
          <p:cNvPr id="3" name="Content Placeholder 2"/>
          <p:cNvSpPr>
            <a:spLocks noGrp="1"/>
          </p:cNvSpPr>
          <p:nvPr>
            <p:ph idx="1"/>
          </p:nvPr>
        </p:nvSpPr>
        <p:spPr/>
        <p:txBody>
          <a:bodyPr/>
          <a:lstStyle/>
          <a:p>
            <a:pPr algn="r" rtl="1"/>
            <a:r>
              <a:rPr lang="ar-IQ" dirty="0" smtClean="0"/>
              <a:t>1- التقييم والقبول </a:t>
            </a:r>
          </a:p>
          <a:p>
            <a:pPr marL="0" indent="0" algn="r" rtl="1">
              <a:buNone/>
            </a:pPr>
            <a:r>
              <a:rPr lang="ar-IQ" dirty="0" smtClean="0"/>
              <a:t>تقيم طبي ونفسي  لنوع وكمية المادة ومدة التعاطي (اكتئاب , قلق, امراض كبد/ قلب) , روف اجتماعية وهذا يحدد خطة العلاج</a:t>
            </a:r>
          </a:p>
          <a:p>
            <a:pPr algn="r" rtl="1"/>
            <a:r>
              <a:rPr lang="ar-IQ" dirty="0" smtClean="0"/>
              <a:t>2- سحب السموم الامن </a:t>
            </a:r>
          </a:p>
          <a:p>
            <a:pPr algn="r" rtl="1"/>
            <a:r>
              <a:rPr lang="ar-IQ" dirty="0" smtClean="0"/>
              <a:t>اذا كان هناك اعتماد جسدي  يجب سحب السموم باشراف طبي  لتقليل اعراض الانسحاب ومخاطره </a:t>
            </a:r>
          </a:p>
          <a:p>
            <a:pPr algn="r" rtl="1"/>
            <a:r>
              <a:rPr lang="ar-IQ" dirty="0" smtClean="0"/>
              <a:t>3- علاج اساسي نفسي / دوائي </a:t>
            </a:r>
          </a:p>
          <a:p>
            <a:pPr marL="0" indent="0" algn="r" rtl="1">
              <a:buNone/>
            </a:pPr>
            <a:r>
              <a:rPr lang="ar-IQ" dirty="0" smtClean="0"/>
              <a:t>النفسي السلوكي العروف والعلاج التحفيزي  , علاج تقوية المهارات وعلاج جماعي وفردي</a:t>
            </a:r>
          </a:p>
          <a:p>
            <a:pPr marL="0" indent="0" algn="r" rtl="1">
              <a:buNone/>
            </a:pPr>
            <a:r>
              <a:rPr lang="ar-IQ" dirty="0" smtClean="0"/>
              <a:t>علاج دوائي لبعض مواد مثل الفيونات او الكحول توجد ادوية تقلل الرغبة وخطر الانتكاس </a:t>
            </a:r>
            <a:endParaRPr lang="ar-IQ" dirty="0"/>
          </a:p>
        </p:txBody>
      </p:sp>
    </p:spTree>
    <p:extLst>
      <p:ext uri="{BB962C8B-B14F-4D97-AF65-F5344CB8AC3E}">
        <p14:creationId xmlns:p14="http://schemas.microsoft.com/office/powerpoint/2010/main" val="380354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IQ" dirty="0" smtClean="0"/>
              <a:t>4- اعادة التاخيل الاجتماعي واعادة الادماج </a:t>
            </a:r>
          </a:p>
          <a:p>
            <a:pPr marL="0" indent="0" algn="r" rtl="1">
              <a:buNone/>
            </a:pPr>
            <a:r>
              <a:rPr lang="ar-IQ" dirty="0" smtClean="0"/>
              <a:t>تدريب مهني اعادة العلاقات , علاج المشاكل القانونية او السكنية ,دعم للتوظيف لان الاستقرار الاجتماعي يقلل احتمال العودة للتعاطي</a:t>
            </a:r>
          </a:p>
          <a:p>
            <a:pPr marL="0" indent="0" algn="r" rtl="1">
              <a:buNone/>
            </a:pPr>
            <a:r>
              <a:rPr lang="ar-IQ" dirty="0" smtClean="0"/>
              <a:t>5- الوقاية من الانتكاسة والمتابعة </a:t>
            </a:r>
          </a:p>
          <a:p>
            <a:pPr marL="0" indent="0" algn="r" rtl="1">
              <a:buNone/>
            </a:pPr>
            <a:r>
              <a:rPr lang="ar-IQ" dirty="0" smtClean="0"/>
              <a:t>خطة طويلة الامد مجموعات دعم ,متابعة طبية ونفسية ودورية , خطط للتعامل مع المحفزات والضغوط الانتكاس يعتبر اشارة للحاجة لتعديل الخطة وليس فشلا نهائيا</a:t>
            </a:r>
            <a:endParaRPr lang="ar-IQ" dirty="0"/>
          </a:p>
        </p:txBody>
      </p:sp>
    </p:spTree>
    <p:extLst>
      <p:ext uri="{BB962C8B-B14F-4D97-AF65-F5344CB8AC3E}">
        <p14:creationId xmlns:p14="http://schemas.microsoft.com/office/powerpoint/2010/main" val="332073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28614-F6E6-0835-9E29-2F6B7BCE2A72}"/>
              </a:ext>
            </a:extLst>
          </p:cNvPr>
          <p:cNvSpPr>
            <a:spLocks noGrp="1"/>
          </p:cNvSpPr>
          <p:nvPr>
            <p:ph type="title"/>
          </p:nvPr>
        </p:nvSpPr>
        <p:spPr>
          <a:xfrm>
            <a:off x="1113934" y="973668"/>
            <a:ext cx="9964132" cy="706964"/>
          </a:xfrm>
        </p:spPr>
        <p:txBody>
          <a:bodyPr/>
          <a:lstStyle/>
          <a:p>
            <a:pPr algn="r" rtl="1"/>
            <a:r>
              <a:rPr lang="ar-IQ" dirty="0"/>
              <a:t>     الجزء الثالث :-تعاطي المخد ا رت وتأثيرها في العراق ومجتمعه</a:t>
            </a:r>
            <a:endParaRPr lang="en-US" dirty="0"/>
          </a:p>
        </p:txBody>
      </p:sp>
      <p:sp>
        <p:nvSpPr>
          <p:cNvPr id="3" name="Content Placeholder 2">
            <a:extLst>
              <a:ext uri="{FF2B5EF4-FFF2-40B4-BE49-F238E27FC236}">
                <a16:creationId xmlns:a16="http://schemas.microsoft.com/office/drawing/2014/main" xmlns="" id="{6D07735B-3F91-C94C-CF7D-9CD0F58D33A7}"/>
              </a:ext>
            </a:extLst>
          </p:cNvPr>
          <p:cNvSpPr>
            <a:spLocks noGrp="1"/>
          </p:cNvSpPr>
          <p:nvPr>
            <p:ph idx="1"/>
          </p:nvPr>
        </p:nvSpPr>
        <p:spPr>
          <a:xfrm>
            <a:off x="1366983" y="2429246"/>
            <a:ext cx="9793982" cy="4276353"/>
          </a:xfrm>
        </p:spPr>
        <p:txBody>
          <a:bodyPr>
            <a:normAutofit/>
          </a:bodyPr>
          <a:lstStyle/>
          <a:p>
            <a:pPr algn="r" rtl="1"/>
            <a:r>
              <a:rPr lang="ar-IQ" dirty="0"/>
              <a:t>باعتبار أن الأسرة هي جوهر المجتمع ، فهذه المشكلة  تؤثر  في تأسيس الأسرة وتماسكها ، فإذا انتشرت هذه   الظاهرة بين افرادها أو وصلت إلى فرد بداخلها ، فإن مصيرها هو التفكك والضياع.</a:t>
            </a:r>
          </a:p>
          <a:p>
            <a:pPr algn="r" rtl="1"/>
            <a:r>
              <a:rPr lang="ar-IQ" dirty="0"/>
              <a:t>تعاطي    المخد ا رت أو الإدمان  عليها له تأثيرات  عديدة منها النفسية  والاجتماعية  والاقتصادية على الاسرة والمجتمع </a:t>
            </a:r>
          </a:p>
          <a:p>
            <a:pPr algn="r" rtl="1"/>
            <a:r>
              <a:rPr lang="ar-IQ" dirty="0"/>
              <a:t>انعكاس الإدمان على الامن والامان اذ تسبب زيادة  حجم ظاهرة الجريمة في المجتمع ،</a:t>
            </a:r>
          </a:p>
          <a:p>
            <a:pPr algn="r" rtl="1"/>
            <a:r>
              <a:rPr lang="ar-IQ" dirty="0"/>
              <a:t>قد تتجاوزالآثار الاقتصادية والاجتماعية الى الاضرار السياسية التي تنجم عن تعاطي المخد ا رت أو الادمان اذ قد يتم استغلال الافراد المدمنين لاغراض تدميرية </a:t>
            </a:r>
          </a:p>
          <a:p>
            <a:pPr algn="r" rtl="1"/>
            <a:endParaRPr lang="en-US" dirty="0"/>
          </a:p>
        </p:txBody>
      </p:sp>
    </p:spTree>
    <p:extLst>
      <p:ext uri="{BB962C8B-B14F-4D97-AF65-F5344CB8AC3E}">
        <p14:creationId xmlns:p14="http://schemas.microsoft.com/office/powerpoint/2010/main" val="134330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extLst>
              <p:ext uri="{D42A27DB-BD31-4B8C-83A1-F6EECF244321}">
                <p14:modId xmlns:p14="http://schemas.microsoft.com/office/powerpoint/2010/main" val="3593276369"/>
              </p:ext>
            </p:extLst>
          </p:nvPr>
        </p:nvGraphicFramePr>
        <p:xfrm>
          <a:off x="2918691" y="1865745"/>
          <a:ext cx="6096000" cy="4731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عنوان 13"/>
          <p:cNvSpPr>
            <a:spLocks noGrp="1"/>
          </p:cNvSpPr>
          <p:nvPr>
            <p:ph type="title"/>
          </p:nvPr>
        </p:nvSpPr>
        <p:spPr>
          <a:xfrm>
            <a:off x="2106815" y="785625"/>
            <a:ext cx="7421448" cy="1080120"/>
          </a:xfrm>
        </p:spPr>
        <p:style>
          <a:lnRef idx="1">
            <a:schemeClr val="accent2"/>
          </a:lnRef>
          <a:fillRef idx="2">
            <a:schemeClr val="accent2"/>
          </a:fillRef>
          <a:effectRef idx="1">
            <a:schemeClr val="accent2"/>
          </a:effectRef>
          <a:fontRef idx="minor">
            <a:schemeClr val="dk1"/>
          </a:fontRef>
        </p:style>
        <p:txBody>
          <a:bodyPr/>
          <a:lstStyle/>
          <a:p>
            <a:pPr algn="ctr"/>
            <a:r>
              <a:rPr lang="ar-IQ" sz="4400" b="1" dirty="0"/>
              <a:t>كيف يشعر المدمن اثناء فترة علاجه من ادمان المخدرات </a:t>
            </a:r>
          </a:p>
        </p:txBody>
      </p:sp>
    </p:spTree>
    <p:extLst>
      <p:ext uri="{BB962C8B-B14F-4D97-AF65-F5344CB8AC3E}">
        <p14:creationId xmlns:p14="http://schemas.microsoft.com/office/powerpoint/2010/main" val="257294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3A42863-1A3E-8C51-DBE6-FB63D89C6A9B}"/>
              </a:ext>
            </a:extLst>
          </p:cNvPr>
          <p:cNvPicPr>
            <a:picLocks noChangeAspect="1"/>
          </p:cNvPicPr>
          <p:nvPr/>
        </p:nvPicPr>
        <p:blipFill>
          <a:blip r:embed="rId2"/>
          <a:stretch>
            <a:fillRect/>
          </a:stretch>
        </p:blipFill>
        <p:spPr>
          <a:xfrm>
            <a:off x="1274891" y="1333716"/>
            <a:ext cx="4359018" cy="4578493"/>
          </a:xfrm>
          <a:prstGeom prst="rect">
            <a:avLst/>
          </a:prstGeom>
        </p:spPr>
      </p:pic>
      <p:sp>
        <p:nvSpPr>
          <p:cNvPr id="3" name="Text Placeholder 2">
            <a:extLst>
              <a:ext uri="{FF2B5EF4-FFF2-40B4-BE49-F238E27FC236}">
                <a16:creationId xmlns:a16="http://schemas.microsoft.com/office/drawing/2014/main" xmlns="" id="{9E7D4568-9458-A615-8E7D-A865882A337A}"/>
              </a:ext>
            </a:extLst>
          </p:cNvPr>
          <p:cNvSpPr>
            <a:spLocks noGrp="1"/>
          </p:cNvSpPr>
          <p:nvPr>
            <p:ph type="body" idx="1"/>
          </p:nvPr>
        </p:nvSpPr>
        <p:spPr/>
        <p:txBody>
          <a:bodyPr/>
          <a:lstStyle/>
          <a:p>
            <a:endParaRPr lang="en-US" dirty="0"/>
          </a:p>
        </p:txBody>
      </p:sp>
      <p:sp>
        <p:nvSpPr>
          <p:cNvPr id="5" name="Flowchart: Punched Tape 4">
            <a:extLst>
              <a:ext uri="{FF2B5EF4-FFF2-40B4-BE49-F238E27FC236}">
                <a16:creationId xmlns:a16="http://schemas.microsoft.com/office/drawing/2014/main" xmlns="" id="{99C4EE4A-2065-5A60-2557-CEF6A90A1AA8}"/>
              </a:ext>
            </a:extLst>
          </p:cNvPr>
          <p:cNvSpPr/>
          <p:nvPr/>
        </p:nvSpPr>
        <p:spPr>
          <a:xfrm>
            <a:off x="6830075" y="332509"/>
            <a:ext cx="4900107" cy="6308435"/>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sz="2000" dirty="0"/>
              <a:t>اهم دور للعائلة والمجتمع في مساندة المدمن من الانتكاسة اثناء العلاج </a:t>
            </a:r>
          </a:p>
          <a:p>
            <a:pPr algn="ctr"/>
            <a:endParaRPr lang="ar-IQ" dirty="0"/>
          </a:p>
          <a:p>
            <a:pPr algn="ctr"/>
            <a:endParaRPr lang="ar-IQ" dirty="0"/>
          </a:p>
          <a:p>
            <a:pPr algn="ctr"/>
            <a:endParaRPr lang="ar-IQ" dirty="0"/>
          </a:p>
          <a:p>
            <a:pPr algn="ctr"/>
            <a:r>
              <a:rPr lang="ar-IQ" sz="2400" dirty="0"/>
              <a:t>التقبل </a:t>
            </a:r>
          </a:p>
          <a:p>
            <a:pPr algn="ctr"/>
            <a:r>
              <a:rPr lang="ar-IQ" sz="2400" dirty="0"/>
              <a:t>الدعم النفسي </a:t>
            </a:r>
          </a:p>
          <a:p>
            <a:pPr algn="ctr"/>
            <a:r>
              <a:rPr lang="ar-IQ" sz="2400" dirty="0"/>
              <a:t>الثقة به</a:t>
            </a:r>
            <a:r>
              <a:rPr lang="ar-IQ" dirty="0"/>
              <a:t> </a:t>
            </a:r>
          </a:p>
          <a:p>
            <a:pPr algn="ctr"/>
            <a:r>
              <a:rPr lang="ar-IQ" dirty="0"/>
              <a:t>والتاكيد بانه قادر على الشفاء</a:t>
            </a:r>
          </a:p>
          <a:p>
            <a:pPr algn="ctr"/>
            <a:endParaRPr lang="ar-IQ" dirty="0"/>
          </a:p>
        </p:txBody>
      </p:sp>
    </p:spTree>
    <p:extLst>
      <p:ext uri="{BB962C8B-B14F-4D97-AF65-F5344CB8AC3E}">
        <p14:creationId xmlns:p14="http://schemas.microsoft.com/office/powerpoint/2010/main" val="147766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7C7041-AF4E-A94C-CB78-C164FFD0C128}"/>
              </a:ext>
            </a:extLst>
          </p:cNvPr>
          <p:cNvPicPr>
            <a:picLocks noChangeAspect="1"/>
          </p:cNvPicPr>
          <p:nvPr/>
        </p:nvPicPr>
        <p:blipFill>
          <a:blip r:embed="rId2"/>
          <a:stretch>
            <a:fillRect/>
          </a:stretch>
        </p:blipFill>
        <p:spPr>
          <a:xfrm>
            <a:off x="5646656" y="2297203"/>
            <a:ext cx="6109922" cy="3833463"/>
          </a:xfrm>
          <a:prstGeom prst="rect">
            <a:avLst/>
          </a:prstGeom>
        </p:spPr>
      </p:pic>
      <p:sp>
        <p:nvSpPr>
          <p:cNvPr id="4" name="Rectangle 3">
            <a:extLst>
              <a:ext uri="{FF2B5EF4-FFF2-40B4-BE49-F238E27FC236}">
                <a16:creationId xmlns:a16="http://schemas.microsoft.com/office/drawing/2014/main" xmlns="" id="{44F84295-D04F-680A-2BF1-CF33AFFA45D3}"/>
              </a:ext>
            </a:extLst>
          </p:cNvPr>
          <p:cNvSpPr/>
          <p:nvPr/>
        </p:nvSpPr>
        <p:spPr>
          <a:xfrm>
            <a:off x="6096000" y="1583702"/>
            <a:ext cx="5715785" cy="631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a:t>جدول : يبين توزيع حالات تعاطي المخد ا رت في المجتمع الع ا رقي وبحسب الجنس</a:t>
            </a:r>
            <a:endParaRPr lang="en-US"/>
          </a:p>
        </p:txBody>
      </p:sp>
      <p:pic>
        <p:nvPicPr>
          <p:cNvPr id="5" name="Picture 4">
            <a:extLst>
              <a:ext uri="{FF2B5EF4-FFF2-40B4-BE49-F238E27FC236}">
                <a16:creationId xmlns:a16="http://schemas.microsoft.com/office/drawing/2014/main" xmlns="" id="{F245C627-FCF9-9A84-67B6-A2B85C0ADE2D}"/>
              </a:ext>
            </a:extLst>
          </p:cNvPr>
          <p:cNvPicPr>
            <a:picLocks noChangeAspect="1"/>
          </p:cNvPicPr>
          <p:nvPr/>
        </p:nvPicPr>
        <p:blipFill>
          <a:blip r:embed="rId3"/>
          <a:stretch>
            <a:fillRect/>
          </a:stretch>
        </p:blipFill>
        <p:spPr>
          <a:xfrm>
            <a:off x="867266" y="2312812"/>
            <a:ext cx="4779390" cy="4005419"/>
          </a:xfrm>
          <a:prstGeom prst="rect">
            <a:avLst/>
          </a:prstGeom>
        </p:spPr>
      </p:pic>
      <p:sp>
        <p:nvSpPr>
          <p:cNvPr id="6" name="Rectangle 5">
            <a:extLst>
              <a:ext uri="{FF2B5EF4-FFF2-40B4-BE49-F238E27FC236}">
                <a16:creationId xmlns:a16="http://schemas.microsoft.com/office/drawing/2014/main" xmlns="" id="{04916136-3DE9-A486-04BC-742C1C811B53}"/>
              </a:ext>
            </a:extLst>
          </p:cNvPr>
          <p:cNvSpPr/>
          <p:nvPr/>
        </p:nvSpPr>
        <p:spPr>
          <a:xfrm>
            <a:off x="933254" y="1583702"/>
            <a:ext cx="4647414" cy="5279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dirty="0"/>
              <a:t>جدول يبين تعاطي المخدرات حسب العمر في المحافظات العراقية </a:t>
            </a:r>
            <a:endParaRPr lang="en-US" dirty="0"/>
          </a:p>
        </p:txBody>
      </p:sp>
    </p:spTree>
    <p:extLst>
      <p:ext uri="{BB962C8B-B14F-4D97-AF65-F5344CB8AC3E}">
        <p14:creationId xmlns:p14="http://schemas.microsoft.com/office/powerpoint/2010/main" val="158166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37904-46E8-206D-FCBE-86965AB0324F}"/>
              </a:ext>
            </a:extLst>
          </p:cNvPr>
          <p:cNvSpPr>
            <a:spLocks noGrp="1"/>
          </p:cNvSpPr>
          <p:nvPr>
            <p:ph type="title"/>
          </p:nvPr>
        </p:nvSpPr>
        <p:spPr/>
        <p:txBody>
          <a:bodyPr/>
          <a:lstStyle/>
          <a:p>
            <a:pPr algn="r" rtl="1"/>
            <a:r>
              <a:rPr lang="ar-IQ" dirty="0"/>
              <a:t>عقوبة تعاطي المخدرات في القانون العراقي </a:t>
            </a:r>
            <a:endParaRPr lang="en-US" dirty="0"/>
          </a:p>
        </p:txBody>
      </p:sp>
      <p:sp>
        <p:nvSpPr>
          <p:cNvPr id="3" name="Content Placeholder 2">
            <a:extLst>
              <a:ext uri="{FF2B5EF4-FFF2-40B4-BE49-F238E27FC236}">
                <a16:creationId xmlns:a16="http://schemas.microsoft.com/office/drawing/2014/main" xmlns="" id="{F0211708-E933-B8A5-E7A2-127FFA18022F}"/>
              </a:ext>
            </a:extLst>
          </p:cNvPr>
          <p:cNvSpPr>
            <a:spLocks noGrp="1"/>
          </p:cNvSpPr>
          <p:nvPr>
            <p:ph idx="1"/>
          </p:nvPr>
        </p:nvSpPr>
        <p:spPr>
          <a:xfrm>
            <a:off x="347472" y="2395728"/>
            <a:ext cx="11228832" cy="4334256"/>
          </a:xfrm>
        </p:spPr>
        <p:txBody>
          <a:bodyPr>
            <a:normAutofit/>
          </a:bodyPr>
          <a:lstStyle/>
          <a:p>
            <a:pPr algn="r" rtl="1"/>
            <a:r>
              <a:rPr lang="ar-IQ" dirty="0"/>
              <a:t>ينص القانون العراقي على عقوبة السجن المؤبد او المؤقت وغرامة لاتقل عن عشرة ملايين دينار ولاتقل عن ثلاثين مليون دينار لكل من هيا وكرا او</a:t>
            </a:r>
          </a:p>
          <a:p>
            <a:pPr marL="0" indent="0" algn="r" rtl="1">
              <a:buNone/>
            </a:pPr>
            <a:r>
              <a:rPr lang="ar-IQ" dirty="0"/>
              <a:t>مكانا لتعاطي مادة مخدرة ولكل من اغوى شخصا لتعاطيها او روج لتعاطيها او اغوى طفلا او امراءة او حدثا لتعاطيها </a:t>
            </a:r>
          </a:p>
          <a:p>
            <a:pPr algn="r" rtl="1">
              <a:buFont typeface="Wingdings" panose="05000000000000000000" pitchFamily="2" charset="2"/>
              <a:buChar char="Ø"/>
            </a:pPr>
            <a:r>
              <a:rPr lang="ar-IQ" dirty="0"/>
              <a:t>يعاقب بالحبس مدة لاتقل عن سته اشهر ولاتزيد عن سنتين وغرامة مالية لاتقل عن ثلاثة ملايين ولاتزيد عن خمسة ملايين كل من اغفل التبليغ عن وجود حالات تعاطي وخاصة في مؤسسات الدولة كافة ووخاصة العسكرية منها </a:t>
            </a:r>
          </a:p>
          <a:p>
            <a:pPr algn="r" rtl="1">
              <a:buFont typeface="Wingdings" panose="05000000000000000000" pitchFamily="2" charset="2"/>
              <a:buChar char="Ø"/>
            </a:pPr>
            <a:r>
              <a:rPr lang="ar-IQ" dirty="0"/>
              <a:t>جدول يوضح اعداد المقبوض عليهم اذ يحالون الى المؤسسات الخاصة للعلاج وتوجد وحدات علاجية في موسسات الامراض العقلية والتاهيل </a:t>
            </a:r>
          </a:p>
          <a:p>
            <a:pPr algn="r" rtl="1">
              <a:buFont typeface="Wingdings" panose="05000000000000000000" pitchFamily="2" charset="2"/>
              <a:buChar char="Ø"/>
            </a:pPr>
            <a:endParaRPr lang="ar-IQ" dirty="0"/>
          </a:p>
          <a:p>
            <a:pPr marL="0" indent="0" algn="r" rtl="1">
              <a:buNone/>
            </a:pPr>
            <a:endParaRPr lang="en-US" dirty="0"/>
          </a:p>
        </p:txBody>
      </p:sp>
      <p:pic>
        <p:nvPicPr>
          <p:cNvPr id="5" name="Picture 4">
            <a:extLst>
              <a:ext uri="{FF2B5EF4-FFF2-40B4-BE49-F238E27FC236}">
                <a16:creationId xmlns:a16="http://schemas.microsoft.com/office/drawing/2014/main" xmlns="" id="{5156A2ED-CB3B-3498-35A5-B48B9891616B}"/>
              </a:ext>
            </a:extLst>
          </p:cNvPr>
          <p:cNvPicPr>
            <a:picLocks noChangeAspect="1"/>
          </p:cNvPicPr>
          <p:nvPr/>
        </p:nvPicPr>
        <p:blipFill>
          <a:blip r:embed="rId2"/>
          <a:stretch>
            <a:fillRect/>
          </a:stretch>
        </p:blipFill>
        <p:spPr>
          <a:xfrm>
            <a:off x="3678974" y="4562856"/>
            <a:ext cx="5602147" cy="2225615"/>
          </a:xfrm>
          <a:prstGeom prst="rect">
            <a:avLst/>
          </a:prstGeom>
        </p:spPr>
      </p:pic>
    </p:spTree>
    <p:extLst>
      <p:ext uri="{BB962C8B-B14F-4D97-AF65-F5344CB8AC3E}">
        <p14:creationId xmlns:p14="http://schemas.microsoft.com/office/powerpoint/2010/main" val="200246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7145A-5AED-108F-9029-5DB4114C5312}"/>
              </a:ext>
            </a:extLst>
          </p:cNvPr>
          <p:cNvSpPr>
            <a:spLocks noGrp="1"/>
          </p:cNvSpPr>
          <p:nvPr>
            <p:ph type="title"/>
          </p:nvPr>
        </p:nvSpPr>
        <p:spPr/>
        <p:txBody>
          <a:bodyPr/>
          <a:lstStyle/>
          <a:p>
            <a:pPr algn="r"/>
            <a:r>
              <a:rPr lang="ar-IQ" dirty="0"/>
              <a:t>المحور الاول  :-ماهي المخدرات </a:t>
            </a:r>
            <a:endParaRPr lang="en-US" dirty="0"/>
          </a:p>
        </p:txBody>
      </p:sp>
      <p:sp>
        <p:nvSpPr>
          <p:cNvPr id="3" name="Content Placeholder 2">
            <a:extLst>
              <a:ext uri="{FF2B5EF4-FFF2-40B4-BE49-F238E27FC236}">
                <a16:creationId xmlns:a16="http://schemas.microsoft.com/office/drawing/2014/main" xmlns="" id="{32726D70-CE8D-329F-FC9F-64177572300B}"/>
              </a:ext>
            </a:extLst>
          </p:cNvPr>
          <p:cNvSpPr>
            <a:spLocks noGrp="1"/>
          </p:cNvSpPr>
          <p:nvPr>
            <p:ph idx="1"/>
          </p:nvPr>
        </p:nvSpPr>
        <p:spPr>
          <a:xfrm>
            <a:off x="5132426" y="2206004"/>
            <a:ext cx="6765400" cy="4178301"/>
          </a:xfrm>
        </p:spPr>
        <p:txBody>
          <a:bodyPr>
            <a:normAutofit/>
          </a:bodyPr>
          <a:lstStyle/>
          <a:p>
            <a:pPr algn="l" rtl="1">
              <a:buFont typeface="Wingdings" panose="05000000000000000000" pitchFamily="2" charset="2"/>
              <a:buChar char="v"/>
            </a:pPr>
            <a:r>
              <a:rPr lang="ar-IQ" dirty="0"/>
              <a:t>المخدرات هي مجموعة من المواد التي تسبب الإدمان وتسمم الجهاز العصبي، ويطلق لفظ (مخدر) على ما يُذهب العقل ويغيبه، لاحتوائه على مواد كيميائية تؤدي إلى النعاس والنوم أو غياب الوعي.</a:t>
            </a:r>
          </a:p>
          <a:p>
            <a:pPr algn="r" rtl="1">
              <a:buFont typeface="Wingdings" panose="05000000000000000000" pitchFamily="2" charset="2"/>
              <a:buChar char="v"/>
            </a:pPr>
            <a:r>
              <a:rPr lang="ar-IQ" dirty="0"/>
              <a:t>قد يؤدي استخدام المخدرات إلى ما يسمى (متلازمة التبعية)، وهي مجموعة من الظواهر السلوكية والمعرفية والفسيولوجية التي تتطور بعد الاستخدام المتكرر للمواد، وتتضمن عادة رغبة قوية في الاستمرار بذلك على الرغم من العواقب الضارة، حتى يصل إلى مرحلة الاعتماد عليها وظهور أعراض انسحابية.</a:t>
            </a:r>
          </a:p>
          <a:p>
            <a:pPr algn="r" rtl="1">
              <a:buFont typeface="Wingdings" panose="05000000000000000000" pitchFamily="2" charset="2"/>
              <a:buChar char="v"/>
            </a:pPr>
            <a:r>
              <a:rPr lang="ar-IQ" dirty="0"/>
              <a:t> معنى الإدمان:</a:t>
            </a:r>
          </a:p>
          <a:p>
            <a:pPr algn="r" rtl="1">
              <a:buFont typeface="Wingdings" panose="05000000000000000000" pitchFamily="2" charset="2"/>
              <a:buChar char="v"/>
            </a:pPr>
            <a:r>
              <a:rPr lang="ar-IQ" dirty="0"/>
              <a:t>هو رغبة قهرية للاستمرار في تعاطي المادة المخدرة أو الحصول عليها بأي وسيلة، مع الميل إلى زيادة الجرعة المتعاطاة؛ مما يسبب اعتمادًا نفسيًّا وجسميًّا وتأثيرًا ضارًا في الفرد والمجتمع.</a:t>
            </a:r>
          </a:p>
          <a:p>
            <a:pPr algn="r" rtl="1">
              <a:buFont typeface="Wingdings" panose="05000000000000000000" pitchFamily="2" charset="2"/>
              <a:buChar char="v"/>
            </a:pPr>
            <a:endParaRPr lang="en-US" dirty="0"/>
          </a:p>
        </p:txBody>
      </p:sp>
      <p:sp>
        <p:nvSpPr>
          <p:cNvPr id="5" name="Rectangle 4">
            <a:extLst>
              <a:ext uri="{FF2B5EF4-FFF2-40B4-BE49-F238E27FC236}">
                <a16:creationId xmlns:a16="http://schemas.microsoft.com/office/drawing/2014/main" xmlns="" id="{50DD929F-93FD-4D0D-FB8A-852B4EACAE43}"/>
              </a:ext>
            </a:extLst>
          </p:cNvPr>
          <p:cNvSpPr/>
          <p:nvPr/>
        </p:nvSpPr>
        <p:spPr>
          <a:xfrm rot="2341104">
            <a:off x="860154" y="2037741"/>
            <a:ext cx="428625" cy="1949850"/>
          </a:xfrm>
          <a:prstGeom prst="rect">
            <a:avLst/>
          </a:prstGeom>
          <a:ln>
            <a:solidFill>
              <a:srgbClr val="00B05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3999E108-2FED-48AD-661E-35D186856485}"/>
              </a:ext>
            </a:extLst>
          </p:cNvPr>
          <p:cNvPicPr>
            <a:picLocks noChangeAspect="1"/>
          </p:cNvPicPr>
          <p:nvPr/>
        </p:nvPicPr>
        <p:blipFill>
          <a:blip r:embed="rId2"/>
          <a:stretch>
            <a:fillRect/>
          </a:stretch>
        </p:blipFill>
        <p:spPr>
          <a:xfrm>
            <a:off x="375268" y="134938"/>
            <a:ext cx="2310584" cy="2384424"/>
          </a:xfrm>
          <a:prstGeom prst="rect">
            <a:avLst/>
          </a:prstGeom>
        </p:spPr>
      </p:pic>
      <p:pic>
        <p:nvPicPr>
          <p:cNvPr id="7" name="Picture 6">
            <a:extLst>
              <a:ext uri="{FF2B5EF4-FFF2-40B4-BE49-F238E27FC236}">
                <a16:creationId xmlns:a16="http://schemas.microsoft.com/office/drawing/2014/main" xmlns="" id="{65A646DD-E053-7099-4778-D6F2E09CABB9}"/>
              </a:ext>
            </a:extLst>
          </p:cNvPr>
          <p:cNvPicPr>
            <a:picLocks noChangeAspect="1"/>
          </p:cNvPicPr>
          <p:nvPr/>
        </p:nvPicPr>
        <p:blipFill>
          <a:blip r:embed="rId3"/>
          <a:stretch>
            <a:fillRect/>
          </a:stretch>
        </p:blipFill>
        <p:spPr>
          <a:xfrm>
            <a:off x="294174" y="2291700"/>
            <a:ext cx="4758970" cy="4566300"/>
          </a:xfrm>
          <a:prstGeom prst="rect">
            <a:avLst/>
          </a:prstGeom>
        </p:spPr>
      </p:pic>
    </p:spTree>
    <p:extLst>
      <p:ext uri="{BB962C8B-B14F-4D97-AF65-F5344CB8AC3E}">
        <p14:creationId xmlns:p14="http://schemas.microsoft.com/office/powerpoint/2010/main" val="1498708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4FDDDDC6-198F-4B23-9524-43409C72141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845836FB-44C5-CBD2-480E-59586796EC27}"/>
              </a:ext>
            </a:extLst>
          </p:cNvPr>
          <p:cNvSpPr>
            <a:spLocks noGrp="1"/>
          </p:cNvSpPr>
          <p:nvPr>
            <p:ph type="body" idx="1"/>
          </p:nvPr>
        </p:nvSpPr>
        <p:spPr/>
        <p:txBody>
          <a:bodyPr/>
          <a:lstStyle/>
          <a:p>
            <a:r>
              <a:rPr lang="ar-IQ" dirty="0"/>
              <a:t>.</a:t>
            </a:r>
            <a:r>
              <a:rPr lang="ar-IQ" dirty="0">
                <a:solidFill>
                  <a:schemeClr val="bg1"/>
                </a:solidFill>
              </a:rPr>
              <a:t>دور المؤسسات التربوية بمحاربة المخد ا رت</a:t>
            </a:r>
            <a:endParaRPr lang="en-US" dirty="0">
              <a:solidFill>
                <a:schemeClr val="bg1"/>
              </a:solidFill>
            </a:endParaRPr>
          </a:p>
        </p:txBody>
      </p:sp>
      <p:sp>
        <p:nvSpPr>
          <p:cNvPr id="4" name="Content Placeholder 3">
            <a:extLst>
              <a:ext uri="{FF2B5EF4-FFF2-40B4-BE49-F238E27FC236}">
                <a16:creationId xmlns:a16="http://schemas.microsoft.com/office/drawing/2014/main" xmlns="" id="{FCACF8F9-A3AF-C04C-E23B-E6833ACDFDBF}"/>
              </a:ext>
            </a:extLst>
          </p:cNvPr>
          <p:cNvSpPr>
            <a:spLocks noGrp="1"/>
          </p:cNvSpPr>
          <p:nvPr>
            <p:ph sz="half" idx="4294967295"/>
          </p:nvPr>
        </p:nvSpPr>
        <p:spPr>
          <a:xfrm>
            <a:off x="0" y="2187575"/>
            <a:ext cx="5791200" cy="4392613"/>
          </a:xfrm>
        </p:spPr>
        <p:txBody>
          <a:bodyPr>
            <a:normAutofit fontScale="77500" lnSpcReduction="20000"/>
          </a:bodyPr>
          <a:lstStyle/>
          <a:p>
            <a:pPr algn="r"/>
            <a:r>
              <a:rPr lang="ar-IQ" dirty="0"/>
              <a:t>يتم تشغيل العديد من ب ا رمج مكافحة المخد ا رت من قبل العديد من المؤسسات التعليمية</a:t>
            </a:r>
          </a:p>
          <a:p>
            <a:pPr algn="r"/>
            <a:r>
              <a:rPr lang="ar-IQ" dirty="0"/>
              <a:t>والمنظمات الدولية ، ويتم نشر هذه الب ا رمج على نطا واسع ، مما يتسبب في إلحا الضرر</a:t>
            </a:r>
          </a:p>
          <a:p>
            <a:pPr algn="r"/>
            <a:r>
              <a:rPr lang="ar-IQ" dirty="0"/>
              <a:t>بالمجتمع بأسره ، ليس فقط لمتعاطي المخد ا رت ولكن أي ا ضا المتعاطين.</a:t>
            </a:r>
          </a:p>
          <a:p>
            <a:pPr algn="r"/>
            <a:r>
              <a:rPr lang="ar-IQ" dirty="0"/>
              <a:t>ويعتقد الكثير من الناس أن التخل من تسمم المخد ا رت من مدمن المخد ا رت كا ف للتعافي ،</a:t>
            </a:r>
          </a:p>
          <a:p>
            <a:pPr algn="r"/>
            <a:r>
              <a:rPr lang="ar-IQ" dirty="0"/>
              <a:t>لكن هذا الاعتقاد خاطئ ، ويجب تشجيع المرضى على مواصلة العلاج والتعافي على المدى</a:t>
            </a:r>
          </a:p>
          <a:p>
            <a:pPr algn="r"/>
            <a:r>
              <a:rPr lang="ar-IQ" dirty="0"/>
              <a:t>الطويل.</a:t>
            </a:r>
          </a:p>
          <a:p>
            <a:pPr algn="r"/>
            <a:r>
              <a:rPr lang="ar-IQ" dirty="0"/>
              <a:t>ويجب أن تعمل المؤسسات على يادة الوعي بقيم ومواقف الوباء واكتساب المها ا رت التي يمكن</a:t>
            </a:r>
          </a:p>
          <a:p>
            <a:pPr algn="r"/>
            <a:r>
              <a:rPr lang="ar-IQ" dirty="0"/>
              <a:t>أن تساعد في تقليل معدلات تعاطي المخد ا رت والعمل على توفير المها ا رت الوقائية المناسبة</a:t>
            </a:r>
          </a:p>
          <a:p>
            <a:pPr algn="r"/>
            <a:r>
              <a:rPr lang="ar-IQ" dirty="0"/>
              <a:t>لأولئك المسؤولين عن العملية التعليمية والأبوة والأمومة والحماية اللا مة لتطوير السياسة و</a:t>
            </a:r>
          </a:p>
          <a:p>
            <a:pPr algn="r"/>
            <a:r>
              <a:rPr lang="ar-IQ" dirty="0"/>
              <a:t>برنامج الوقاية من المخد ا رت.</a:t>
            </a:r>
          </a:p>
          <a:p>
            <a:pPr algn="r"/>
            <a:r>
              <a:rPr lang="ar-IQ" dirty="0"/>
              <a:t>ويجب أن تمنح المؤسسات التعليمية وسائل التواصل الاجتماعي في المقام الأول في الكليات</a:t>
            </a:r>
          </a:p>
          <a:p>
            <a:pPr algn="r"/>
            <a:r>
              <a:rPr lang="ar-IQ" dirty="0"/>
              <a:t>والعائلات لأنها منقذ سهل للمروجين الذين يقعون في فخ الضياع..</a:t>
            </a:r>
            <a:endParaRPr lang="en-US" dirty="0"/>
          </a:p>
        </p:txBody>
      </p:sp>
      <p:sp>
        <p:nvSpPr>
          <p:cNvPr id="5" name="Text Placeholder 4">
            <a:extLst>
              <a:ext uri="{FF2B5EF4-FFF2-40B4-BE49-F238E27FC236}">
                <a16:creationId xmlns:a16="http://schemas.microsoft.com/office/drawing/2014/main" xmlns="" id="{90D45DF7-166E-CAE8-126F-83DD740DCBEB}"/>
              </a:ext>
            </a:extLst>
          </p:cNvPr>
          <p:cNvSpPr>
            <a:spLocks noGrp="1"/>
          </p:cNvSpPr>
          <p:nvPr>
            <p:ph type="body" sz="quarter" idx="4294967295"/>
          </p:nvPr>
        </p:nvSpPr>
        <p:spPr>
          <a:xfrm>
            <a:off x="7367588" y="1349375"/>
            <a:ext cx="4824412" cy="576263"/>
          </a:xfrm>
        </p:spPr>
        <p:txBody>
          <a:bodyPr>
            <a:normAutofit fontScale="92500"/>
          </a:bodyPr>
          <a:lstStyle/>
          <a:p>
            <a:r>
              <a:rPr lang="ar-IQ" sz="2000" dirty="0">
                <a:solidFill>
                  <a:schemeClr val="bg1"/>
                </a:solidFill>
              </a:rPr>
              <a:t>دور المؤسسات التعليمية في الحد من ضاهرة المخدرات </a:t>
            </a:r>
            <a:endParaRPr lang="en-US" sz="2000" dirty="0">
              <a:solidFill>
                <a:schemeClr val="bg1"/>
              </a:solidFill>
            </a:endParaRPr>
          </a:p>
        </p:txBody>
      </p:sp>
      <p:sp>
        <p:nvSpPr>
          <p:cNvPr id="6" name="Content Placeholder 5">
            <a:extLst>
              <a:ext uri="{FF2B5EF4-FFF2-40B4-BE49-F238E27FC236}">
                <a16:creationId xmlns:a16="http://schemas.microsoft.com/office/drawing/2014/main" xmlns="" id="{31D2B299-552A-3223-1FEA-659B6C9EE109}"/>
              </a:ext>
            </a:extLst>
          </p:cNvPr>
          <p:cNvSpPr>
            <a:spLocks noGrp="1"/>
          </p:cNvSpPr>
          <p:nvPr>
            <p:ph sz="quarter" idx="4294967295"/>
          </p:nvPr>
        </p:nvSpPr>
        <p:spPr>
          <a:xfrm>
            <a:off x="6716713" y="1673352"/>
            <a:ext cx="5475287" cy="4906836"/>
          </a:xfrm>
        </p:spPr>
        <p:txBody>
          <a:bodyPr>
            <a:normAutofit lnSpcReduction="10000"/>
          </a:bodyPr>
          <a:lstStyle/>
          <a:p>
            <a:pPr algn="r" rtl="1"/>
            <a:r>
              <a:rPr lang="ar-IQ" dirty="0"/>
              <a:t>التوصيات التي يتعين على المؤسسات  التعليمية الخاصة والحكوميةكالمدارس والثانويات ووزارة الصحة والبيىة وغيرها  تنفيذها للحد من تعاطي المخد ا رت بين الطلاب ، وهي:</a:t>
            </a:r>
          </a:p>
          <a:p>
            <a:pPr algn="r" rtl="1"/>
            <a:r>
              <a:rPr lang="ar-IQ" dirty="0"/>
              <a:t>إنشاء مراكز للصحة النفسية والإرشاد لتطوير ب ا رمج العلاج والإرشاد -</a:t>
            </a:r>
          </a:p>
          <a:p>
            <a:pPr algn="r" rtl="1"/>
            <a:r>
              <a:rPr lang="ar-IQ" dirty="0"/>
              <a:t>رعاية ومتابعة مرضى الطلاب ذو الاحتياجات الاجتماعية. والمشكلات نفسية </a:t>
            </a:r>
          </a:p>
          <a:p>
            <a:pPr algn="r" rtl="1"/>
            <a:r>
              <a:rPr lang="ar-IQ" dirty="0"/>
              <a:t>اجراء ندوات ومحاضرات للطلاب للتوعية بمخاطر الإدمان على المخد ا رت</a:t>
            </a:r>
          </a:p>
          <a:p>
            <a:pPr algn="r" rtl="1"/>
            <a:r>
              <a:rPr lang="ar-IQ" dirty="0"/>
              <a:t>اجراء رحلات ميدانية وزيارات للموسسات العلاجية لكي يطلع  للطلاب على واقع  مخاطر الإدمان على المخد ا رت -</a:t>
            </a:r>
          </a:p>
          <a:p>
            <a:pPr algn="r" rtl="1"/>
            <a:r>
              <a:rPr lang="ar-IQ" dirty="0"/>
              <a:t>تشجيع الطلاب على الاهتمام بالتوعية بمخاطر الإدمان على المخد ا رت من خلال خلق –أنشطة وفعاليات  دارمية تنمي  الوعي مثل المسرحيات المدرسية والمعارض والمهرجانات التوعوية </a:t>
            </a:r>
          </a:p>
          <a:p>
            <a:pPr algn="r" rtl="1"/>
            <a:r>
              <a:rPr lang="ar-IQ" dirty="0"/>
              <a:t>اشراك الطلاب في تجارب العمل الميداني والبحث حول مشاكل المخد ا رت. -</a:t>
            </a:r>
            <a:endParaRPr lang="en-US" dirty="0"/>
          </a:p>
        </p:txBody>
      </p:sp>
      <p:sp>
        <p:nvSpPr>
          <p:cNvPr id="8" name="Rectangle 7">
            <a:extLst>
              <a:ext uri="{FF2B5EF4-FFF2-40B4-BE49-F238E27FC236}">
                <a16:creationId xmlns:a16="http://schemas.microsoft.com/office/drawing/2014/main" xmlns="" id="{B40672CB-D8DE-C7B0-576A-6E7E04B06696}"/>
              </a:ext>
            </a:extLst>
          </p:cNvPr>
          <p:cNvSpPr/>
          <p:nvPr/>
        </p:nvSpPr>
        <p:spPr>
          <a:xfrm>
            <a:off x="304800" y="1272619"/>
            <a:ext cx="5791200" cy="53167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q"/>
            </a:pPr>
            <a:endParaRPr lang="ar-IQ" sz="1600" dirty="0"/>
          </a:p>
          <a:p>
            <a:pPr marL="285750" indent="-285750" algn="r" rtl="1">
              <a:buFont typeface="Wingdings" panose="05000000000000000000" pitchFamily="2" charset="2"/>
              <a:buChar char="q"/>
            </a:pPr>
            <a:endParaRPr lang="ar-IQ" sz="1600" dirty="0"/>
          </a:p>
          <a:p>
            <a:pPr marL="285750" indent="-285750" algn="r" rtl="1">
              <a:buFont typeface="Wingdings" panose="05000000000000000000" pitchFamily="2" charset="2"/>
              <a:buChar char="q"/>
            </a:pPr>
            <a:r>
              <a:rPr lang="ar-IQ" sz="1600" dirty="0"/>
              <a:t>توعية المجتمع بالاساليب التي يتبعها مروجي المخدرات في استدراج الاطفال والشباب للتعاطي </a:t>
            </a:r>
          </a:p>
          <a:p>
            <a:pPr marL="285750" indent="-285750" algn="r" rtl="1">
              <a:buFont typeface="Wingdings" panose="05000000000000000000" pitchFamily="2" charset="2"/>
              <a:buChar char="q"/>
            </a:pPr>
            <a:r>
              <a:rPr lang="ar-IQ" sz="1600" dirty="0"/>
              <a:t>يعتقد الكثير من الناس أن التخل من تسمم المخد ا رت من مدمن المخد ا رت كا ف للتعافي ،   لكن هذا الاعتقاد خاطئ ، ويجب تشجيع المرضى على مواصلة العلاج والتعافي على المدى   الطويل.</a:t>
            </a:r>
          </a:p>
          <a:p>
            <a:pPr marL="285750" indent="-285750" algn="r" rtl="1">
              <a:buFont typeface="Wingdings" panose="05000000000000000000" pitchFamily="2" charset="2"/>
              <a:buChar char="q"/>
            </a:pPr>
            <a:r>
              <a:rPr lang="ar-IQ" sz="1600" dirty="0"/>
              <a:t>ويجب أن تعمل المؤسسات على زيادة الوعي بقيم ومواقف الوباء واكتساب المها ا رت التي يمكن    أن تساعد في تقليل معدلات تعاطي المخد ا رت </a:t>
            </a:r>
          </a:p>
          <a:p>
            <a:pPr marL="285750" indent="-285750" algn="r" rtl="1">
              <a:buFont typeface="Wingdings" panose="05000000000000000000" pitchFamily="2" charset="2"/>
              <a:buChar char="q"/>
            </a:pPr>
            <a:r>
              <a:rPr lang="ar-IQ" sz="1600" dirty="0"/>
              <a:t>العمل على توفير المها ا رت الوقائية المناسبة    لأولئك المسؤولين عن العملية التعليمية والأبوة والأمومة والحماية اللازمة لتطوير السياسة و   برنامج الوقاية من المخد ا رت.</a:t>
            </a:r>
          </a:p>
          <a:p>
            <a:pPr marL="285750" indent="-285750" algn="r" rtl="1">
              <a:buFont typeface="Wingdings" panose="05000000000000000000" pitchFamily="2" charset="2"/>
              <a:buChar char="q"/>
            </a:pPr>
            <a:r>
              <a:rPr lang="ar-IQ" sz="1600" dirty="0"/>
              <a:t>ويجب أن تمنح المؤسسات التعليمية وسائل التواصل الاجتماعي في المقام الأول في الكليات    والعائلات لأنها منقذ سهل للمروجين الذين يقعون في فخ الضياع</a:t>
            </a:r>
            <a:r>
              <a:rPr lang="ar-IQ" dirty="0"/>
              <a:t>..</a:t>
            </a:r>
          </a:p>
          <a:p>
            <a:pPr marL="285750" indent="-285750" algn="r" rtl="1">
              <a:buFont typeface="Wingdings" panose="05000000000000000000" pitchFamily="2" charset="2"/>
              <a:buChar char="q"/>
            </a:pPr>
            <a:r>
              <a:rPr lang="ar-IQ" dirty="0"/>
              <a:t>تثقيف الابوين والعوائل بمخاطر الادمان وكيفية ملاحظات علامات الادمان على الاولاد في المدارس وحتى في دور الحضانة واستخدام المهدئات والادوية المنومة ومخاطرها  </a:t>
            </a:r>
            <a:endParaRPr lang="en-US" dirty="0"/>
          </a:p>
        </p:txBody>
      </p:sp>
      <p:sp>
        <p:nvSpPr>
          <p:cNvPr id="10" name="Rectangle 9">
            <a:extLst>
              <a:ext uri="{FF2B5EF4-FFF2-40B4-BE49-F238E27FC236}">
                <a16:creationId xmlns:a16="http://schemas.microsoft.com/office/drawing/2014/main" xmlns="" id="{B043E794-F6A9-E381-066D-4A1915F77A59}"/>
              </a:ext>
            </a:extLst>
          </p:cNvPr>
          <p:cNvSpPr/>
          <p:nvPr/>
        </p:nvSpPr>
        <p:spPr>
          <a:xfrm>
            <a:off x="687091" y="391859"/>
            <a:ext cx="9637776" cy="7955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dirty="0"/>
              <a:t>دور المؤسسات التربوية والدوائر الحكومية ذات العلاقة  في التثقيف والحد من الضاهرة  </a:t>
            </a:r>
            <a:endParaRPr lang="en-US" dirty="0"/>
          </a:p>
        </p:txBody>
      </p:sp>
    </p:spTree>
    <p:extLst>
      <p:ext uri="{BB962C8B-B14F-4D97-AF65-F5344CB8AC3E}">
        <p14:creationId xmlns:p14="http://schemas.microsoft.com/office/powerpoint/2010/main" val="65737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61140-496C-615E-11CF-A10C556CBDDA}"/>
              </a:ext>
            </a:extLst>
          </p:cNvPr>
          <p:cNvSpPr>
            <a:spLocks noGrp="1"/>
          </p:cNvSpPr>
          <p:nvPr>
            <p:ph type="title"/>
          </p:nvPr>
        </p:nvSpPr>
        <p:spPr/>
        <p:txBody>
          <a:bodyPr/>
          <a:lstStyle/>
          <a:p>
            <a:r>
              <a:rPr lang="ar-IQ" dirty="0"/>
              <a:t>دور المؤسسات الجامعية للحد من ظاهرة تعاطي المخدرات </a:t>
            </a:r>
            <a:endParaRPr lang="en-US" dirty="0"/>
          </a:p>
        </p:txBody>
      </p:sp>
      <p:sp>
        <p:nvSpPr>
          <p:cNvPr id="4" name="Content Placeholder 3">
            <a:extLst>
              <a:ext uri="{FF2B5EF4-FFF2-40B4-BE49-F238E27FC236}">
                <a16:creationId xmlns:a16="http://schemas.microsoft.com/office/drawing/2014/main" xmlns="" id="{59AE04DC-332F-3956-FEA4-34EDD8AE3B12}"/>
              </a:ext>
            </a:extLst>
          </p:cNvPr>
          <p:cNvSpPr>
            <a:spLocks noGrp="1"/>
          </p:cNvSpPr>
          <p:nvPr>
            <p:ph sz="half" idx="2"/>
          </p:nvPr>
        </p:nvSpPr>
        <p:spPr>
          <a:xfrm>
            <a:off x="1154954" y="2271860"/>
            <a:ext cx="3215878" cy="3747941"/>
          </a:xfrm>
        </p:spPr>
        <p:txBody>
          <a:bodyPr>
            <a:normAutofit/>
          </a:bodyPr>
          <a:lstStyle/>
          <a:p>
            <a:endParaRPr lang="en-US" dirty="0"/>
          </a:p>
        </p:txBody>
      </p:sp>
      <p:sp>
        <p:nvSpPr>
          <p:cNvPr id="6" name="Content Placeholder 5">
            <a:extLst>
              <a:ext uri="{FF2B5EF4-FFF2-40B4-BE49-F238E27FC236}">
                <a16:creationId xmlns:a16="http://schemas.microsoft.com/office/drawing/2014/main" xmlns="" id="{89DA50E2-F03F-BD06-D1D4-A7C0A94C9066}"/>
              </a:ext>
            </a:extLst>
          </p:cNvPr>
          <p:cNvSpPr>
            <a:spLocks noGrp="1"/>
          </p:cNvSpPr>
          <p:nvPr>
            <p:ph sz="quarter" idx="4"/>
          </p:nvPr>
        </p:nvSpPr>
        <p:spPr>
          <a:xfrm>
            <a:off x="5541264" y="2271860"/>
            <a:ext cx="6487338" cy="4485556"/>
          </a:xfrm>
        </p:spPr>
        <p:txBody>
          <a:bodyPr>
            <a:normAutofit fontScale="85000" lnSpcReduction="10000"/>
          </a:bodyPr>
          <a:lstStyle/>
          <a:p>
            <a:pPr algn="r" rtl="1"/>
            <a:r>
              <a:rPr lang="ar-IQ" dirty="0"/>
              <a:t>حاول أن تترك للشباب أشياء كثيرة يقومون بها ، مثل )المشاركة في المسابقات المقامة في</a:t>
            </a:r>
          </a:p>
          <a:p>
            <a:pPr algn="r" rtl="1"/>
            <a:r>
              <a:rPr lang="ar-IQ" dirty="0"/>
              <a:t>الحرم الجامعي ، مثل السباحة ، وكرة القدم ، والشطرنج ، وما إلى ذلك( ، دون ترك وقت ف ا رغ</a:t>
            </a:r>
          </a:p>
          <a:p>
            <a:pPr algn="r" rtl="1"/>
            <a:r>
              <a:rPr lang="ar-IQ" dirty="0"/>
              <a:t>. تقديم إرشادات ونصائح مستمرة حول خطورة تعاطي المخد ا رت في الجوانب الصحية والنفسية</a:t>
            </a:r>
          </a:p>
          <a:p>
            <a:pPr algn="r" rtl="1"/>
            <a:r>
              <a:rPr lang="ar-IQ" dirty="0"/>
              <a:t>والاجتماعية( والسعي لتطوير المعتقدات الدينية بنااء على حكم متعاطي المخد ا رت</a:t>
            </a:r>
          </a:p>
          <a:p>
            <a:pPr algn="r" rtl="1"/>
            <a:r>
              <a:rPr lang="ar-IQ" dirty="0"/>
              <a:t>ز يادة الاهتمام بالتعليم الجامعي ، بما في ذلك الدو ا رت التعليمية ، بما في ذلك دور ا التوعية    بأخطار المخد ا رت ومخاطرها</a:t>
            </a:r>
          </a:p>
          <a:p>
            <a:pPr algn="r" rtl="1"/>
            <a:r>
              <a:rPr lang="ar-IQ" dirty="0"/>
              <a:t>.محاولة توعية الشباب بالمخاطر الناجمة عن تعاطي المخد ا رت على أسس مدروسة من خلال</a:t>
            </a:r>
          </a:p>
          <a:p>
            <a:pPr algn="r" rtl="1"/>
            <a:r>
              <a:rPr lang="ar-IQ" dirty="0"/>
              <a:t>إقامة الورشات والندوات</a:t>
            </a:r>
          </a:p>
          <a:p>
            <a:pPr algn="r" rtl="1"/>
            <a:r>
              <a:rPr lang="ar-IQ" dirty="0"/>
              <a:t>. ملتزمون بتقديم المشورة النفسية والطبية لطلاب الكلية</a:t>
            </a:r>
          </a:p>
          <a:p>
            <a:pPr algn="r" rtl="1"/>
            <a:r>
              <a:rPr lang="ar-IQ" dirty="0"/>
              <a:t>نشر التعاليم الدينية والأخلاقية وتطوير الب ا رمج التعليمية المناسبة لجميع الأعمار والتي</a:t>
            </a:r>
          </a:p>
          <a:p>
            <a:pPr algn="r" rtl="1"/>
            <a:r>
              <a:rPr lang="ar-IQ" dirty="0"/>
              <a:t>تتضمن معلومات عن مخاطر المخد ا رت.</a:t>
            </a:r>
          </a:p>
        </p:txBody>
      </p:sp>
      <p:pic>
        <p:nvPicPr>
          <p:cNvPr id="8" name="Picture 7">
            <a:extLst>
              <a:ext uri="{FF2B5EF4-FFF2-40B4-BE49-F238E27FC236}">
                <a16:creationId xmlns:a16="http://schemas.microsoft.com/office/drawing/2014/main" xmlns="" id="{045B9918-3FF9-3170-2BDE-F0B084E881D7}"/>
              </a:ext>
            </a:extLst>
          </p:cNvPr>
          <p:cNvPicPr>
            <a:picLocks noChangeAspect="1"/>
          </p:cNvPicPr>
          <p:nvPr/>
        </p:nvPicPr>
        <p:blipFill>
          <a:blip r:embed="rId2"/>
          <a:stretch>
            <a:fillRect/>
          </a:stretch>
        </p:blipFill>
        <p:spPr>
          <a:xfrm>
            <a:off x="163398" y="2514600"/>
            <a:ext cx="5377866" cy="4242816"/>
          </a:xfrm>
          <a:prstGeom prst="rect">
            <a:avLst/>
          </a:prstGeom>
        </p:spPr>
      </p:pic>
    </p:spTree>
    <p:extLst>
      <p:ext uri="{BB962C8B-B14F-4D97-AF65-F5344CB8AC3E}">
        <p14:creationId xmlns:p14="http://schemas.microsoft.com/office/powerpoint/2010/main" val="42205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0784F-65FE-302D-4801-9A1C117F2534}"/>
              </a:ext>
            </a:extLst>
          </p:cNvPr>
          <p:cNvSpPr>
            <a:spLocks noGrp="1"/>
          </p:cNvSpPr>
          <p:nvPr>
            <p:ph type="title"/>
          </p:nvPr>
        </p:nvSpPr>
        <p:spPr>
          <a:xfrm>
            <a:off x="1154954" y="838200"/>
            <a:ext cx="8761413" cy="706964"/>
          </a:xfrm>
        </p:spPr>
        <p:txBody>
          <a:bodyPr/>
          <a:lstStyle/>
          <a:p>
            <a:pPr algn="r" rtl="1"/>
            <a:r>
              <a:rPr lang="ar-IQ" dirty="0"/>
              <a:t>دور وساىل الاعلام </a:t>
            </a:r>
            <a:endParaRPr lang="en-US" dirty="0"/>
          </a:p>
        </p:txBody>
      </p:sp>
      <p:sp>
        <p:nvSpPr>
          <p:cNvPr id="3" name="Content Placeholder 2">
            <a:extLst>
              <a:ext uri="{FF2B5EF4-FFF2-40B4-BE49-F238E27FC236}">
                <a16:creationId xmlns:a16="http://schemas.microsoft.com/office/drawing/2014/main" xmlns="" id="{953B5ABD-B688-AA99-36C3-CED0546A6F33}"/>
              </a:ext>
            </a:extLst>
          </p:cNvPr>
          <p:cNvSpPr>
            <a:spLocks noGrp="1"/>
          </p:cNvSpPr>
          <p:nvPr>
            <p:ph idx="1"/>
          </p:nvPr>
        </p:nvSpPr>
        <p:spPr>
          <a:xfrm>
            <a:off x="1154954" y="2286000"/>
            <a:ext cx="10073878" cy="3733800"/>
          </a:xfrm>
        </p:spPr>
        <p:txBody>
          <a:bodyPr>
            <a:normAutofit fontScale="92500" lnSpcReduction="10000"/>
          </a:bodyPr>
          <a:lstStyle/>
          <a:p>
            <a:pPr algn="r" rtl="1"/>
            <a:r>
              <a:rPr lang="ar-IQ" dirty="0"/>
              <a:t>. نشر الوعي بشكل مستمر من خلال البرامج التثقيفية الإذاعية والفعاليات الإرشادية ، وتثقيف    الأفراد حول مخاطر هذه الظاهرة وإبلاغهم بعواقبها الوخيمة عليهم وعلى الأفراد والمجتمع</a:t>
            </a:r>
          </a:p>
          <a:p>
            <a:pPr algn="r" rtl="1"/>
            <a:r>
              <a:rPr lang="ar-IQ" dirty="0"/>
              <a:t>التركيز بشكل مباشر على حياة متعاطي المخد ا رت ، والآثار السلبية عند متعاطي المخد ا رت. كن   مدراكا للأشياء المؤلمة التي تحدث نتيجة ونتيجة لما يفعله وما تفعله وسائل الإعلام من خلال</a:t>
            </a:r>
          </a:p>
          <a:p>
            <a:pPr algn="r" rtl="1"/>
            <a:r>
              <a:rPr lang="ar-IQ" dirty="0"/>
              <a:t>توفير منفذ فعال ونصائح لجميع الأطرا ف المشاركة بنشاط في معالجة هذه الظاهرة مثل الآباء    والمعلمين والأطباء ، من خلال مرشديهم المدمنين مع ب ا رمجهم الخاصة التي تمسك المدمنين  باليد للتخلص من الإدمان.</a:t>
            </a:r>
          </a:p>
          <a:p>
            <a:pPr algn="r" rtl="1"/>
            <a:r>
              <a:rPr lang="ar-IQ" dirty="0"/>
              <a:t>. تحديد أهداف برنامج التوعية الإعلامية للحد من هذه الظاهرة ، والتعرف على الجمهور    المستهدف ، وكذلك التعرف على الوسائط المستخدمة للتوعية وتنفيذ الخطة الإعلامية في مراحل محددة للتأثير على الجمهور.</a:t>
            </a:r>
          </a:p>
          <a:p>
            <a:pPr algn="r" rtl="1"/>
            <a:r>
              <a:rPr lang="ar-IQ" dirty="0"/>
              <a:t>.يتم نشر المعرفة من خلال تصويب وتصحيح المعلومة الخاطئة للمستقبل فهنالك معلومات مجهولة عند العديد من الجمهور ، ومن ذلك يعتقد البعض بأن المخد ا رت غير محرمة شرعا وتعاطيها يؤد    للهروب من الواقع .</a:t>
            </a:r>
          </a:p>
          <a:p>
            <a:pPr algn="r" rtl="1"/>
            <a:r>
              <a:rPr lang="ar-IQ" dirty="0"/>
              <a:t>. تغيير الاتجاهات: يتم ذلك من خلال عرض الحالات التي تم علاجها على الجمهور ومناقشة التصور العام لها.</a:t>
            </a:r>
          </a:p>
          <a:p>
            <a:pPr algn="r" rtl="1"/>
            <a:r>
              <a:rPr lang="ar-IQ" dirty="0"/>
              <a:t>.تغيير السلوك : يهدف تغيير سلوك المدمنين والمتعاطين الى اسوياء بقدر الامكان</a:t>
            </a:r>
            <a:endParaRPr lang="en-US" dirty="0"/>
          </a:p>
        </p:txBody>
      </p:sp>
    </p:spTree>
    <p:extLst>
      <p:ext uri="{BB962C8B-B14F-4D97-AF65-F5344CB8AC3E}">
        <p14:creationId xmlns:p14="http://schemas.microsoft.com/office/powerpoint/2010/main" val="43036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B5F11-378D-4478-6C05-2FF27FFD9ECD}"/>
              </a:ext>
            </a:extLst>
          </p:cNvPr>
          <p:cNvSpPr>
            <a:spLocks noGrp="1"/>
          </p:cNvSpPr>
          <p:nvPr>
            <p:ph type="title"/>
          </p:nvPr>
        </p:nvSpPr>
        <p:spPr>
          <a:xfrm>
            <a:off x="976384" y="480292"/>
            <a:ext cx="8761413" cy="706964"/>
          </a:xfrm>
        </p:spPr>
        <p:txBody>
          <a:bodyPr/>
          <a:lstStyle/>
          <a:p>
            <a:pPr algn="r" rtl="1"/>
            <a:r>
              <a:rPr lang="ar-IQ" dirty="0"/>
              <a:t>– شاركونا بارائكم لتعم الفائدة </a:t>
            </a:r>
            <a:endParaRPr lang="en-US" dirty="0"/>
          </a:p>
        </p:txBody>
      </p:sp>
      <p:pic>
        <p:nvPicPr>
          <p:cNvPr id="4" name="Content Placeholder 3">
            <a:extLst>
              <a:ext uri="{FF2B5EF4-FFF2-40B4-BE49-F238E27FC236}">
                <a16:creationId xmlns:a16="http://schemas.microsoft.com/office/drawing/2014/main" xmlns="" id="{E972EF67-0D0D-A806-7D46-0E238BF34514}"/>
              </a:ext>
            </a:extLst>
          </p:cNvPr>
          <p:cNvPicPr>
            <a:picLocks noGrp="1" noChangeAspect="1"/>
          </p:cNvPicPr>
          <p:nvPr>
            <p:ph idx="1"/>
          </p:nvPr>
        </p:nvPicPr>
        <p:blipFill>
          <a:blip r:embed="rId2"/>
          <a:srcRect l="9320" t="23144" r="9794"/>
          <a:stretch>
            <a:fillRect/>
          </a:stretch>
        </p:blipFill>
        <p:spPr>
          <a:xfrm>
            <a:off x="6696364" y="1276632"/>
            <a:ext cx="4729018" cy="3759199"/>
          </a:xfrm>
          <a:prstGeom prst="rect">
            <a:avLst/>
          </a:prstGeom>
        </p:spPr>
      </p:pic>
      <p:pic>
        <p:nvPicPr>
          <p:cNvPr id="5" name="Picture 4">
            <a:extLst>
              <a:ext uri="{FF2B5EF4-FFF2-40B4-BE49-F238E27FC236}">
                <a16:creationId xmlns:a16="http://schemas.microsoft.com/office/drawing/2014/main" xmlns="" id="{0A20E1C9-322A-47C0-77BE-F139459AC3C9}"/>
              </a:ext>
            </a:extLst>
          </p:cNvPr>
          <p:cNvPicPr>
            <a:picLocks noChangeAspect="1"/>
          </p:cNvPicPr>
          <p:nvPr/>
        </p:nvPicPr>
        <p:blipFill>
          <a:blip r:embed="rId3"/>
          <a:stretch>
            <a:fillRect/>
          </a:stretch>
        </p:blipFill>
        <p:spPr>
          <a:xfrm>
            <a:off x="766618" y="2288606"/>
            <a:ext cx="4729018" cy="2749534"/>
          </a:xfrm>
          <a:prstGeom prst="rect">
            <a:avLst/>
          </a:prstGeom>
        </p:spPr>
      </p:pic>
      <p:sp>
        <p:nvSpPr>
          <p:cNvPr id="6" name="Rectangle 5">
            <a:extLst>
              <a:ext uri="{FF2B5EF4-FFF2-40B4-BE49-F238E27FC236}">
                <a16:creationId xmlns:a16="http://schemas.microsoft.com/office/drawing/2014/main" xmlns="" id="{6A08420E-2C0F-10E2-419A-BB534B556C27}"/>
              </a:ext>
            </a:extLst>
          </p:cNvPr>
          <p:cNvSpPr/>
          <p:nvPr/>
        </p:nvSpPr>
        <p:spPr>
          <a:xfrm>
            <a:off x="766618" y="1276632"/>
            <a:ext cx="4729018" cy="10119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dirty="0"/>
              <a:t>ما العقوبة؟ كيف اغذي الادراك الواعي عند الطفل بعدم مقبولية الادمان  </a:t>
            </a:r>
            <a:endParaRPr lang="en-US" dirty="0"/>
          </a:p>
        </p:txBody>
      </p:sp>
      <p:graphicFrame>
        <p:nvGraphicFramePr>
          <p:cNvPr id="8" name="Diagram 7">
            <a:extLst>
              <a:ext uri="{FF2B5EF4-FFF2-40B4-BE49-F238E27FC236}">
                <a16:creationId xmlns:a16="http://schemas.microsoft.com/office/drawing/2014/main" xmlns="" id="{FF309893-A9BE-8D4D-DDA0-887924B2B5BC}"/>
              </a:ext>
            </a:extLst>
          </p:cNvPr>
          <p:cNvGraphicFramePr/>
          <p:nvPr>
            <p:extLst>
              <p:ext uri="{D42A27DB-BD31-4B8C-83A1-F6EECF244321}">
                <p14:modId xmlns:p14="http://schemas.microsoft.com/office/powerpoint/2010/main" val="2107350968"/>
              </p:ext>
            </p:extLst>
          </p:nvPr>
        </p:nvGraphicFramePr>
        <p:xfrm>
          <a:off x="2032000" y="4839855"/>
          <a:ext cx="8128000" cy="17880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028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B3F0212-1755-E64E-D6FC-B58CBC697D3B}"/>
              </a:ext>
            </a:extLst>
          </p:cNvPr>
          <p:cNvSpPr>
            <a:spLocks noGrp="1"/>
          </p:cNvSpPr>
          <p:nvPr>
            <p:ph type="pic" idx="1"/>
          </p:nvPr>
        </p:nvSpPr>
        <p:spPr>
          <a:xfrm>
            <a:off x="6576445" y="1133475"/>
            <a:ext cx="4891655" cy="5448300"/>
          </a:xfrm>
        </p:spPr>
      </p:sp>
      <p:sp>
        <p:nvSpPr>
          <p:cNvPr id="8" name="TextBox 7">
            <a:extLst>
              <a:ext uri="{FF2B5EF4-FFF2-40B4-BE49-F238E27FC236}">
                <a16:creationId xmlns:a16="http://schemas.microsoft.com/office/drawing/2014/main" xmlns="" id="{BA16447A-4BA3-A0F3-575F-B2C6AE328D5F}"/>
              </a:ext>
            </a:extLst>
          </p:cNvPr>
          <p:cNvSpPr txBox="1"/>
          <p:nvPr/>
        </p:nvSpPr>
        <p:spPr>
          <a:xfrm>
            <a:off x="6570522" y="1157318"/>
            <a:ext cx="4802328" cy="5078313"/>
          </a:xfrm>
          <a:prstGeom prst="rect">
            <a:avLst/>
          </a:prstGeom>
          <a:noFill/>
        </p:spPr>
        <p:txBody>
          <a:bodyPr wrap="square">
            <a:spAutoFit/>
          </a:bodyPr>
          <a:lstStyle/>
          <a:p>
            <a:pPr algn="r"/>
            <a:r>
              <a:rPr lang="ar-IQ" dirty="0"/>
              <a:t>:انواع المخد ا رت :</a:t>
            </a:r>
          </a:p>
          <a:p>
            <a:pPr algn="r"/>
            <a:r>
              <a:rPr lang="ar-IQ" dirty="0"/>
              <a:t>١.المخد ا رت الطبيعية: تعرف بأنها مادة مخدرة في شكلها الطبيعي ، وعادة من أصل نباتي ،</a:t>
            </a:r>
          </a:p>
          <a:p>
            <a:pPr algn="r"/>
            <a:r>
              <a:rPr lang="ar-IQ" dirty="0"/>
              <a:t>دون تدخل الإنسان أو إضافة.</a:t>
            </a:r>
          </a:p>
          <a:p>
            <a:pPr algn="r"/>
            <a:r>
              <a:rPr lang="ar-IQ" dirty="0"/>
              <a:t>٢.المخد ا رت الصناعية : وتشير إلى تلك المواد الصناعية والمواد المحيطة بها التي تأثرت</a:t>
            </a:r>
          </a:p>
          <a:p>
            <a:pPr algn="r"/>
            <a:r>
              <a:rPr lang="ar-IQ" dirty="0"/>
              <a:t>بالإنسان وتم إضافتها أو تعديلها ، وتنقسم إلى ثلاثة أنواع: 3</a:t>
            </a:r>
          </a:p>
          <a:p>
            <a:pPr algn="r"/>
            <a:r>
              <a:rPr lang="ar-IQ" dirty="0"/>
              <a:t>1 - . لويس معلوف ، المنجد الابجدي ، دار المشرق ، بيروت ، 1997 ، ص 401 400</a:t>
            </a:r>
          </a:p>
          <a:p>
            <a:pPr algn="r"/>
            <a:r>
              <a:rPr lang="ar-IQ" dirty="0"/>
              <a:t>2 عبد اللطيف رشاد ، الاثار الاجتماعية لتعاطي المخدرات ، ، مركز الدراسات الأمنية والتدريب ، الرياض ، المملكة السعودية ،</a:t>
            </a:r>
          </a:p>
          <a:p>
            <a:pPr algn="r"/>
            <a:r>
              <a:rPr lang="ar-IQ" dirty="0"/>
              <a:t>. 1992 ، ص 22</a:t>
            </a:r>
          </a:p>
          <a:p>
            <a:pPr algn="r"/>
            <a:r>
              <a:rPr lang="ar-IQ" dirty="0"/>
              <a:t>10</a:t>
            </a:r>
          </a:p>
          <a:p>
            <a:pPr algn="r"/>
            <a:r>
              <a:rPr lang="ar-IQ" dirty="0"/>
              <a:t>المخد ا رت الصناعية التخليقية : هي أدوية مشتقة من تفاعل كيميائي واحد أو أكثر ، وتنقسم هذه</a:t>
            </a:r>
          </a:p>
          <a:p>
            <a:pPr algn="r"/>
            <a:r>
              <a:rPr lang="ar-IQ" dirty="0"/>
              <a:t>الفئة إلى عدة أنواع متخصصة ، مثل الحبوب المهلوسة والحبوب المخدرة الشبيهة.</a:t>
            </a:r>
            <a:endParaRPr lang="en-US" dirty="0"/>
          </a:p>
        </p:txBody>
      </p:sp>
      <p:sp>
        <p:nvSpPr>
          <p:cNvPr id="9" name="Flowchart: Process 8">
            <a:extLst>
              <a:ext uri="{FF2B5EF4-FFF2-40B4-BE49-F238E27FC236}">
                <a16:creationId xmlns:a16="http://schemas.microsoft.com/office/drawing/2014/main" xmlns="" id="{92A46F8F-832B-DF7F-5BC8-0064CAEA44BA}"/>
              </a:ext>
            </a:extLst>
          </p:cNvPr>
          <p:cNvSpPr/>
          <p:nvPr/>
        </p:nvSpPr>
        <p:spPr>
          <a:xfrm>
            <a:off x="6296025" y="962025"/>
            <a:ext cx="5438775" cy="573405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ar-IQ" dirty="0"/>
              <a:t>:</a:t>
            </a:r>
            <a:r>
              <a:rPr lang="ar-IQ" sz="2400" dirty="0"/>
              <a:t>انواع المخد ا رت :</a:t>
            </a:r>
          </a:p>
          <a:p>
            <a:pPr algn="r"/>
            <a:r>
              <a:rPr lang="ar-IQ" sz="2400" dirty="0"/>
              <a:t>١.المخد ا رت الطبيعية: تعرف بأنها مادة مخدرة في شكلها الطبيعي ، وعادة من أصل نباتي ، دون تدخل الإنسان أو إضافة.</a:t>
            </a:r>
          </a:p>
          <a:p>
            <a:pPr algn="r"/>
            <a:r>
              <a:rPr lang="ar-IQ" sz="2400" dirty="0"/>
              <a:t>٢.المخد ا رت الصناعية : وتشير إلى تلك المواد الصناعية والمواد المحيطة بها التي تأثرت  بالإنسان وتم إضافتها أو تعديلها ، </a:t>
            </a:r>
          </a:p>
          <a:p>
            <a:pPr algn="r"/>
            <a:r>
              <a:rPr lang="ar-IQ" sz="2400" dirty="0"/>
              <a:t>3-المخد ا رت الصناعية التخليقية : هي أدوية مشتقة من تفاعل كيميائي واحد أو أكثر ، وتنقسم هذه   الفئة إلى عدة أنواع متخصصة ، مثل الحبوب المهلوسة والحبوب المخدرة الشبيهة</a:t>
            </a:r>
            <a:r>
              <a:rPr lang="ar-IQ" dirty="0"/>
              <a:t>.</a:t>
            </a:r>
            <a:endParaRPr lang="en-US" dirty="0"/>
          </a:p>
        </p:txBody>
      </p:sp>
      <p:sp>
        <p:nvSpPr>
          <p:cNvPr id="10" name="Flowchart: Process 9">
            <a:extLst>
              <a:ext uri="{FF2B5EF4-FFF2-40B4-BE49-F238E27FC236}">
                <a16:creationId xmlns:a16="http://schemas.microsoft.com/office/drawing/2014/main" xmlns="" id="{806CE263-4EFC-D548-AD71-4C7BA6E5B537}"/>
              </a:ext>
            </a:extLst>
          </p:cNvPr>
          <p:cNvSpPr/>
          <p:nvPr/>
        </p:nvSpPr>
        <p:spPr>
          <a:xfrm>
            <a:off x="209550" y="1"/>
            <a:ext cx="5886450" cy="6581774"/>
          </a:xfrm>
          <a:prstGeom prst="flowChart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IQ" sz="2000" b="1" dirty="0"/>
              <a:t>أشهر انواع المخد ا رت :</a:t>
            </a:r>
          </a:p>
          <a:p>
            <a:pPr algn="ctr"/>
            <a:r>
              <a:rPr lang="ar-IQ" sz="1600" b="1" dirty="0"/>
              <a:t>1.مخدر الحشيش : يتم استخ ا رجه من نبات القنب الهند ، وتخديد السائل المستخل من</a:t>
            </a:r>
          </a:p>
          <a:p>
            <a:pPr algn="r"/>
            <a:r>
              <a:rPr lang="ar-IQ" sz="1600" b="1" dirty="0"/>
              <a:t>مادة صمغية بنبات القنب " ال ا رتينج " اذ يتم جمعه من على الجدار العلو للأو ا ر في قمة زهره  النبات اثناء فترة تزهير النبات ، ويعد هذا من اكثر انواع المخد ا رت الطبيعية انتشار في الشرق الاوسط بسبب ثمنه الرخي مقارنة بباقي انواع المخد ا رت. </a:t>
            </a:r>
          </a:p>
          <a:p>
            <a:pPr algn="r"/>
            <a:r>
              <a:rPr lang="ar-IQ" sz="1600" b="1" dirty="0"/>
              <a:t>2.الافيون : أخطر أنواع الأدوية الطبيعية التي تتحول إلى عقار صناعي ، الأفيون هو النسغ  غير الناضج من هرة الخشخاش.يمكن تناول المواد الأفيونية عن طريق الفم أو حقنها في   العضلات بعد إذابتها في الماء في محلول السكر</a:t>
            </a:r>
          </a:p>
          <a:p>
            <a:pPr algn="r"/>
            <a:r>
              <a:rPr lang="ar-IQ" sz="1600" b="1" dirty="0"/>
              <a:t>3.الكوكايين : يتم استخ ا رجه من نبات الكوكا واستخدامه بدأ خلال العمليات الطبية الصغيرة لكونه يقلل فقدان الدم نتيجة لعمله على انقباض الاوعية الدموية ، ونتيجة لكثرة انتشاره فأن عدد  الوفيات ج ا رء تعاطي الكوكايين يقدر سنويا ب 200 حول العالم . </a:t>
            </a:r>
          </a:p>
          <a:p>
            <a:pPr algn="r"/>
            <a:r>
              <a:rPr lang="ar-IQ" sz="1600" b="1" dirty="0"/>
              <a:t>4.الهيروين :  المصنعة كيميائايا وهي اخطر انواع المخد ا رت ،   </a:t>
            </a:r>
            <a:r>
              <a:rPr lang="ar-IQ" sz="1600" dirty="0"/>
              <a:t>يستخرج من المورفين بعد تسخين كمية كبيرة من كلور الاستيل ، ويمكن ان يتم تعاطيه عن    طريق حقن او شم ويعتبر مخدر فتاك بالجسم. </a:t>
            </a:r>
          </a:p>
          <a:p>
            <a:pPr algn="r"/>
            <a:r>
              <a:rPr lang="ar-IQ" sz="1600" dirty="0"/>
              <a:t>5.عقاقير الهلوسة : المهلوسات عقاقير صناعية يتم تكريرها من خلال تفاعلات</a:t>
            </a:r>
          </a:p>
          <a:p>
            <a:pPr algn="ctr"/>
            <a:r>
              <a:rPr lang="ar-IQ" sz="1600" dirty="0"/>
              <a:t>كيميائية في المختبر ، وسعرها أرخ من الكوكايين والهير رخيصة انتشارها واسع جادا.</a:t>
            </a:r>
          </a:p>
          <a:p>
            <a:pPr algn="ctr"/>
            <a:r>
              <a:rPr lang="ar-IQ" sz="1600" dirty="0"/>
              <a:t> </a:t>
            </a:r>
          </a:p>
          <a:p>
            <a:pPr algn="ctr"/>
            <a:r>
              <a:rPr lang="ar-IQ" sz="1600" b="1" dirty="0">
                <a:solidFill>
                  <a:schemeClr val="bg2"/>
                </a:solidFill>
              </a:rPr>
              <a:t>6-المخد ا رت الرقمية : هي أدوية مصنعة على شكل أق ا رص إلكترونية تحتو على موسيقى مبرمجة على شكل موجات صوتية تظهر للمستمع ، ولها تأثي ا رت مشابهة لتلك الخاصة بالمواد</a:t>
            </a:r>
            <a:endParaRPr lang="en-US" sz="1600" b="1" dirty="0">
              <a:solidFill>
                <a:schemeClr val="bg2"/>
              </a:solidFill>
            </a:endParaRPr>
          </a:p>
        </p:txBody>
      </p:sp>
    </p:spTree>
    <p:extLst>
      <p:ext uri="{BB962C8B-B14F-4D97-AF65-F5344CB8AC3E}">
        <p14:creationId xmlns:p14="http://schemas.microsoft.com/office/powerpoint/2010/main" val="101721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AED4A2-7F5C-8E1A-89EB-57A14F1CCAA0}"/>
              </a:ext>
            </a:extLst>
          </p:cNvPr>
          <p:cNvSpPr>
            <a:spLocks noGrp="1"/>
          </p:cNvSpPr>
          <p:nvPr>
            <p:ph type="title"/>
          </p:nvPr>
        </p:nvSpPr>
        <p:spPr>
          <a:xfrm>
            <a:off x="1443623" y="513294"/>
            <a:ext cx="8761413" cy="706964"/>
          </a:xfrm>
        </p:spPr>
        <p:txBody>
          <a:bodyPr/>
          <a:lstStyle/>
          <a:p>
            <a:pPr algn="r"/>
            <a:r>
              <a:rPr lang="ar-IQ" dirty="0"/>
              <a:t>اسباب  الوقوع في المخدرات  </a:t>
            </a:r>
            <a:endParaRPr lang="en-US" dirty="0"/>
          </a:p>
        </p:txBody>
      </p:sp>
      <p:graphicFrame>
        <p:nvGraphicFramePr>
          <p:cNvPr id="5" name="Content Placeholder 4">
            <a:extLst>
              <a:ext uri="{FF2B5EF4-FFF2-40B4-BE49-F238E27FC236}">
                <a16:creationId xmlns:a16="http://schemas.microsoft.com/office/drawing/2014/main" xmlns="" id="{4164EC88-B9FC-B987-5ECA-F478354580D4}"/>
              </a:ext>
            </a:extLst>
          </p:cNvPr>
          <p:cNvGraphicFramePr>
            <a:graphicFrameLocks noGrp="1"/>
          </p:cNvGraphicFramePr>
          <p:nvPr>
            <p:ph idx="1"/>
            <p:extLst>
              <p:ext uri="{D42A27DB-BD31-4B8C-83A1-F6EECF244321}">
                <p14:modId xmlns:p14="http://schemas.microsoft.com/office/powerpoint/2010/main" val="965819023"/>
              </p:ext>
            </p:extLst>
          </p:nvPr>
        </p:nvGraphicFramePr>
        <p:xfrm>
          <a:off x="815868" y="1921438"/>
          <a:ext cx="10729587" cy="1536700"/>
        </p:xfrm>
        <a:graphic>
          <a:graphicData uri="http://schemas.openxmlformats.org/drawingml/2006/table">
            <a:tbl>
              <a:tblPr/>
              <a:tblGrid>
                <a:gridCol w="5575696">
                  <a:extLst>
                    <a:ext uri="{9D8B030D-6E8A-4147-A177-3AD203B41FA5}">
                      <a16:colId xmlns:a16="http://schemas.microsoft.com/office/drawing/2014/main" xmlns="" val="673044957"/>
                    </a:ext>
                  </a:extLst>
                </a:gridCol>
                <a:gridCol w="2761672">
                  <a:extLst>
                    <a:ext uri="{9D8B030D-6E8A-4147-A177-3AD203B41FA5}">
                      <a16:colId xmlns:a16="http://schemas.microsoft.com/office/drawing/2014/main" xmlns="" val="2656832710"/>
                    </a:ext>
                  </a:extLst>
                </a:gridCol>
                <a:gridCol w="2392219">
                  <a:extLst>
                    <a:ext uri="{9D8B030D-6E8A-4147-A177-3AD203B41FA5}">
                      <a16:colId xmlns:a16="http://schemas.microsoft.com/office/drawing/2014/main" xmlns="" val="924625921"/>
                    </a:ext>
                  </a:extLst>
                </a:gridCol>
              </a:tblGrid>
              <a:tr h="0">
                <a:tc>
                  <a:txBody>
                    <a:bodyPr/>
                    <a:lstStyle/>
                    <a:p>
                      <a:pPr algn="r" fontAlgn="t">
                        <a:buNone/>
                      </a:pPr>
                      <a:r>
                        <a:rPr lang="ar-IQ" b="0" dirty="0">
                          <a:solidFill>
                            <a:srgbClr val="777777"/>
                          </a:solidFill>
                          <a:effectLst/>
                        </a:rPr>
                        <a:t>​أسرية</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solidFill>
                      <a:srgbClr val="948A5F"/>
                    </a:solidFill>
                  </a:tcPr>
                </a:tc>
                <a:tc>
                  <a:txBody>
                    <a:bodyPr/>
                    <a:lstStyle/>
                    <a:p>
                      <a:pPr algn="r" fontAlgn="t">
                        <a:buNone/>
                      </a:pPr>
                      <a:r>
                        <a:rPr lang="ar-IQ" b="0" dirty="0">
                          <a:solidFill>
                            <a:srgbClr val="777777"/>
                          </a:solidFill>
                          <a:effectLst/>
                        </a:rPr>
                        <a:t>بيئية​</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solidFill>
                      <a:srgbClr val="948A5F"/>
                    </a:solidFill>
                  </a:tcPr>
                </a:tc>
                <a:tc>
                  <a:txBody>
                    <a:bodyPr/>
                    <a:lstStyle/>
                    <a:p>
                      <a:pPr algn="r" fontAlgn="t">
                        <a:buNone/>
                      </a:pPr>
                      <a:r>
                        <a:rPr lang="ar-IQ" b="0">
                          <a:solidFill>
                            <a:srgbClr val="777777"/>
                          </a:solidFill>
                          <a:effectLst/>
                        </a:rPr>
                        <a:t>أخرى​</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solidFill>
                      <a:srgbClr val="948A5F"/>
                    </a:solidFill>
                  </a:tcPr>
                </a:tc>
                <a:extLst>
                  <a:ext uri="{0D108BD9-81ED-4DB2-BD59-A6C34878D82A}">
                    <a16:rowId xmlns:a16="http://schemas.microsoft.com/office/drawing/2014/main" xmlns="" val="931846074"/>
                  </a:ext>
                </a:extLst>
              </a:tr>
              <a:tr h="712266">
                <a:tc>
                  <a:txBody>
                    <a:bodyPr/>
                    <a:lstStyle/>
                    <a:p>
                      <a:pPr algn="just" fontAlgn="t">
                        <a:spcAft>
                          <a:spcPts val="750"/>
                        </a:spcAft>
                        <a:buNone/>
                      </a:pPr>
                      <a:r>
                        <a:rPr lang="ar-IQ" b="0" dirty="0">
                          <a:solidFill>
                            <a:srgbClr val="777777"/>
                          </a:solidFill>
                          <a:effectLst/>
                        </a:rPr>
                        <a:t>القدوةالسيئةمن قبل الوالدين.</a:t>
                      </a:r>
                      <a:br>
                        <a:rPr lang="ar-IQ" b="0" dirty="0">
                          <a:solidFill>
                            <a:srgbClr val="777777"/>
                          </a:solidFill>
                          <a:effectLst/>
                        </a:rPr>
                      </a:br>
                      <a:r>
                        <a:rPr lang="ar-IQ" b="0" dirty="0">
                          <a:solidFill>
                            <a:srgbClr val="777777"/>
                          </a:solidFill>
                          <a:effectLst/>
                        </a:rPr>
                        <a:t>إدمان أحد الوالدين.</a:t>
                      </a:r>
                      <a:br>
                        <a:rPr lang="ar-IQ" b="0" dirty="0">
                          <a:solidFill>
                            <a:srgbClr val="777777"/>
                          </a:solidFill>
                          <a:effectLst/>
                        </a:rPr>
                      </a:br>
                      <a:r>
                        <a:rPr lang="ar-IQ" b="0" dirty="0">
                          <a:solidFill>
                            <a:srgbClr val="777777"/>
                          </a:solidFill>
                          <a:effectLst/>
                        </a:rPr>
                        <a:t>التفكك الأسري.</a:t>
                      </a:r>
                      <a:br>
                        <a:rPr lang="ar-IQ" b="0" dirty="0">
                          <a:solidFill>
                            <a:srgbClr val="777777"/>
                          </a:solidFill>
                          <a:effectLst/>
                        </a:rPr>
                      </a:br>
                      <a:r>
                        <a:rPr lang="ar-IQ" b="0" dirty="0">
                          <a:solidFill>
                            <a:srgbClr val="777777"/>
                          </a:solidFill>
                          <a:effectLst/>
                        </a:rPr>
                        <a:t>إهمال الوالدين لأبنائهم.​</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solidFill>
                      <a:srgbClr val="948A5F"/>
                    </a:solidFill>
                  </a:tcPr>
                </a:tc>
                <a:tc>
                  <a:txBody>
                    <a:bodyPr/>
                    <a:lstStyle/>
                    <a:p>
                      <a:pPr algn="ctr" fontAlgn="t">
                        <a:buNone/>
                      </a:pPr>
                      <a:r>
                        <a:rPr lang="ar-IQ" dirty="0">
                          <a:effectLst/>
                        </a:rPr>
                        <a:t>أصدقاء السوء.</a:t>
                      </a:r>
                    </a:p>
                    <a:p>
                      <a:pPr algn="ctr" fontAlgn="t">
                        <a:buNone/>
                      </a:pPr>
                      <a:r>
                        <a:rPr lang="ar-IQ" dirty="0">
                          <a:effectLst/>
                        </a:rPr>
                        <a:t>الفراغ.</a:t>
                      </a:r>
                    </a:p>
                    <a:p>
                      <a:pPr algn="ctr" fontAlgn="t">
                        <a:buNone/>
                      </a:pPr>
                      <a:r>
                        <a:rPr lang="ar-IQ" dirty="0">
                          <a:effectLst/>
                        </a:rPr>
                        <a:t>السفر إلى الخارج دون رقابة.​</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noFill/>
                  </a:tcPr>
                </a:tc>
                <a:tc>
                  <a:txBody>
                    <a:bodyPr/>
                    <a:lstStyle/>
                    <a:p>
                      <a:pPr algn="ctr" fontAlgn="t">
                        <a:buNone/>
                      </a:pPr>
                      <a:r>
                        <a:rPr lang="ar-IQ" dirty="0">
                          <a:effectLst/>
                        </a:rPr>
                        <a:t>ضعف الوازع الديني.</a:t>
                      </a:r>
                    </a:p>
                    <a:p>
                      <a:pPr algn="ctr" fontAlgn="t">
                        <a:buNone/>
                      </a:pPr>
                      <a:r>
                        <a:rPr lang="ar-IQ" dirty="0">
                          <a:effectLst/>
                        </a:rPr>
                        <a:t>اضطرابات الشخصية.</a:t>
                      </a:r>
                    </a:p>
                    <a:p>
                      <a:pPr algn="ctr" fontAlgn="t">
                        <a:buNone/>
                      </a:pPr>
                      <a:r>
                        <a:rPr lang="ar-IQ" dirty="0">
                          <a:effectLst/>
                        </a:rPr>
                        <a:t>حب الاستطلاع.</a:t>
                      </a:r>
                    </a:p>
                    <a:p>
                      <a:pPr fontAlgn="t">
                        <a:buNone/>
                      </a:pPr>
                      <a:r>
                        <a:rPr lang="ar-IQ" dirty="0">
                          <a:effectLst/>
                        </a:rPr>
                        <a:t>​</a:t>
                      </a:r>
                    </a:p>
                  </a:txBody>
                  <a:tcPr marL="31750" marR="31750" marT="44450" marB="38100">
                    <a:lnL w="6350" cap="flat" cmpd="sng" algn="ctr">
                      <a:solidFill>
                        <a:srgbClr val="C6C6C6"/>
                      </a:solidFill>
                      <a:prstDash val="solid"/>
                      <a:round/>
                      <a:headEnd type="none" w="med" len="med"/>
                      <a:tailEnd type="none" w="med" len="med"/>
                    </a:lnL>
                    <a:lnR w="6350" cap="flat" cmpd="sng" algn="ctr">
                      <a:solidFill>
                        <a:srgbClr val="C6C6C6"/>
                      </a:solidFill>
                      <a:prstDash val="solid"/>
                      <a:round/>
                      <a:headEnd type="none" w="med" len="med"/>
                      <a:tailEnd type="none" w="med" len="med"/>
                    </a:lnR>
                    <a:lnT w="6350" cap="flat" cmpd="sng" algn="ctr">
                      <a:solidFill>
                        <a:srgbClr val="C6C6C6"/>
                      </a:solidFill>
                      <a:prstDash val="solid"/>
                      <a:round/>
                      <a:headEnd type="none" w="med" len="med"/>
                      <a:tailEnd type="none" w="med" len="med"/>
                    </a:lnT>
                    <a:lnB w="6350" cap="flat" cmpd="sng" algn="ctr">
                      <a:solidFill>
                        <a:srgbClr val="C6C6C6"/>
                      </a:solidFill>
                      <a:prstDash val="solid"/>
                      <a:round/>
                      <a:headEnd type="none" w="med" len="med"/>
                      <a:tailEnd type="none" w="med" len="med"/>
                    </a:lnB>
                    <a:noFill/>
                  </a:tcPr>
                </a:tc>
                <a:extLst>
                  <a:ext uri="{0D108BD9-81ED-4DB2-BD59-A6C34878D82A}">
                    <a16:rowId xmlns:a16="http://schemas.microsoft.com/office/drawing/2014/main" xmlns="" val="2517021369"/>
                  </a:ext>
                </a:extLst>
              </a:tr>
            </a:tbl>
          </a:graphicData>
        </a:graphic>
      </p:graphicFrame>
      <p:sp>
        <p:nvSpPr>
          <p:cNvPr id="6" name="Rectangle 1">
            <a:extLst>
              <a:ext uri="{FF2B5EF4-FFF2-40B4-BE49-F238E27FC236}">
                <a16:creationId xmlns:a16="http://schemas.microsoft.com/office/drawing/2014/main" xmlns="" id="{8080529A-6A40-2821-9043-CF7DCD51D996}"/>
              </a:ext>
            </a:extLst>
          </p:cNvPr>
          <p:cNvSpPr>
            <a:spLocks noChangeArrowheads="1"/>
          </p:cNvSpPr>
          <p:nvPr/>
        </p:nvSpPr>
        <p:spPr bwMode="auto">
          <a:xfrm>
            <a:off x="0" y="-56093"/>
            <a:ext cx="231154" cy="569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161616"/>
                </a:solidFill>
                <a:effectLst/>
                <a:latin typeface="IBM Plex Sans Arabic"/>
                <a:cs typeface="Arial" panose="020B0604020202020204"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xmlns="" id="{5C57E185-9B58-3654-9BCB-1FFE50F8784C}"/>
              </a:ext>
            </a:extLst>
          </p:cNvPr>
          <p:cNvSpPr txBox="1"/>
          <p:nvPr/>
        </p:nvSpPr>
        <p:spPr>
          <a:xfrm>
            <a:off x="8227480" y="4054147"/>
            <a:ext cx="3590180" cy="2308324"/>
          </a:xfrm>
          <a:prstGeom prst="rect">
            <a:avLst/>
          </a:prstGeom>
          <a:solidFill>
            <a:schemeClr val="accent2">
              <a:lumMod val="20000"/>
              <a:lumOff val="80000"/>
            </a:schemeClr>
          </a:solidFill>
        </p:spPr>
        <p:txBody>
          <a:bodyPr wrap="square">
            <a:spAutoFit/>
          </a:bodyPr>
          <a:lstStyle/>
          <a:p>
            <a:pPr algn="r"/>
            <a:r>
              <a:rPr lang="ar-IQ" dirty="0"/>
              <a:t>أعراض إدمان المخدرات:</a:t>
            </a:r>
          </a:p>
          <a:p>
            <a:pPr algn="r"/>
            <a:r>
              <a:rPr lang="ar-IQ" dirty="0"/>
              <a:t>النعاس.</a:t>
            </a:r>
          </a:p>
          <a:p>
            <a:pPr algn="r"/>
            <a:r>
              <a:rPr lang="ar-IQ" dirty="0"/>
              <a:t>الرجفة.</a:t>
            </a:r>
          </a:p>
          <a:p>
            <a:pPr algn="r"/>
            <a:r>
              <a:rPr lang="ar-IQ" dirty="0"/>
              <a:t>احمرار العينين، واتساع حدقة العين.</a:t>
            </a:r>
          </a:p>
          <a:p>
            <a:pPr algn="r"/>
            <a:r>
              <a:rPr lang="ar-IQ" dirty="0"/>
              <a:t>عدم الاهتمام بالنظافة الشخصية والمظهر العام.</a:t>
            </a:r>
          </a:p>
          <a:p>
            <a:pPr algn="r"/>
            <a:r>
              <a:rPr lang="ar-IQ" dirty="0"/>
              <a:t>فقدان أو زيادة الشهية.</a:t>
            </a:r>
          </a:p>
          <a:p>
            <a:pPr algn="r"/>
            <a:r>
              <a:rPr lang="ar-IQ" dirty="0"/>
              <a:t>هالات سوداء تحت العينين.</a:t>
            </a:r>
          </a:p>
          <a:p>
            <a:pPr algn="r"/>
            <a:r>
              <a:rPr lang="ar-IQ" dirty="0"/>
              <a:t>اضطرابات النوم.</a:t>
            </a:r>
            <a:endParaRPr lang="en-US" dirty="0"/>
          </a:p>
        </p:txBody>
      </p:sp>
      <p:sp>
        <p:nvSpPr>
          <p:cNvPr id="9" name="Arrow: Down 8">
            <a:extLst>
              <a:ext uri="{FF2B5EF4-FFF2-40B4-BE49-F238E27FC236}">
                <a16:creationId xmlns:a16="http://schemas.microsoft.com/office/drawing/2014/main" xmlns="" id="{CCF1383C-164D-4E67-C5F2-4E374E00FB0E}"/>
              </a:ext>
            </a:extLst>
          </p:cNvPr>
          <p:cNvSpPr/>
          <p:nvPr/>
        </p:nvSpPr>
        <p:spPr>
          <a:xfrm>
            <a:off x="8179641" y="4013201"/>
            <a:ext cx="45719" cy="249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8E6ED2DF-327F-01A7-8233-BDB57E4ADCB9}"/>
              </a:ext>
            </a:extLst>
          </p:cNvPr>
          <p:cNvSpPr/>
          <p:nvPr/>
        </p:nvSpPr>
        <p:spPr>
          <a:xfrm>
            <a:off x="429370" y="3906801"/>
            <a:ext cx="7547365" cy="26030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dirty="0"/>
              <a:t>آثار مضاعفات إدمان المخدرات:</a:t>
            </a:r>
          </a:p>
          <a:p>
            <a:pPr algn="ctr"/>
            <a:r>
              <a:rPr lang="ar-IQ" dirty="0"/>
              <a:t>مضاعفات نفسية (مثل: التغير في الشخصية، والتدني في الأداء الوظيفي والمعرفي).</a:t>
            </a:r>
          </a:p>
          <a:p>
            <a:pPr algn="ctr"/>
            <a:r>
              <a:rPr lang="ar-IQ" dirty="0"/>
              <a:t>أعراض ذهنية (مثل: الشعور باللامبالاة، وفقدان الحكم الصحيح على الأشياء).</a:t>
            </a:r>
          </a:p>
          <a:p>
            <a:pPr algn="r"/>
            <a:r>
              <a:rPr lang="ar-IQ" dirty="0"/>
              <a:t>إصابة جهاز المناعة (مثل:الإصابة بالأمراض الجنسية، والأمراض الفيروسية كالتهاب الكبد الفيروسي).</a:t>
            </a:r>
          </a:p>
          <a:p>
            <a:pPr algn="ctr"/>
            <a:r>
              <a:rPr lang="ar-IQ" dirty="0"/>
              <a:t>الاضطرابات الهرمونية (مثل: العقم والتأثير في عملية الإخصاب).</a:t>
            </a:r>
          </a:p>
          <a:p>
            <a:pPr algn="ctr"/>
            <a:r>
              <a:rPr lang="ar-IQ" dirty="0"/>
              <a:t>التفكك الأسري ومشكلات الطلاق.</a:t>
            </a:r>
          </a:p>
          <a:p>
            <a:pPr algn="ctr"/>
            <a:r>
              <a:rPr lang="ar-IQ" dirty="0"/>
              <a:t>انتشار الجرائم للحصول على المال أو المقاومة.</a:t>
            </a:r>
            <a:endParaRPr lang="en-US" dirty="0"/>
          </a:p>
        </p:txBody>
      </p:sp>
    </p:spTree>
    <p:extLst>
      <p:ext uri="{BB962C8B-B14F-4D97-AF65-F5344CB8AC3E}">
        <p14:creationId xmlns:p14="http://schemas.microsoft.com/office/powerpoint/2010/main" val="307045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xmlns="" id="{25CED925-AD38-CBF4-5811-AFE8E5085AB2}"/>
              </a:ext>
            </a:extLst>
          </p:cNvPr>
          <p:cNvSpPr/>
          <p:nvPr/>
        </p:nvSpPr>
        <p:spPr>
          <a:xfrm>
            <a:off x="6972693" y="2394408"/>
            <a:ext cx="5134466" cy="4317476"/>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dirty="0"/>
              <a:t>كيف تعرف الأسرة أن لديها مدمنًا:</a:t>
            </a:r>
          </a:p>
          <a:p>
            <a:pPr algn="ctr"/>
            <a:endParaRPr lang="ar-IQ" dirty="0"/>
          </a:p>
          <a:p>
            <a:pPr algn="ctr"/>
            <a:r>
              <a:rPr lang="ar-IQ" dirty="0"/>
              <a:t>تغيير في الأصدقاء.</a:t>
            </a:r>
          </a:p>
          <a:p>
            <a:pPr algn="ctr"/>
            <a:r>
              <a:rPr lang="ar-IQ" dirty="0"/>
              <a:t>العدوانية.</a:t>
            </a:r>
          </a:p>
          <a:p>
            <a:pPr algn="ctr"/>
            <a:r>
              <a:rPr lang="ar-IQ" dirty="0"/>
              <a:t>عزلة وانسحاب اجتماعي.</a:t>
            </a:r>
          </a:p>
          <a:p>
            <a:pPr algn="ctr"/>
            <a:r>
              <a:rPr lang="ar-IQ" dirty="0"/>
              <a:t>ضعف في التحصيل الدراسي.</a:t>
            </a:r>
          </a:p>
          <a:p>
            <a:pPr algn="ctr"/>
            <a:r>
              <a:rPr lang="ar-IQ" dirty="0"/>
              <a:t>كسل وغياب عن الدراسة أو العمل.</a:t>
            </a:r>
          </a:p>
          <a:p>
            <a:pPr algn="ctr"/>
            <a:r>
              <a:rPr lang="ar-IQ" dirty="0"/>
              <a:t>زيادة غير مبررة في الحصول على المال.</a:t>
            </a:r>
          </a:p>
          <a:p>
            <a:pPr algn="ctr"/>
            <a:r>
              <a:rPr lang="ar-IQ" dirty="0"/>
              <a:t>تذبذب وعنف في العلاقة مع الوالدين والإخوان والأخوات.</a:t>
            </a:r>
            <a:endParaRPr lang="en-US" dirty="0"/>
          </a:p>
        </p:txBody>
      </p:sp>
      <p:sp>
        <p:nvSpPr>
          <p:cNvPr id="5" name="Flowchart: Manual Operation 4">
            <a:extLst>
              <a:ext uri="{FF2B5EF4-FFF2-40B4-BE49-F238E27FC236}">
                <a16:creationId xmlns:a16="http://schemas.microsoft.com/office/drawing/2014/main" xmlns="" id="{D3599BDA-1AF7-6493-C885-6D4FB07F4F91}"/>
              </a:ext>
            </a:extLst>
          </p:cNvPr>
          <p:cNvSpPr/>
          <p:nvPr/>
        </p:nvSpPr>
        <p:spPr>
          <a:xfrm>
            <a:off x="84841" y="537328"/>
            <a:ext cx="7588578" cy="6320672"/>
          </a:xfrm>
          <a:prstGeom prst="flowChartManualOpe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IQ" dirty="0"/>
              <a:t>الوقاية من إدمان المخدرات:</a:t>
            </a:r>
          </a:p>
          <a:p>
            <a:pPr algn="r"/>
            <a:endParaRPr lang="ar-IQ" dirty="0"/>
          </a:p>
          <a:p>
            <a:pPr algn="r"/>
            <a:r>
              <a:rPr lang="ar-IQ" dirty="0"/>
              <a:t>تعزيز الوازع الديني لدى الأبناء.</a:t>
            </a:r>
          </a:p>
          <a:p>
            <a:pPr algn="r"/>
            <a:r>
              <a:rPr lang="ar-IQ" dirty="0"/>
              <a:t>احترام رأي الأبناء وتشجيعهم على التعبير.</a:t>
            </a:r>
          </a:p>
          <a:p>
            <a:pPr algn="r"/>
            <a:r>
              <a:rPr lang="ar-IQ" dirty="0"/>
              <a:t>اعطاؤهم الثقة بالبوح بمشكلاتهم والتقرب منهم.</a:t>
            </a:r>
          </a:p>
          <a:p>
            <a:pPr algn="r"/>
            <a:r>
              <a:rPr lang="ar-IQ" dirty="0"/>
              <a:t>التركيز على المبادئ والثوابت الثقافية.</a:t>
            </a:r>
          </a:p>
          <a:p>
            <a:pPr algn="r"/>
            <a:r>
              <a:rPr lang="ar-IQ" dirty="0"/>
              <a:t>تنمية اهتمامات الأبناء بأنشطة إيجابية كالرياضة والرسم والبرمجة وغيرها.</a:t>
            </a:r>
          </a:p>
          <a:p>
            <a:pPr algn="r"/>
            <a:r>
              <a:rPr lang="ar-IQ" dirty="0"/>
              <a:t>تعليم الأبناء كيفية التعامل مع الضغط النفسي والإحباط.</a:t>
            </a:r>
          </a:p>
          <a:p>
            <a:pPr algn="r"/>
            <a:r>
              <a:rPr lang="ar-IQ" dirty="0"/>
              <a:t>تخصيص وقت للسفر لأداء العمرة أو للزيارة وأوقات للمرح معهم.</a:t>
            </a:r>
          </a:p>
          <a:p>
            <a:pPr algn="r"/>
            <a:r>
              <a:rPr lang="ar-IQ" dirty="0"/>
              <a:t>تخصيص وقت لقضائه مع كل ابن أو ابنة ومشاركة الأب والأم أنشطتهم المدرسية.</a:t>
            </a:r>
          </a:p>
          <a:p>
            <a:pPr algn="r"/>
            <a:r>
              <a:rPr lang="ar-IQ" dirty="0"/>
              <a:t>الحذر، إذ إن غالبية الآباء والأمهات لا يتصورون أن أبناءهم يمكن أن يستخدموا المخدرات لا قدر الله.</a:t>
            </a:r>
          </a:p>
          <a:p>
            <a:pPr algn="r"/>
            <a:r>
              <a:rPr lang="ar-IQ" dirty="0"/>
              <a:t>التركيز على قيمة الحب العائلي، وأن عدم الرضا عن فعل معين لا يقلل من قيمة الحب.</a:t>
            </a:r>
          </a:p>
        </p:txBody>
      </p:sp>
    </p:spTree>
    <p:extLst>
      <p:ext uri="{BB962C8B-B14F-4D97-AF65-F5344CB8AC3E}">
        <p14:creationId xmlns:p14="http://schemas.microsoft.com/office/powerpoint/2010/main" val="251019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E66B9-C042-8C9A-8292-6D7592B872F9}"/>
              </a:ext>
            </a:extLst>
          </p:cNvPr>
          <p:cNvSpPr>
            <a:spLocks noGrp="1"/>
          </p:cNvSpPr>
          <p:nvPr>
            <p:ph type="title"/>
          </p:nvPr>
        </p:nvSpPr>
        <p:spPr/>
        <p:txBody>
          <a:bodyPr/>
          <a:lstStyle/>
          <a:p>
            <a:pPr algn="r"/>
            <a:r>
              <a:rPr lang="ar-IQ" dirty="0"/>
              <a:t> اثر تعاطي المخدرات على المجتمع :-</a:t>
            </a:r>
            <a:endParaRPr lang="en-US" dirty="0"/>
          </a:p>
        </p:txBody>
      </p:sp>
      <p:sp>
        <p:nvSpPr>
          <p:cNvPr id="3" name="Content Placeholder 2">
            <a:extLst>
              <a:ext uri="{FF2B5EF4-FFF2-40B4-BE49-F238E27FC236}">
                <a16:creationId xmlns:a16="http://schemas.microsoft.com/office/drawing/2014/main" xmlns="" id="{845ADF81-095D-A769-5ADA-F44BC2724678}"/>
              </a:ext>
            </a:extLst>
          </p:cNvPr>
          <p:cNvSpPr>
            <a:spLocks noGrp="1"/>
          </p:cNvSpPr>
          <p:nvPr>
            <p:ph idx="1"/>
          </p:nvPr>
        </p:nvSpPr>
        <p:spPr>
          <a:xfrm>
            <a:off x="1154954" y="2262433"/>
            <a:ext cx="10383454" cy="4411744"/>
          </a:xfrm>
        </p:spPr>
        <p:txBody>
          <a:bodyPr/>
          <a:lstStyle/>
          <a:p>
            <a:pPr algn="r" rtl="1"/>
            <a:r>
              <a:rPr lang="ar-IQ" dirty="0"/>
              <a:t>هناك وجود علاقة وثيقة بين المخدرات والادمان عليها وبين ارتفاع معدلات الجريمة في المجتمع والمجيء بسلوكيات منحرفة تجعل الفرد يخرج عن الاطار القيمي والاخلاقي للمجتمع الذي يعيش فيه ان اثار تعاطي المخدرات على الفرد والاسرة فأنه بالمحصلة ستكون النتيجة مأساويه على المجتمع ككل ومن هذه الآثار هي :-</a:t>
            </a:r>
          </a:p>
          <a:p>
            <a:pPr algn="r" rtl="1"/>
            <a:r>
              <a:rPr lang="ar-IQ" dirty="0"/>
              <a:t>1-ارتفاع نسبة الجريمة بكافة اشكالها.</a:t>
            </a:r>
          </a:p>
          <a:p>
            <a:pPr algn="r" rtl="1"/>
            <a:r>
              <a:rPr lang="ar-IQ" dirty="0"/>
              <a:t>2-التفسخ والانحلال الاجتماعي وانتشار الكراهية.</a:t>
            </a:r>
          </a:p>
          <a:p>
            <a:pPr algn="r" rtl="1"/>
            <a:r>
              <a:rPr lang="ar-IQ" dirty="0"/>
              <a:t>3-تأخرالتنمية وتراجع التطور.</a:t>
            </a:r>
          </a:p>
          <a:p>
            <a:pPr algn="r" rtl="1"/>
            <a:r>
              <a:rPr lang="ar-IQ" dirty="0"/>
              <a:t>4-انتشار الفقر وارتفاع نسبة البطالة.</a:t>
            </a:r>
          </a:p>
          <a:p>
            <a:pPr algn="r" rtl="1"/>
            <a:r>
              <a:rPr lang="ar-IQ" dirty="0"/>
              <a:t>5-انشغال الدول والحكومات بعلاج المدمنين على حساب القضايا المجتمع الاخرى .</a:t>
            </a:r>
          </a:p>
          <a:p>
            <a:pPr algn="r" rtl="1"/>
            <a:r>
              <a:rPr lang="ar-IQ" dirty="0"/>
              <a:t>6-تراجع التعليم وارتفاع نسبة المتسربين من المدارس والجامعات.</a:t>
            </a:r>
          </a:p>
          <a:p>
            <a:pPr algn="r"/>
            <a:endParaRPr lang="en-US" dirty="0"/>
          </a:p>
        </p:txBody>
      </p:sp>
    </p:spTree>
    <p:extLst>
      <p:ext uri="{BB962C8B-B14F-4D97-AF65-F5344CB8AC3E}">
        <p14:creationId xmlns:p14="http://schemas.microsoft.com/office/powerpoint/2010/main" val="115497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360B2-7BEF-B9DF-39C6-84B573B6F436}"/>
              </a:ext>
            </a:extLst>
          </p:cNvPr>
          <p:cNvSpPr>
            <a:spLocks noGrp="1"/>
          </p:cNvSpPr>
          <p:nvPr>
            <p:ph type="title"/>
          </p:nvPr>
        </p:nvSpPr>
        <p:spPr>
          <a:xfrm>
            <a:off x="997936" y="530322"/>
            <a:ext cx="8761413" cy="706964"/>
          </a:xfrm>
        </p:spPr>
        <p:txBody>
          <a:bodyPr/>
          <a:lstStyle/>
          <a:p>
            <a:pPr algn="r"/>
            <a:r>
              <a:rPr lang="ar-IQ" dirty="0"/>
              <a:t>    الجزء الثاني :- ما المقصود بالتعاطي  </a:t>
            </a:r>
            <a:endParaRPr lang="en-US" dirty="0"/>
          </a:p>
        </p:txBody>
      </p:sp>
      <p:pic>
        <p:nvPicPr>
          <p:cNvPr id="4" name="Content Placeholder 3">
            <a:extLst>
              <a:ext uri="{FF2B5EF4-FFF2-40B4-BE49-F238E27FC236}">
                <a16:creationId xmlns:a16="http://schemas.microsoft.com/office/drawing/2014/main" xmlns="" id="{12243824-A50F-A913-F2E2-972A0FEAA479}"/>
              </a:ext>
            </a:extLst>
          </p:cNvPr>
          <p:cNvPicPr>
            <a:picLocks noGrp="1" noChangeAspect="1"/>
          </p:cNvPicPr>
          <p:nvPr>
            <p:ph idx="1"/>
          </p:nvPr>
        </p:nvPicPr>
        <p:blipFill>
          <a:blip r:embed="rId2"/>
          <a:stretch>
            <a:fillRect/>
          </a:stretch>
        </p:blipFill>
        <p:spPr>
          <a:xfrm>
            <a:off x="1159740" y="1310408"/>
            <a:ext cx="10039350" cy="3902075"/>
          </a:xfrm>
          <a:prstGeom prst="rect">
            <a:avLst/>
          </a:prstGeom>
        </p:spPr>
      </p:pic>
    </p:spTree>
    <p:extLst>
      <p:ext uri="{BB962C8B-B14F-4D97-AF65-F5344CB8AC3E}">
        <p14:creationId xmlns:p14="http://schemas.microsoft.com/office/powerpoint/2010/main" val="409257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548009" y="964143"/>
            <a:ext cx="5122021" cy="706964"/>
          </a:xfrm>
        </p:spPr>
        <p:style>
          <a:lnRef idx="1">
            <a:schemeClr val="accent2"/>
          </a:lnRef>
          <a:fillRef idx="2">
            <a:schemeClr val="accent2"/>
          </a:fillRef>
          <a:effectRef idx="1">
            <a:schemeClr val="accent2"/>
          </a:effectRef>
          <a:fontRef idx="minor">
            <a:schemeClr val="dk1"/>
          </a:fontRef>
        </p:style>
        <p:txBody>
          <a:bodyPr/>
          <a:lstStyle/>
          <a:p>
            <a:pPr algn="ctr"/>
            <a:r>
              <a:rPr lang="ar-IQ" b="1" dirty="0"/>
              <a:t>ما هي مراحل الادمان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52808461"/>
              </p:ext>
            </p:extLst>
          </p:nvPr>
        </p:nvGraphicFramePr>
        <p:xfrm>
          <a:off x="6216015" y="2186479"/>
          <a:ext cx="5454015" cy="4115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49506195-9A3E-2CA2-BD9D-CC318D3F4F95}"/>
              </a:ext>
            </a:extLst>
          </p:cNvPr>
          <p:cNvPicPr>
            <a:picLocks noChangeAspect="1"/>
          </p:cNvPicPr>
          <p:nvPr/>
        </p:nvPicPr>
        <p:blipFill>
          <a:blip r:embed="rId7"/>
          <a:stretch>
            <a:fillRect/>
          </a:stretch>
        </p:blipFill>
        <p:spPr>
          <a:xfrm>
            <a:off x="237861" y="2266771"/>
            <a:ext cx="6096528" cy="4115157"/>
          </a:xfrm>
          <a:prstGeom prst="rect">
            <a:avLst/>
          </a:prstGeom>
        </p:spPr>
      </p:pic>
      <p:sp>
        <p:nvSpPr>
          <p:cNvPr id="5" name="Flowchart: Process 4">
            <a:extLst>
              <a:ext uri="{FF2B5EF4-FFF2-40B4-BE49-F238E27FC236}">
                <a16:creationId xmlns:a16="http://schemas.microsoft.com/office/drawing/2014/main" xmlns="" id="{A1EAC0FE-0395-023F-EFAB-1B957EDE09F4}"/>
              </a:ext>
            </a:extLst>
          </p:cNvPr>
          <p:cNvSpPr/>
          <p:nvPr/>
        </p:nvSpPr>
        <p:spPr>
          <a:xfrm>
            <a:off x="666750" y="885825"/>
            <a:ext cx="3609975" cy="78528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3200" b="1" dirty="0"/>
              <a:t>مراحل علاج الادمان </a:t>
            </a:r>
            <a:endParaRPr lang="en-US" sz="3200" b="1" dirty="0"/>
          </a:p>
        </p:txBody>
      </p:sp>
      <p:sp>
        <p:nvSpPr>
          <p:cNvPr id="6" name="Arrow: Down 5">
            <a:extLst>
              <a:ext uri="{FF2B5EF4-FFF2-40B4-BE49-F238E27FC236}">
                <a16:creationId xmlns:a16="http://schemas.microsoft.com/office/drawing/2014/main" xmlns="" id="{FCE5FA3B-DCEB-B261-0D9E-0CB9432FA7E0}"/>
              </a:ext>
            </a:extLst>
          </p:cNvPr>
          <p:cNvSpPr/>
          <p:nvPr/>
        </p:nvSpPr>
        <p:spPr>
          <a:xfrm>
            <a:off x="6096000" y="655782"/>
            <a:ext cx="120015" cy="58558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0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الية الادمان (كيف يحدث الادمان)</a:t>
            </a:r>
            <a:endParaRPr lang="ar-IQ" dirty="0"/>
          </a:p>
        </p:txBody>
      </p:sp>
      <p:sp>
        <p:nvSpPr>
          <p:cNvPr id="3" name="Content Placeholder 2"/>
          <p:cNvSpPr>
            <a:spLocks noGrp="1"/>
          </p:cNvSpPr>
          <p:nvPr>
            <p:ph idx="1"/>
          </p:nvPr>
        </p:nvSpPr>
        <p:spPr/>
        <p:txBody>
          <a:bodyPr>
            <a:normAutofit/>
          </a:bodyPr>
          <a:lstStyle/>
          <a:p>
            <a:pPr algn="r" rtl="1"/>
            <a:r>
              <a:rPr lang="ar-IQ" b="1" dirty="0" smtClean="0"/>
              <a:t>1-البداية : التجربة</a:t>
            </a:r>
          </a:p>
          <a:p>
            <a:pPr marL="0" indent="0" algn="r" rtl="1">
              <a:buNone/>
            </a:pPr>
            <a:r>
              <a:rPr lang="ar-IQ" b="1" dirty="0" smtClean="0"/>
              <a:t>عندما يتعاطى الشخص  المادة المخدرة لاول  مرة تدخل هذه المادة في كيمياء الدماغ وتؤثر على نظام المكافأة وهو النام المسؤول عن الشعور بالمتعه والتحفيز</a:t>
            </a:r>
          </a:p>
          <a:p>
            <a:pPr algn="r" rtl="1"/>
            <a:r>
              <a:rPr lang="ar-IQ" b="1" dirty="0" smtClean="0"/>
              <a:t>2-زيادة الدزبامين ( مركز المتعه)</a:t>
            </a:r>
          </a:p>
          <a:p>
            <a:pPr marL="0" indent="0" algn="r" rtl="1">
              <a:buNone/>
            </a:pPr>
            <a:r>
              <a:rPr lang="ar-IQ" b="1" dirty="0" smtClean="0"/>
              <a:t>المواد المخدرة  تجعل الدماغ يفرز كمية كبيرة دا وغير طبيعية من مادة الوبامين مقارنة بالطبيعي</a:t>
            </a:r>
          </a:p>
          <a:p>
            <a:pPr marL="0" indent="0" algn="r" rtl="1">
              <a:buNone/>
            </a:pPr>
            <a:r>
              <a:rPr lang="ar-IQ" b="1" dirty="0" smtClean="0"/>
              <a:t>هذا الارتفاع المفاجئ يعطي شعورا مؤقتا بالمتعه او الراحة وهذا مايجعل الدماغ يتذكر التجربة كشيء ( مكافئ)</a:t>
            </a:r>
          </a:p>
          <a:p>
            <a:pPr marL="0" indent="0" algn="r" rtl="1">
              <a:buNone/>
            </a:pPr>
            <a:endParaRPr lang="ar-IQ" b="1" dirty="0" smtClean="0"/>
          </a:p>
          <a:p>
            <a:pPr marL="0" indent="0" algn="r" rtl="1">
              <a:buNone/>
            </a:pPr>
            <a:r>
              <a:rPr lang="ar-IQ" b="1" dirty="0" smtClean="0"/>
              <a:t> </a:t>
            </a:r>
          </a:p>
          <a:p>
            <a:pPr marL="0" indent="0" algn="r" rtl="1">
              <a:buNone/>
            </a:pPr>
            <a:endParaRPr lang="ar-IQ" b="1" dirty="0" smtClean="0"/>
          </a:p>
          <a:p>
            <a:pPr marL="0" indent="0" algn="r" rtl="1">
              <a:buNone/>
            </a:pPr>
            <a:endParaRPr lang="ar-IQ" b="1" dirty="0"/>
          </a:p>
        </p:txBody>
      </p:sp>
    </p:spTree>
    <p:extLst>
      <p:ext uri="{BB962C8B-B14F-4D97-AF65-F5344CB8AC3E}">
        <p14:creationId xmlns:p14="http://schemas.microsoft.com/office/powerpoint/2010/main" val="2378237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437</TotalTime>
  <Words>2493</Words>
  <Application>Microsoft Office PowerPoint</Application>
  <PresentationFormat>Custom</PresentationFormat>
  <Paragraphs>226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 Boardroom</vt:lpstr>
      <vt:lpstr>المخدرات  افة قاتلة</vt:lpstr>
      <vt:lpstr>المحور الاول  :-ماهي المخدرات </vt:lpstr>
      <vt:lpstr>PowerPoint Presentation</vt:lpstr>
      <vt:lpstr>اسباب  الوقوع في المخدرات  </vt:lpstr>
      <vt:lpstr>PowerPoint Presentation</vt:lpstr>
      <vt:lpstr> اثر تعاطي المخدرات على المجتمع :-</vt:lpstr>
      <vt:lpstr>    الجزء الثاني :- ما المقصود بالتعاطي  </vt:lpstr>
      <vt:lpstr>ما هي مراحل الادمان </vt:lpstr>
      <vt:lpstr>الية الادمان (كيف يحدث الادمان)</vt:lpstr>
      <vt:lpstr>PowerPoint Presentation</vt:lpstr>
      <vt:lpstr>PowerPoint Presentation</vt:lpstr>
      <vt:lpstr>PowerPoint Presentation</vt:lpstr>
      <vt:lpstr>مراحل العلاج</vt:lpstr>
      <vt:lpstr>PowerPoint Presentation</vt:lpstr>
      <vt:lpstr>     الجزء الثالث :-تعاطي المخد ا رت وتأثيرها في العراق ومجتمعه</vt:lpstr>
      <vt:lpstr>كيف يشعر المدمن اثناء فترة علاجه من ادمان المخدرات </vt:lpstr>
      <vt:lpstr>PowerPoint Presentation</vt:lpstr>
      <vt:lpstr>PowerPoint Presentation</vt:lpstr>
      <vt:lpstr>عقوبة تعاطي المخدرات في القانون العراقي </vt:lpstr>
      <vt:lpstr>PowerPoint Presentation</vt:lpstr>
      <vt:lpstr>دور المؤسسات الجامعية للحد من ظاهرة تعاطي المخدرات </vt:lpstr>
      <vt:lpstr>دور وساىل الاعلام </vt:lpstr>
      <vt:lpstr>– شاركونا بارائكم لتعم الفائدة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المخدرات  افة قاتلة</dc:title>
  <dc:creator>3D</dc:creator>
  <cp:lastModifiedBy>Maher</cp:lastModifiedBy>
  <cp:revision>78</cp:revision>
  <dcterms:created xsi:type="dcterms:W3CDTF">2025-11-18T13:22:07Z</dcterms:created>
  <dcterms:modified xsi:type="dcterms:W3CDTF">2025-11-20T05:55:50Z</dcterms:modified>
</cp:coreProperties>
</file>