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61" r:id="rId5"/>
    <p:sldId id="257" r:id="rId6"/>
    <p:sldId id="258" r:id="rId7"/>
    <p:sldId id="265" r:id="rId8"/>
    <p:sldId id="262"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969" autoAdjust="0"/>
  </p:normalViewPr>
  <p:slideViewPr>
    <p:cSldViewPr snapToGrid="0">
      <p:cViewPr varScale="1">
        <p:scale>
          <a:sx n="69" d="100"/>
          <a:sy n="69" d="100"/>
        </p:scale>
        <p:origin x="78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11/16/2025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5425A-F696-1FF4-AA39-B16D024B503A}"/>
              </a:ext>
            </a:extLst>
          </p:cNvPr>
          <p:cNvSpPr>
            <a:spLocks noGrp="1"/>
          </p:cNvSpPr>
          <p:nvPr>
            <p:ph type="ctrTitle"/>
          </p:nvPr>
        </p:nvSpPr>
        <p:spPr/>
        <p:txBody>
          <a:bodyPr/>
          <a:lstStyle/>
          <a:p>
            <a:pPr algn="r" rtl="1"/>
            <a:r>
              <a:rPr lang="ar-IQ" sz="4400" dirty="0"/>
              <a:t>التغيرات</a:t>
            </a:r>
            <a:r>
              <a:rPr lang="ar-IQ" dirty="0"/>
              <a:t> </a:t>
            </a:r>
            <a:r>
              <a:rPr lang="ar-IQ" sz="4400" dirty="0"/>
              <a:t>الدموية الحاصلة عند المدمنين المصابين بالسكري</a:t>
            </a:r>
            <a:endParaRPr lang="en-US" sz="4400" dirty="0"/>
          </a:p>
        </p:txBody>
      </p:sp>
      <p:sp>
        <p:nvSpPr>
          <p:cNvPr id="3" name="Subtitle 2">
            <a:extLst>
              <a:ext uri="{FF2B5EF4-FFF2-40B4-BE49-F238E27FC236}">
                <a16:creationId xmlns:a16="http://schemas.microsoft.com/office/drawing/2014/main" id="{C916FBA5-AA2C-5006-322C-787EBE0A85F7}"/>
              </a:ext>
            </a:extLst>
          </p:cNvPr>
          <p:cNvSpPr>
            <a:spLocks noGrp="1"/>
          </p:cNvSpPr>
          <p:nvPr>
            <p:ph type="subTitle" idx="1"/>
          </p:nvPr>
        </p:nvSpPr>
        <p:spPr/>
        <p:txBody>
          <a:bodyPr/>
          <a:lstStyle/>
          <a:p>
            <a:pPr algn="ctr"/>
            <a:r>
              <a:rPr lang="ar-IQ" b="1" dirty="0">
                <a:solidFill>
                  <a:schemeClr val="tx1"/>
                </a:solidFill>
              </a:rPr>
              <a:t>ا.م.د. لمى وليد خليل</a:t>
            </a:r>
          </a:p>
          <a:p>
            <a:pPr algn="ctr"/>
            <a:r>
              <a:rPr lang="ar-IQ" b="1" dirty="0">
                <a:solidFill>
                  <a:schemeClr val="tx1"/>
                </a:solidFill>
              </a:rPr>
              <a:t>فرع الفسلجة والكيمياء الحياتية والادوية</a:t>
            </a:r>
            <a:endParaRPr lang="en-US" b="1" dirty="0">
              <a:solidFill>
                <a:schemeClr val="tx1"/>
              </a:solidFill>
            </a:endParaRPr>
          </a:p>
        </p:txBody>
      </p:sp>
      <p:pic>
        <p:nvPicPr>
          <p:cNvPr id="5" name="Picture 4">
            <a:extLst>
              <a:ext uri="{FF2B5EF4-FFF2-40B4-BE49-F238E27FC236}">
                <a16:creationId xmlns:a16="http://schemas.microsoft.com/office/drawing/2014/main" id="{AAE94ED0-1B68-762E-52F5-E3D1364ABDAB}"/>
              </a:ext>
            </a:extLst>
          </p:cNvPr>
          <p:cNvPicPr>
            <a:picLocks noChangeAspect="1"/>
          </p:cNvPicPr>
          <p:nvPr/>
        </p:nvPicPr>
        <p:blipFill>
          <a:blip r:embed="rId2"/>
          <a:stretch>
            <a:fillRect/>
          </a:stretch>
        </p:blipFill>
        <p:spPr>
          <a:xfrm>
            <a:off x="3693852" y="609600"/>
            <a:ext cx="3115110" cy="1943371"/>
          </a:xfrm>
          <a:prstGeom prst="rect">
            <a:avLst/>
          </a:prstGeom>
        </p:spPr>
      </p:pic>
    </p:spTree>
    <p:extLst>
      <p:ext uri="{BB962C8B-B14F-4D97-AF65-F5344CB8AC3E}">
        <p14:creationId xmlns:p14="http://schemas.microsoft.com/office/powerpoint/2010/main" val="4175160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394A815-A5DE-61BD-F1A2-42DF1C06BD35}"/>
              </a:ext>
            </a:extLst>
          </p:cNvPr>
          <p:cNvPicPr>
            <a:picLocks noGrp="1" noChangeAspect="1"/>
          </p:cNvPicPr>
          <p:nvPr>
            <p:ph idx="1"/>
          </p:nvPr>
        </p:nvPicPr>
        <p:blipFill>
          <a:blip r:embed="rId2"/>
          <a:stretch>
            <a:fillRect/>
          </a:stretch>
        </p:blipFill>
        <p:spPr>
          <a:xfrm>
            <a:off x="1551709" y="207818"/>
            <a:ext cx="7398327" cy="6359237"/>
          </a:xfrm>
        </p:spPr>
      </p:pic>
    </p:spTree>
    <p:extLst>
      <p:ext uri="{BB962C8B-B14F-4D97-AF65-F5344CB8AC3E}">
        <p14:creationId xmlns:p14="http://schemas.microsoft.com/office/powerpoint/2010/main" val="3203705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5A12D-95B0-3162-2AFC-91DF04A82956}"/>
              </a:ext>
            </a:extLst>
          </p:cNvPr>
          <p:cNvSpPr>
            <a:spLocks noGrp="1"/>
          </p:cNvSpPr>
          <p:nvPr>
            <p:ph type="title"/>
          </p:nvPr>
        </p:nvSpPr>
        <p:spPr/>
        <p:txBody>
          <a:bodyPr/>
          <a:lstStyle/>
          <a:p>
            <a:pPr algn="r"/>
            <a:r>
              <a:rPr lang="ar-IQ" dirty="0"/>
              <a:t>داء السكري</a:t>
            </a:r>
            <a:endParaRPr lang="en-US" dirty="0"/>
          </a:p>
        </p:txBody>
      </p:sp>
      <p:sp>
        <p:nvSpPr>
          <p:cNvPr id="3" name="Content Placeholder 2">
            <a:extLst>
              <a:ext uri="{FF2B5EF4-FFF2-40B4-BE49-F238E27FC236}">
                <a16:creationId xmlns:a16="http://schemas.microsoft.com/office/drawing/2014/main" id="{2EE7073A-7F86-98EC-34FE-1D1BCC102116}"/>
              </a:ext>
            </a:extLst>
          </p:cNvPr>
          <p:cNvSpPr>
            <a:spLocks noGrp="1"/>
          </p:cNvSpPr>
          <p:nvPr>
            <p:ph idx="1"/>
          </p:nvPr>
        </p:nvSpPr>
        <p:spPr/>
        <p:txBody>
          <a:bodyPr/>
          <a:lstStyle/>
          <a:p>
            <a:pPr algn="r" rtl="1"/>
            <a:r>
              <a:rPr lang="ar-IQ" dirty="0"/>
              <a:t>هو مرض مزمن يتميز بارتفاع مستوى سكر الدم عن المعدل الطبيعي بسبب نقص كلي او جزئي في انتاج هرمون الانسولين من خلايا البنكرياس او ضعف فعالية الانسولين(مقاومة الانسولين) على الخلايا.</a:t>
            </a:r>
          </a:p>
          <a:p>
            <a:pPr algn="r" rtl="1"/>
            <a:r>
              <a:rPr lang="ar-IQ" dirty="0"/>
              <a:t>انواعه:</a:t>
            </a:r>
          </a:p>
          <a:p>
            <a:pPr algn="r" rtl="1"/>
            <a:r>
              <a:rPr lang="ar-IQ" dirty="0"/>
              <a:t>1-النوع الاول</a:t>
            </a:r>
            <a:r>
              <a:rPr lang="en-US" dirty="0"/>
              <a:t>Type 1 diabetes </a:t>
            </a:r>
          </a:p>
          <a:p>
            <a:pPr algn="r" rtl="1"/>
            <a:r>
              <a:rPr lang="ar-IQ" dirty="0"/>
              <a:t>2- النوع الثاني </a:t>
            </a:r>
            <a:r>
              <a:rPr lang="en-US" dirty="0"/>
              <a:t>Type2 diabetes</a:t>
            </a:r>
          </a:p>
          <a:p>
            <a:pPr algn="r" rtl="1"/>
            <a:r>
              <a:rPr lang="ar-IQ" dirty="0"/>
              <a:t>3-سكري الحمل </a:t>
            </a:r>
            <a:r>
              <a:rPr lang="en-US" dirty="0"/>
              <a:t>Gestational Diabetes</a:t>
            </a:r>
          </a:p>
          <a:p>
            <a:pPr algn="r" rtl="1"/>
            <a:endParaRPr lang="en-US" dirty="0"/>
          </a:p>
        </p:txBody>
      </p:sp>
      <p:pic>
        <p:nvPicPr>
          <p:cNvPr id="7" name="Picture 6">
            <a:extLst>
              <a:ext uri="{FF2B5EF4-FFF2-40B4-BE49-F238E27FC236}">
                <a16:creationId xmlns:a16="http://schemas.microsoft.com/office/drawing/2014/main" id="{5668D9DA-CA8A-A29E-51B2-57C972421F89}"/>
              </a:ext>
            </a:extLst>
          </p:cNvPr>
          <p:cNvPicPr>
            <a:picLocks noChangeAspect="1"/>
          </p:cNvPicPr>
          <p:nvPr/>
        </p:nvPicPr>
        <p:blipFill>
          <a:blip r:embed="rId2"/>
          <a:stretch>
            <a:fillRect/>
          </a:stretch>
        </p:blipFill>
        <p:spPr>
          <a:xfrm>
            <a:off x="1174679" y="3117272"/>
            <a:ext cx="2815429" cy="2924089"/>
          </a:xfrm>
          <a:prstGeom prst="rect">
            <a:avLst/>
          </a:prstGeom>
        </p:spPr>
      </p:pic>
    </p:spTree>
    <p:extLst>
      <p:ext uri="{BB962C8B-B14F-4D97-AF65-F5344CB8AC3E}">
        <p14:creationId xmlns:p14="http://schemas.microsoft.com/office/powerpoint/2010/main" val="1829551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618CB-90F4-67F7-77DE-132ADBB9ACC1}"/>
              </a:ext>
            </a:extLst>
          </p:cNvPr>
          <p:cNvSpPr>
            <a:spLocks noGrp="1"/>
          </p:cNvSpPr>
          <p:nvPr>
            <p:ph type="title"/>
          </p:nvPr>
        </p:nvSpPr>
        <p:spPr/>
        <p:txBody>
          <a:bodyPr/>
          <a:lstStyle/>
          <a:p>
            <a:pPr algn="r" rtl="1"/>
            <a:r>
              <a:rPr lang="ar-IQ" dirty="0"/>
              <a:t>تاثيراته الدموية</a:t>
            </a:r>
            <a:endParaRPr lang="en-US" dirty="0"/>
          </a:p>
        </p:txBody>
      </p:sp>
      <p:sp>
        <p:nvSpPr>
          <p:cNvPr id="3" name="Content Placeholder 2">
            <a:extLst>
              <a:ext uri="{FF2B5EF4-FFF2-40B4-BE49-F238E27FC236}">
                <a16:creationId xmlns:a16="http://schemas.microsoft.com/office/drawing/2014/main" id="{864680C9-607D-CFEC-D8D4-AEF213657CC6}"/>
              </a:ext>
            </a:extLst>
          </p:cNvPr>
          <p:cNvSpPr>
            <a:spLocks noGrp="1"/>
          </p:cNvSpPr>
          <p:nvPr>
            <p:ph idx="1"/>
          </p:nvPr>
        </p:nvSpPr>
        <p:spPr/>
        <p:txBody>
          <a:bodyPr/>
          <a:lstStyle/>
          <a:p>
            <a:pPr algn="r" rtl="1"/>
            <a:r>
              <a:rPr lang="ar-IQ" dirty="0"/>
              <a:t>الارثفاع المزمن والمستمر لسكر الدم (الكلوكوز) يؤدي الى تلف الاوعية الدموية والاعصاب, ممايسبب مضاعفات خطيرة على المدى الطويل ومنها:</a:t>
            </a:r>
          </a:p>
          <a:p>
            <a:pPr algn="r" rtl="1"/>
            <a:r>
              <a:rPr lang="ar-IQ" dirty="0"/>
              <a:t>1- تصلب الشرايين</a:t>
            </a:r>
          </a:p>
          <a:p>
            <a:pPr algn="r" rtl="1"/>
            <a:r>
              <a:rPr lang="ar-IQ" dirty="0"/>
              <a:t>2-تلف الاوعية الدموية الصغيرة</a:t>
            </a:r>
          </a:p>
          <a:p>
            <a:pPr algn="r" rtl="1"/>
            <a:r>
              <a:rPr lang="ar-IQ" dirty="0"/>
              <a:t>3-ضعف الدورة الدموية ومشاكل القدم</a:t>
            </a:r>
          </a:p>
          <a:p>
            <a:pPr algn="r" rtl="1"/>
            <a:r>
              <a:rPr lang="ar-IQ" dirty="0"/>
              <a:t>4- الحماض الكيتوني السكري</a:t>
            </a:r>
            <a:endParaRPr lang="en-US" dirty="0"/>
          </a:p>
        </p:txBody>
      </p:sp>
      <p:pic>
        <p:nvPicPr>
          <p:cNvPr id="5" name="Picture 4">
            <a:extLst>
              <a:ext uri="{FF2B5EF4-FFF2-40B4-BE49-F238E27FC236}">
                <a16:creationId xmlns:a16="http://schemas.microsoft.com/office/drawing/2014/main" id="{82D676FF-DDBB-6D9C-E705-81E104F47D6E}"/>
              </a:ext>
            </a:extLst>
          </p:cNvPr>
          <p:cNvPicPr>
            <a:picLocks noChangeAspect="1"/>
          </p:cNvPicPr>
          <p:nvPr/>
        </p:nvPicPr>
        <p:blipFill>
          <a:blip r:embed="rId2"/>
          <a:stretch>
            <a:fillRect/>
          </a:stretch>
        </p:blipFill>
        <p:spPr>
          <a:xfrm>
            <a:off x="1080655" y="3429000"/>
            <a:ext cx="3139953" cy="2343477"/>
          </a:xfrm>
          <a:prstGeom prst="rect">
            <a:avLst/>
          </a:prstGeom>
        </p:spPr>
      </p:pic>
    </p:spTree>
    <p:extLst>
      <p:ext uri="{BB962C8B-B14F-4D97-AF65-F5344CB8AC3E}">
        <p14:creationId xmlns:p14="http://schemas.microsoft.com/office/powerpoint/2010/main" val="1418501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62158-5098-E406-2E14-CED0277B95F3}"/>
              </a:ext>
            </a:extLst>
          </p:cNvPr>
          <p:cNvSpPr>
            <a:spLocks noGrp="1"/>
          </p:cNvSpPr>
          <p:nvPr>
            <p:ph type="title"/>
          </p:nvPr>
        </p:nvSpPr>
        <p:spPr/>
        <p:txBody>
          <a:bodyPr/>
          <a:lstStyle/>
          <a:p>
            <a:pPr algn="r" rtl="1"/>
            <a:r>
              <a:rPr lang="ar-IQ" dirty="0"/>
              <a:t>الادمان على المخدرات</a:t>
            </a:r>
            <a:endParaRPr lang="en-US" dirty="0"/>
          </a:p>
        </p:txBody>
      </p:sp>
      <p:sp>
        <p:nvSpPr>
          <p:cNvPr id="3" name="Content Placeholder 2">
            <a:extLst>
              <a:ext uri="{FF2B5EF4-FFF2-40B4-BE49-F238E27FC236}">
                <a16:creationId xmlns:a16="http://schemas.microsoft.com/office/drawing/2014/main" id="{6D786FD9-7668-6801-B572-46769B1CBAEF}"/>
              </a:ext>
            </a:extLst>
          </p:cNvPr>
          <p:cNvSpPr>
            <a:spLocks noGrp="1"/>
          </p:cNvSpPr>
          <p:nvPr>
            <p:ph idx="1"/>
          </p:nvPr>
        </p:nvSpPr>
        <p:spPr/>
        <p:txBody>
          <a:bodyPr/>
          <a:lstStyle/>
          <a:p>
            <a:pPr algn="r" rtl="1"/>
            <a:r>
              <a:rPr lang="ar-IQ" dirty="0"/>
              <a:t>مرض مزمن يؤثر على دماغ الانسان وسلوكه ويؤدي الى رغبة قهرية وخارجة عن السيطرةللاستمرار في تعاطي مادة مخدرة او دواء غير مشروع على الرغم من العواقب السلبية والضارة التي تترتب على حياة الفرد صحيا وعقليا واجتماعيا.</a:t>
            </a:r>
          </a:p>
          <a:p>
            <a:pPr algn="r" rtl="1"/>
            <a:r>
              <a:rPr lang="ar-IQ" dirty="0"/>
              <a:t>هذه الرغبة القهرية غالبا ماتكون مصحوبة:</a:t>
            </a:r>
          </a:p>
          <a:p>
            <a:pPr algn="r" rtl="1"/>
            <a:r>
              <a:rPr lang="ar-IQ" dirty="0"/>
              <a:t>1-الاعتماد: الحاجة الى المادة بشكل منتظم.</a:t>
            </a:r>
          </a:p>
          <a:p>
            <a:pPr algn="r" rtl="1"/>
            <a:r>
              <a:rPr lang="ar-IQ" dirty="0"/>
              <a:t>2-التحمل: الحاجة لزيادة الجرعة للحصول على نفس التاثير.</a:t>
            </a:r>
          </a:p>
          <a:p>
            <a:pPr algn="r" rtl="1"/>
            <a:r>
              <a:rPr lang="ar-IQ" dirty="0"/>
              <a:t>3-اعراض الانسحاب: ظهور اعراض جسدية عند محاولة التوقف.</a:t>
            </a:r>
            <a:endParaRPr lang="en-US" dirty="0"/>
          </a:p>
        </p:txBody>
      </p:sp>
      <p:pic>
        <p:nvPicPr>
          <p:cNvPr id="5" name="Picture 4">
            <a:extLst>
              <a:ext uri="{FF2B5EF4-FFF2-40B4-BE49-F238E27FC236}">
                <a16:creationId xmlns:a16="http://schemas.microsoft.com/office/drawing/2014/main" id="{810363F5-252E-D0DD-6356-48412D799EB5}"/>
              </a:ext>
            </a:extLst>
          </p:cNvPr>
          <p:cNvPicPr>
            <a:picLocks noChangeAspect="1"/>
          </p:cNvPicPr>
          <p:nvPr/>
        </p:nvPicPr>
        <p:blipFill>
          <a:blip r:embed="rId2"/>
          <a:stretch>
            <a:fillRect/>
          </a:stretch>
        </p:blipFill>
        <p:spPr>
          <a:xfrm>
            <a:off x="746607" y="0"/>
            <a:ext cx="3077004" cy="2114845"/>
          </a:xfrm>
          <a:prstGeom prst="rect">
            <a:avLst/>
          </a:prstGeom>
        </p:spPr>
      </p:pic>
    </p:spTree>
    <p:extLst>
      <p:ext uri="{BB962C8B-B14F-4D97-AF65-F5344CB8AC3E}">
        <p14:creationId xmlns:p14="http://schemas.microsoft.com/office/powerpoint/2010/main" val="601305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1818D-CA18-C25D-A98B-18E29963A119}"/>
              </a:ext>
            </a:extLst>
          </p:cNvPr>
          <p:cNvSpPr>
            <a:spLocks noGrp="1"/>
          </p:cNvSpPr>
          <p:nvPr>
            <p:ph type="title"/>
          </p:nvPr>
        </p:nvSpPr>
        <p:spPr/>
        <p:txBody>
          <a:bodyPr/>
          <a:lstStyle/>
          <a:p>
            <a:pPr algn="r"/>
            <a:r>
              <a:rPr lang="ar-IQ" dirty="0"/>
              <a:t>التغيرات الدموية في مرضى السكري </a:t>
            </a:r>
            <a:br>
              <a:rPr lang="ar-IQ" dirty="0"/>
            </a:br>
            <a:r>
              <a:rPr lang="ar-IQ" dirty="0"/>
              <a:t>المدمنين على المخدرات</a:t>
            </a:r>
            <a:endParaRPr lang="en-US" dirty="0"/>
          </a:p>
        </p:txBody>
      </p:sp>
      <p:sp>
        <p:nvSpPr>
          <p:cNvPr id="3" name="Content Placeholder 2">
            <a:extLst>
              <a:ext uri="{FF2B5EF4-FFF2-40B4-BE49-F238E27FC236}">
                <a16:creationId xmlns:a16="http://schemas.microsoft.com/office/drawing/2014/main" id="{E55C078E-513D-15FA-F61F-087B37C85068}"/>
              </a:ext>
            </a:extLst>
          </p:cNvPr>
          <p:cNvSpPr>
            <a:spLocks noGrp="1"/>
          </p:cNvSpPr>
          <p:nvPr>
            <p:ph idx="1"/>
          </p:nvPr>
        </p:nvSpPr>
        <p:spPr/>
        <p:txBody>
          <a:bodyPr/>
          <a:lstStyle/>
          <a:p>
            <a:pPr algn="r" rtl="1"/>
            <a:r>
              <a:rPr lang="ar-IQ" dirty="0"/>
              <a:t>تتاثر معايير الدم المختلفة بشكل كبير لدى مرضى السكري الذين يتعاطون المخدرات</a:t>
            </a:r>
          </a:p>
          <a:p>
            <a:pPr algn="r" rtl="1"/>
            <a:r>
              <a:rPr lang="ar-IQ" dirty="0"/>
              <a:t>السبب هو التاثيرات المزدوجة والمتبادلة لكلا المرضين على :</a:t>
            </a:r>
          </a:p>
          <a:p>
            <a:pPr algn="r" rtl="1"/>
            <a:r>
              <a:rPr lang="ar-IQ" dirty="0"/>
              <a:t>1-عملية الايض</a:t>
            </a:r>
          </a:p>
          <a:p>
            <a:pPr algn="r" rtl="1"/>
            <a:r>
              <a:rPr lang="ar-IQ" dirty="0"/>
              <a:t>2-الجهاز المناعي</a:t>
            </a:r>
          </a:p>
          <a:p>
            <a:pPr algn="r" rtl="1"/>
            <a:r>
              <a:rPr lang="ar-IQ" dirty="0"/>
              <a:t>3-الدورة الدموية</a:t>
            </a:r>
            <a:endParaRPr lang="en-US" dirty="0"/>
          </a:p>
        </p:txBody>
      </p:sp>
      <p:pic>
        <p:nvPicPr>
          <p:cNvPr id="5" name="Picture 4">
            <a:extLst>
              <a:ext uri="{FF2B5EF4-FFF2-40B4-BE49-F238E27FC236}">
                <a16:creationId xmlns:a16="http://schemas.microsoft.com/office/drawing/2014/main" id="{D5073A4D-FCF8-7901-A03F-12DBC687E5F1}"/>
              </a:ext>
            </a:extLst>
          </p:cNvPr>
          <p:cNvPicPr>
            <a:picLocks noChangeAspect="1"/>
          </p:cNvPicPr>
          <p:nvPr/>
        </p:nvPicPr>
        <p:blipFill>
          <a:blip r:embed="rId2"/>
          <a:stretch>
            <a:fillRect/>
          </a:stretch>
        </p:blipFill>
        <p:spPr>
          <a:xfrm>
            <a:off x="1881873" y="2949511"/>
            <a:ext cx="2581635" cy="2981741"/>
          </a:xfrm>
          <a:prstGeom prst="rect">
            <a:avLst/>
          </a:prstGeom>
        </p:spPr>
      </p:pic>
    </p:spTree>
    <p:extLst>
      <p:ext uri="{BB962C8B-B14F-4D97-AF65-F5344CB8AC3E}">
        <p14:creationId xmlns:p14="http://schemas.microsoft.com/office/powerpoint/2010/main" val="2987250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EE44B-3848-D299-A492-67925F96431A}"/>
              </a:ext>
            </a:extLst>
          </p:cNvPr>
          <p:cNvSpPr>
            <a:spLocks noGrp="1"/>
          </p:cNvSpPr>
          <p:nvPr>
            <p:ph type="title"/>
          </p:nvPr>
        </p:nvSpPr>
        <p:spPr/>
        <p:txBody>
          <a:bodyPr/>
          <a:lstStyle/>
          <a:p>
            <a:pPr algn="r" rtl="1"/>
            <a:r>
              <a:rPr lang="ar-IQ" dirty="0"/>
              <a:t>التفاعل بين الادمان والسكري وتاثيره</a:t>
            </a:r>
            <a:br>
              <a:rPr lang="ar-IQ" dirty="0"/>
            </a:br>
            <a:r>
              <a:rPr lang="ar-IQ" dirty="0"/>
              <a:t>على الصورة الدموية الاكثر خطورة</a:t>
            </a:r>
            <a:endParaRPr lang="en-US" dirty="0"/>
          </a:p>
        </p:txBody>
      </p:sp>
      <p:sp>
        <p:nvSpPr>
          <p:cNvPr id="3" name="Content Placeholder 2">
            <a:extLst>
              <a:ext uri="{FF2B5EF4-FFF2-40B4-BE49-F238E27FC236}">
                <a16:creationId xmlns:a16="http://schemas.microsoft.com/office/drawing/2014/main" id="{D8D2453D-D322-A021-1797-D2CE20222946}"/>
              </a:ext>
            </a:extLst>
          </p:cNvPr>
          <p:cNvSpPr>
            <a:spLocks noGrp="1"/>
          </p:cNvSpPr>
          <p:nvPr>
            <p:ph idx="1"/>
          </p:nvPr>
        </p:nvSpPr>
        <p:spPr/>
        <p:txBody>
          <a:bodyPr>
            <a:normAutofit fontScale="92500" lnSpcReduction="20000"/>
          </a:bodyPr>
          <a:lstStyle/>
          <a:p>
            <a:pPr algn="r" rtl="1"/>
            <a:r>
              <a:rPr lang="ar-IQ" dirty="0"/>
              <a:t>اولا: تاثيره على خلايا الدم الحمراء وفقر الدم</a:t>
            </a:r>
          </a:p>
          <a:p>
            <a:pPr algn="r" rtl="1"/>
            <a:r>
              <a:rPr lang="ar-IQ" dirty="0"/>
              <a:t>نقص التغذية وسؤ امتصاص لدى المدمن يسبب فقر الدم</a:t>
            </a:r>
          </a:p>
          <a:p>
            <a:pPr algn="r" rtl="1"/>
            <a:r>
              <a:rPr lang="ar-IQ" dirty="0"/>
              <a:t>بعض المخدرات تؤثر بشكل مباشر على الكبد او الكلى مسببه تلفه وبالتالي ثؤثر سلبا على انتاج ووظيفة حلايا الدم الحمراء وانتاج عوامل التخثر والبروتينات وتنظيم مستويات السكر (الكلوكوز) وايضا تغيرات في تركيز الهيموكلوبين. كذلك يؤدي تلف الكبد او النخاع الشوكي الى زيادة خطر النزيف.</a:t>
            </a:r>
          </a:p>
          <a:p>
            <a:pPr algn="r" rtl="1"/>
            <a:r>
              <a:rPr lang="ar-IQ" dirty="0"/>
              <a:t>زيادة خطر تخثر الدم (الجلطات) مع بعض المنشطات مثل الكوكائيين بسبب انقباض الاوعية الدموية وتنشيط الصفائح الدموية.</a:t>
            </a:r>
          </a:p>
          <a:p>
            <a:pPr algn="r" rtl="1"/>
            <a:endParaRPr lang="ar-IQ" dirty="0"/>
          </a:p>
          <a:p>
            <a:pPr algn="r" rtl="1"/>
            <a:r>
              <a:rPr lang="ar-IQ" dirty="0"/>
              <a:t>ثانيا: تاثيره على خلايا الدم البيضاء و وظيفة المناعة:</a:t>
            </a:r>
          </a:p>
          <a:p>
            <a:pPr algn="r" rtl="1"/>
            <a:r>
              <a:rPr lang="ar-IQ" dirty="0"/>
              <a:t>تؤثر الافيونات على تثبيط وظيفة خلايا الدم البيضاء مما يزيد من خطر العدوى وتثبيط المناعة حيث يفاقم ضعف الاستجابة المناعية لدى مرضى السكري الذين هم اكثر عرضة للعدوى ممايزيد من خطر العدوى الدموية الحادة </a:t>
            </a:r>
            <a:r>
              <a:rPr lang="en-US" dirty="0"/>
              <a:t>septicemia </a:t>
            </a:r>
            <a:r>
              <a:rPr lang="ar-IQ" dirty="0"/>
              <a:t> والتهابات الانسجة الرخوة.</a:t>
            </a:r>
            <a:endParaRPr lang="en-US" dirty="0"/>
          </a:p>
        </p:txBody>
      </p:sp>
      <p:pic>
        <p:nvPicPr>
          <p:cNvPr id="5" name="Picture 4">
            <a:extLst>
              <a:ext uri="{FF2B5EF4-FFF2-40B4-BE49-F238E27FC236}">
                <a16:creationId xmlns:a16="http://schemas.microsoft.com/office/drawing/2014/main" id="{D3D542D1-8C7D-2EED-7482-FACD6599AB5B}"/>
              </a:ext>
            </a:extLst>
          </p:cNvPr>
          <p:cNvPicPr>
            <a:picLocks noChangeAspect="1"/>
          </p:cNvPicPr>
          <p:nvPr/>
        </p:nvPicPr>
        <p:blipFill>
          <a:blip r:embed="rId2"/>
          <a:stretch>
            <a:fillRect/>
          </a:stretch>
        </p:blipFill>
        <p:spPr>
          <a:xfrm>
            <a:off x="1" y="609600"/>
            <a:ext cx="2410690" cy="2219635"/>
          </a:xfrm>
          <a:prstGeom prst="rect">
            <a:avLst/>
          </a:prstGeom>
        </p:spPr>
      </p:pic>
    </p:spTree>
    <p:extLst>
      <p:ext uri="{BB962C8B-B14F-4D97-AF65-F5344CB8AC3E}">
        <p14:creationId xmlns:p14="http://schemas.microsoft.com/office/powerpoint/2010/main" val="1682516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AC631F-B5CB-2454-CA5D-78774A10D038}"/>
              </a:ext>
            </a:extLst>
          </p:cNvPr>
          <p:cNvSpPr>
            <a:spLocks noGrp="1"/>
          </p:cNvSpPr>
          <p:nvPr>
            <p:ph idx="1"/>
          </p:nvPr>
        </p:nvSpPr>
        <p:spPr>
          <a:xfrm>
            <a:off x="677334" y="1607127"/>
            <a:ext cx="8596668" cy="4434235"/>
          </a:xfrm>
        </p:spPr>
        <p:txBody>
          <a:bodyPr/>
          <a:lstStyle/>
          <a:p>
            <a:pPr algn="r" rtl="1"/>
            <a:r>
              <a:rPr lang="ar-IQ" dirty="0"/>
              <a:t>ثالثا: تاثيره على ضغط الدم وضربات القلب</a:t>
            </a:r>
          </a:p>
          <a:p>
            <a:pPr algn="r" rtl="1"/>
            <a:r>
              <a:rPr lang="ar-IQ" dirty="0"/>
              <a:t>1- تسبب المنشطات(الكوكايين والميثامفيتامين) ارتفاع حاد في ضغط الدم وتسارع في ضربات القلب وانقباض الاوعية الدموية مما يزيد بشكل كبير من خطر الجلطات الدماغية والنوبات القلبية لدى مرضى السكري الذين لديهم بالفعل تلف في الاوعية الدموية.</a:t>
            </a:r>
          </a:p>
          <a:p>
            <a:pPr algn="r" rtl="1"/>
            <a:endParaRPr lang="ar-IQ" dirty="0"/>
          </a:p>
          <a:p>
            <a:pPr algn="r" rtl="1"/>
            <a:r>
              <a:rPr lang="ar-IQ" dirty="0"/>
              <a:t>2-الادمان وسؤ التحكم بالسكري يزيد من حطر </a:t>
            </a:r>
            <a:r>
              <a:rPr lang="ar-IQ"/>
              <a:t>الاعتلال الوعائي.</a:t>
            </a:r>
            <a:endParaRPr lang="ar-IQ" dirty="0"/>
          </a:p>
          <a:p>
            <a:pPr algn="r" rtl="1"/>
            <a:endParaRPr lang="en-US" dirty="0"/>
          </a:p>
        </p:txBody>
      </p:sp>
    </p:spTree>
    <p:extLst>
      <p:ext uri="{BB962C8B-B14F-4D97-AF65-F5344CB8AC3E}">
        <p14:creationId xmlns:p14="http://schemas.microsoft.com/office/powerpoint/2010/main" val="2460424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BC0A1-094E-E539-905A-AADF7A85F88A}"/>
              </a:ext>
            </a:extLst>
          </p:cNvPr>
          <p:cNvSpPr>
            <a:spLocks noGrp="1"/>
          </p:cNvSpPr>
          <p:nvPr>
            <p:ph type="title"/>
          </p:nvPr>
        </p:nvSpPr>
        <p:spPr/>
        <p:txBody>
          <a:bodyPr/>
          <a:lstStyle/>
          <a:p>
            <a:pPr algn="r" rtl="1"/>
            <a:r>
              <a:rPr lang="ar-IQ" dirty="0"/>
              <a:t>تفاقم تلف الاعضاء</a:t>
            </a:r>
            <a:endParaRPr lang="en-US" dirty="0"/>
          </a:p>
        </p:txBody>
      </p:sp>
      <p:sp>
        <p:nvSpPr>
          <p:cNvPr id="3" name="Content Placeholder 2">
            <a:extLst>
              <a:ext uri="{FF2B5EF4-FFF2-40B4-BE49-F238E27FC236}">
                <a16:creationId xmlns:a16="http://schemas.microsoft.com/office/drawing/2014/main" id="{9CE08114-DA75-14D6-BC76-BFE0A911CF47}"/>
              </a:ext>
            </a:extLst>
          </p:cNvPr>
          <p:cNvSpPr>
            <a:spLocks noGrp="1"/>
          </p:cNvSpPr>
          <p:nvPr>
            <p:ph idx="1"/>
          </p:nvPr>
        </p:nvSpPr>
        <p:spPr/>
        <p:txBody>
          <a:bodyPr/>
          <a:lstStyle/>
          <a:p>
            <a:pPr algn="r" rtl="1"/>
            <a:r>
              <a:rPr lang="ar-IQ" dirty="0"/>
              <a:t>تليف الكبد والكليتين بسبب الادمان</a:t>
            </a:r>
          </a:p>
          <a:p>
            <a:pPr algn="r" rtl="1"/>
            <a:r>
              <a:rPr lang="ar-IQ" dirty="0"/>
              <a:t>الاعتلال الكلوي والعصبي السكري بسبب التدهور السريع في وظيفة الاوعية الدموية </a:t>
            </a:r>
          </a:p>
          <a:p>
            <a:pPr algn="r" rtl="1"/>
            <a:r>
              <a:rPr lang="ar-IQ" dirty="0"/>
              <a:t>الحقن الوريدي للمخدرات يعرض مريض السكري لخطر العدوى البكتيرية والفيروسية مثل التهاب الكبد  </a:t>
            </a:r>
            <a:r>
              <a:rPr lang="en-US" dirty="0"/>
              <a:t>C, B</a:t>
            </a:r>
            <a:r>
              <a:rPr lang="en-GB" dirty="0"/>
              <a:t> </a:t>
            </a:r>
            <a:r>
              <a:rPr lang="ar-IQ" dirty="0"/>
              <a:t> والتي تؤثر بشكل مباشر على خلايا الدم وو ظائف الكبد والطحال.</a:t>
            </a:r>
            <a:endParaRPr lang="en-US" dirty="0"/>
          </a:p>
        </p:txBody>
      </p:sp>
      <p:pic>
        <p:nvPicPr>
          <p:cNvPr id="7" name="Picture 6">
            <a:extLst>
              <a:ext uri="{FF2B5EF4-FFF2-40B4-BE49-F238E27FC236}">
                <a16:creationId xmlns:a16="http://schemas.microsoft.com/office/drawing/2014/main" id="{69796E18-FDDA-86F2-2811-050BD6FE2D63}"/>
              </a:ext>
            </a:extLst>
          </p:cNvPr>
          <p:cNvPicPr>
            <a:picLocks noChangeAspect="1"/>
          </p:cNvPicPr>
          <p:nvPr/>
        </p:nvPicPr>
        <p:blipFill>
          <a:blip r:embed="rId2"/>
          <a:stretch>
            <a:fillRect/>
          </a:stretch>
        </p:blipFill>
        <p:spPr>
          <a:xfrm>
            <a:off x="2250492" y="4100975"/>
            <a:ext cx="6277851" cy="1762371"/>
          </a:xfrm>
          <a:prstGeom prst="rect">
            <a:avLst/>
          </a:prstGeom>
        </p:spPr>
      </p:pic>
    </p:spTree>
    <p:extLst>
      <p:ext uri="{BB962C8B-B14F-4D97-AF65-F5344CB8AC3E}">
        <p14:creationId xmlns:p14="http://schemas.microsoft.com/office/powerpoint/2010/main" val="1900992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DD4B2-188E-F40D-E49D-F232D25FA434}"/>
              </a:ext>
            </a:extLst>
          </p:cNvPr>
          <p:cNvSpPr>
            <a:spLocks noGrp="1"/>
          </p:cNvSpPr>
          <p:nvPr>
            <p:ph type="title"/>
          </p:nvPr>
        </p:nvSpPr>
        <p:spPr/>
        <p:txBody>
          <a:bodyPr/>
          <a:lstStyle/>
          <a:p>
            <a:pPr algn="r" rtl="1"/>
            <a:r>
              <a:rPr lang="ar-IQ" dirty="0"/>
              <a:t>الخلاصة والتوصيات</a:t>
            </a:r>
            <a:endParaRPr lang="en-US" dirty="0"/>
          </a:p>
        </p:txBody>
      </p:sp>
      <p:sp>
        <p:nvSpPr>
          <p:cNvPr id="3" name="Content Placeholder 2">
            <a:extLst>
              <a:ext uri="{FF2B5EF4-FFF2-40B4-BE49-F238E27FC236}">
                <a16:creationId xmlns:a16="http://schemas.microsoft.com/office/drawing/2014/main" id="{BEBD1E9F-7202-9E7C-0F94-23C5455FD70D}"/>
              </a:ext>
            </a:extLst>
          </p:cNvPr>
          <p:cNvSpPr>
            <a:spLocks noGrp="1"/>
          </p:cNvSpPr>
          <p:nvPr>
            <p:ph idx="1"/>
          </p:nvPr>
        </p:nvSpPr>
        <p:spPr/>
        <p:txBody>
          <a:bodyPr/>
          <a:lstStyle/>
          <a:p>
            <a:pPr algn="r" rtl="1"/>
            <a:r>
              <a:rPr lang="ar-IQ" dirty="0"/>
              <a:t>1-ان الجمع بين الادمان والسكري يخلق حلقة من مفرغة من التدهور الصحي.</a:t>
            </a:r>
          </a:p>
          <a:p>
            <a:pPr algn="r" rtl="1"/>
            <a:endParaRPr lang="ar-IQ" dirty="0"/>
          </a:p>
          <a:p>
            <a:pPr algn="r" rtl="1"/>
            <a:r>
              <a:rPr lang="ar-IQ" dirty="0"/>
              <a:t>2-اهمية الفحص الدوري للمعايير الدموية ومعايير الكبد والكليتين لمدمني المخدرات المصابين بالسكري.</a:t>
            </a:r>
          </a:p>
          <a:p>
            <a:pPr algn="r" rtl="1"/>
            <a:endParaRPr lang="ar-IQ" dirty="0"/>
          </a:p>
          <a:p>
            <a:pPr algn="r" rtl="1"/>
            <a:r>
              <a:rPr lang="ar-IQ" dirty="0"/>
              <a:t>3- التاكيد على ضرورة العلاج الشامل للادمان والسكري معا للحد من المضاعفات الدموية والوعائية.</a:t>
            </a:r>
            <a:endParaRPr lang="en-US" dirty="0"/>
          </a:p>
        </p:txBody>
      </p:sp>
      <p:pic>
        <p:nvPicPr>
          <p:cNvPr id="7" name="Picture 6">
            <a:extLst>
              <a:ext uri="{FF2B5EF4-FFF2-40B4-BE49-F238E27FC236}">
                <a16:creationId xmlns:a16="http://schemas.microsoft.com/office/drawing/2014/main" id="{138582DF-8523-9B63-B453-6789EC985FFF}"/>
              </a:ext>
            </a:extLst>
          </p:cNvPr>
          <p:cNvPicPr>
            <a:picLocks noChangeAspect="1"/>
          </p:cNvPicPr>
          <p:nvPr/>
        </p:nvPicPr>
        <p:blipFill>
          <a:blip r:embed="rId2"/>
          <a:stretch>
            <a:fillRect/>
          </a:stretch>
        </p:blipFill>
        <p:spPr>
          <a:xfrm>
            <a:off x="1189145" y="0"/>
            <a:ext cx="2581635" cy="2172003"/>
          </a:xfrm>
          <a:prstGeom prst="rect">
            <a:avLst/>
          </a:prstGeom>
        </p:spPr>
      </p:pic>
    </p:spTree>
    <p:extLst>
      <p:ext uri="{BB962C8B-B14F-4D97-AF65-F5344CB8AC3E}">
        <p14:creationId xmlns:p14="http://schemas.microsoft.com/office/powerpoint/2010/main" val="98976302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218</TotalTime>
  <Words>520</Words>
  <Application>Microsoft Office PowerPoint</Application>
  <PresentationFormat>Widescreen</PresentationFormat>
  <Paragraphs>49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Trebuchet MS</vt:lpstr>
      <vt:lpstr>Wingdings 3</vt:lpstr>
      <vt:lpstr>Facet</vt:lpstr>
      <vt:lpstr>التغيرات الدموية الحاصلة عند المدمنين المصابين بالسكري</vt:lpstr>
      <vt:lpstr>داء السكري</vt:lpstr>
      <vt:lpstr>تاثيراته الدموية</vt:lpstr>
      <vt:lpstr>الادمان على المخدرات</vt:lpstr>
      <vt:lpstr>التغيرات الدموية في مرضى السكري  المدمنين على المخدرات</vt:lpstr>
      <vt:lpstr>التفاعل بين الادمان والسكري وتاثيره على الصورة الدموية الاكثر خطورة</vt:lpstr>
      <vt:lpstr>PowerPoint Presentation</vt:lpstr>
      <vt:lpstr>تفاقم تلف الاعضاء</vt:lpstr>
      <vt:lpstr>الخلاصة والتوصيات</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Ahmed Mohammed</dc:creator>
  <cp:lastModifiedBy>Ahmed Mohammed</cp:lastModifiedBy>
  <cp:revision>29</cp:revision>
  <dcterms:created xsi:type="dcterms:W3CDTF">2025-11-14T18:04:23Z</dcterms:created>
  <dcterms:modified xsi:type="dcterms:W3CDTF">2025-11-16T09:53:24Z</dcterms:modified>
</cp:coreProperties>
</file>