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2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91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0713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19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1133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1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43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3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21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346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1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8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0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30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90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1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2C852-6882-44DE-9E9F-303A274D264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2EDB76-9121-4406-9FA7-01537697E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67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07067" y="1975104"/>
            <a:ext cx="7766936" cy="1755648"/>
          </a:xfrm>
        </p:spPr>
        <p:txBody>
          <a:bodyPr/>
          <a:lstStyle/>
          <a:p>
            <a:pPr algn="ctr"/>
            <a:r>
              <a:rPr lang="ar-IQ" b="1" dirty="0">
                <a:solidFill>
                  <a:schemeClr val="accent1">
                    <a:lumMod val="75000"/>
                  </a:schemeClr>
                </a:solidFill>
                <a:latin typeface="AA-GALAXY-Bold" panose="02000800000000000000" pitchFamily="2" charset="0"/>
              </a:rPr>
              <a:t>الأغلاط </a:t>
            </a:r>
            <a:r>
              <a:rPr lang="ar-IQ" b="1" dirty="0" smtClean="0">
                <a:solidFill>
                  <a:schemeClr val="accent1">
                    <a:lumMod val="75000"/>
                  </a:schemeClr>
                </a:solidFill>
                <a:latin typeface="AA-GALAXY-Bold" panose="02000800000000000000" pitchFamily="2" charset="0"/>
              </a:rPr>
              <a:t>اللغوية </a:t>
            </a:r>
            <a:r>
              <a:rPr lang="ar-IQ" b="1" dirty="0">
                <a:solidFill>
                  <a:schemeClr val="accent1">
                    <a:lumMod val="75000"/>
                  </a:schemeClr>
                </a:solidFill>
                <a:latin typeface="AA-GALAXY-Bold" panose="02000800000000000000" pitchFamily="2" charset="0"/>
              </a:rPr>
              <a:t>الشائعة وسبل معالحتها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A-GALAXY-Bold" panose="02000800000000000000" pitchFamily="2" charset="0"/>
              <a:cs typeface="AA-GALAXY-Bold" panose="02000800000000000000" pitchFamily="2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9161642" y="0"/>
            <a:ext cx="3065585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مستطيل 4"/>
          <p:cNvSpPr/>
          <p:nvPr/>
        </p:nvSpPr>
        <p:spPr>
          <a:xfrm>
            <a:off x="0" y="4607169"/>
            <a:ext cx="10659207" cy="22508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مستطيل 5"/>
          <p:cNvSpPr/>
          <p:nvPr/>
        </p:nvSpPr>
        <p:spPr>
          <a:xfrm>
            <a:off x="0" y="0"/>
            <a:ext cx="1609344" cy="6858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مستطيل 6"/>
          <p:cNvSpPr/>
          <p:nvPr/>
        </p:nvSpPr>
        <p:spPr>
          <a:xfrm>
            <a:off x="0" y="0"/>
            <a:ext cx="11192256" cy="183794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وسيلة شرح خطية 3 (حدود وشريط التمييز)‏ 7"/>
          <p:cNvSpPr/>
          <p:nvPr/>
        </p:nvSpPr>
        <p:spPr>
          <a:xfrm>
            <a:off x="1679799" y="1005137"/>
            <a:ext cx="8979408" cy="4617720"/>
          </a:xfrm>
          <a:prstGeom prst="accentBorderCallout3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مخطط انسيابي: عرض 8"/>
          <p:cNvSpPr/>
          <p:nvPr/>
        </p:nvSpPr>
        <p:spPr>
          <a:xfrm>
            <a:off x="8430768" y="259901"/>
            <a:ext cx="3593592" cy="1490472"/>
          </a:xfrm>
          <a:prstGeom prst="flowChartDisplay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مربع نص 10"/>
          <p:cNvSpPr txBox="1"/>
          <p:nvPr/>
        </p:nvSpPr>
        <p:spPr>
          <a:xfrm>
            <a:off x="3255967" y="2495609"/>
            <a:ext cx="5870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IQ" sz="4800" b="1" dirty="0">
                <a:solidFill>
                  <a:schemeClr val="bg1"/>
                </a:solidFill>
                <a:latin typeface="BoutrosNewsH1" pitchFamily="2" charset="-78"/>
                <a:cs typeface="BoutrosNewsH1" pitchFamily="2" charset="-78"/>
              </a:rPr>
              <a:t>الأغلاط اللغوية الشائعة وسبل معالحتها</a:t>
            </a:r>
            <a:endParaRPr lang="en-US" sz="4800" b="1" dirty="0">
              <a:solidFill>
                <a:schemeClr val="bg1"/>
              </a:solidFill>
              <a:latin typeface="BoutrosNewsH1" pitchFamily="2" charset="-78"/>
              <a:cs typeface="BoutrosNewsH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63642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0936" y="457200"/>
            <a:ext cx="10515600" cy="5926240"/>
          </a:xfrm>
        </p:spPr>
        <p:txBody>
          <a:bodyPr/>
          <a:lstStyle/>
          <a:p>
            <a:pPr marL="0" indent="0" algn="ctr" rtl="1">
              <a:buNone/>
            </a:pPr>
            <a:r>
              <a:rPr lang="ar-IQ" dirty="0" smtClean="0">
                <a:solidFill>
                  <a:schemeClr val="accent1">
                    <a:lumMod val="75000"/>
                  </a:schemeClr>
                </a:solidFill>
              </a:rPr>
              <a:t>أخطاء في كتابة الكلمات المنتهية بهمزة عند اتصال الضمير الهاء أو الكاف بها </a:t>
            </a:r>
          </a:p>
          <a:p>
            <a:pPr marL="0" indent="0" algn="ctr" rtl="1">
              <a:buNone/>
            </a:pPr>
            <a:r>
              <a:rPr lang="ar-IQ" dirty="0" smtClean="0"/>
              <a:t> إذ تعتمد كتابة الهمزة في مثل هذه الكلمات على موقع الكلمة من الإعراب ، مثلا : </a:t>
            </a:r>
          </a:p>
          <a:p>
            <a:pPr marL="0" indent="0" algn="ctr" rtl="1">
              <a:buNone/>
            </a:pPr>
            <a:r>
              <a:rPr lang="ar-IQ" dirty="0" smtClean="0"/>
              <a:t>( جاء أصدقاؤكَ )  كلمة أصدقاء في هذه الجملة فاعل فتكون مرفوعة بالضمة فتكتب الهمزة على الواو .</a:t>
            </a:r>
          </a:p>
          <a:p>
            <a:pPr marL="0" indent="0" algn="ctr" rtl="1">
              <a:buNone/>
            </a:pPr>
            <a:r>
              <a:rPr lang="ar-IQ" dirty="0" smtClean="0"/>
              <a:t>( رأيتُ أصدقاءك) هنا جاءت مفعول به فتكون منصوبة بالفتحة  وبما أنها سُبِقَت بألف فتكتب مفردة على السطر بحسب القاعدة . وأيضا جاء في قوله تعالى ( فقطّعَ أمعاءهم) .</a:t>
            </a:r>
          </a:p>
          <a:p>
            <a:pPr marL="0" indent="0" algn="ctr" rtl="1">
              <a:buNone/>
            </a:pPr>
            <a:r>
              <a:rPr lang="ar-IQ" dirty="0" smtClean="0"/>
              <a:t>(سلمت على أصدقائك) هنا جاءت مجرورة بالكسرة فتكتب على نبرة الياء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876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8206" y="884903"/>
            <a:ext cx="10940845" cy="6312309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IQ" dirty="0" smtClean="0">
                <a:solidFill>
                  <a:schemeClr val="accent1">
                    <a:lumMod val="75000"/>
                  </a:schemeClr>
                </a:solidFill>
              </a:rPr>
              <a:t>الكلمات التي فيها حرف الظاء</a:t>
            </a:r>
          </a:p>
          <a:p>
            <a:pPr marL="0" indent="0" algn="ctr" rtl="1">
              <a:buNone/>
            </a:pPr>
            <a:r>
              <a:rPr lang="ar-IQ" dirty="0" smtClean="0"/>
              <a:t>الحظ - الحفظ – الحظر – الحظوة – الظليم – الظلم – الظبي – الظبة – الظعن – الظرف – الظريف – الظن – الظل – الظفر – الظهر – الظماء – الكظم – اللحظ – اللفظ – النظم – النظافة – النظر – العظم – العظيم – </a:t>
            </a:r>
            <a:r>
              <a:rPr lang="ar-IQ" dirty="0" err="1" smtClean="0"/>
              <a:t>العظل</a:t>
            </a:r>
            <a:r>
              <a:rPr lang="ar-IQ" dirty="0" smtClean="0"/>
              <a:t> ( تعني الشدة يقال امر </a:t>
            </a:r>
            <a:r>
              <a:rPr lang="ar-IQ" dirty="0" err="1" smtClean="0"/>
              <a:t>معظل</a:t>
            </a:r>
            <a:r>
              <a:rPr lang="ar-IQ" dirty="0" smtClean="0"/>
              <a:t> ) – الغيظ - الفظاظة - الفظاعة – التقريظ ( المدح ) – المواظبة – الوظيفة – اليقظة).</a:t>
            </a:r>
          </a:p>
          <a:p>
            <a:pPr marL="0" indent="0" algn="ctr" rtl="1">
              <a:buNone/>
            </a:pPr>
            <a:r>
              <a:rPr lang="ar-IQ" dirty="0" smtClean="0"/>
              <a:t>المظاهرة ، الظاهرة</a:t>
            </a:r>
          </a:p>
          <a:p>
            <a:pPr marL="0" indent="0" algn="ctr" rtl="1">
              <a:buNone/>
            </a:pPr>
            <a:r>
              <a:rPr lang="ar-IQ" dirty="0" smtClean="0"/>
              <a:t>كلمة ( اضبارة ) بالضاد وليست بالظاء</a:t>
            </a:r>
          </a:p>
          <a:p>
            <a:pPr marL="0" indent="0" algn="ctr" rtl="1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75430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24465"/>
            <a:ext cx="10515600" cy="5852498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IQ" dirty="0" smtClean="0">
                <a:solidFill>
                  <a:schemeClr val="accent1">
                    <a:lumMod val="75000"/>
                  </a:schemeClr>
                </a:solidFill>
              </a:rPr>
              <a:t>بعض الاخطاء الدلالية الشائعة </a:t>
            </a:r>
            <a:r>
              <a:rPr lang="ar-IQ" dirty="0" smtClean="0"/>
              <a:t>: </a:t>
            </a:r>
          </a:p>
          <a:p>
            <a:pPr marL="0" indent="0" algn="ctr" rtl="1">
              <a:buNone/>
            </a:pPr>
            <a:r>
              <a:rPr lang="ar-IQ" dirty="0" smtClean="0"/>
              <a:t>بوساطة  بدلا من واسطة</a:t>
            </a:r>
          </a:p>
          <a:p>
            <a:pPr marL="0" indent="0" algn="ctr" rtl="1">
              <a:buNone/>
            </a:pPr>
            <a:r>
              <a:rPr lang="ar-IQ" dirty="0" smtClean="0"/>
              <a:t>مرّة  بدلا من مريرة </a:t>
            </a:r>
          </a:p>
          <a:p>
            <a:pPr marL="0" indent="0" algn="ctr" rtl="1">
              <a:buNone/>
            </a:pPr>
            <a:r>
              <a:rPr lang="ar-IQ" dirty="0" smtClean="0"/>
              <a:t>شائق بدلا من شيّق</a:t>
            </a:r>
          </a:p>
          <a:p>
            <a:pPr marL="0" indent="0" algn="ctr" rtl="1">
              <a:buNone/>
            </a:pPr>
            <a:r>
              <a:rPr lang="ar-IQ" dirty="0" smtClean="0"/>
              <a:t>صوّت و وافق بدلا من صدّق وصادق</a:t>
            </a:r>
          </a:p>
          <a:p>
            <a:pPr marL="0" indent="0" algn="ctr" rtl="1">
              <a:buNone/>
            </a:pPr>
            <a:r>
              <a:rPr lang="ar-IQ" dirty="0" smtClean="0"/>
              <a:t>أكّد الشيء وليس أكّد على الشيء</a:t>
            </a:r>
          </a:p>
          <a:p>
            <a:pPr marL="0" indent="0" algn="ctr" rtl="1">
              <a:buNone/>
            </a:pPr>
            <a:r>
              <a:rPr lang="ar-IQ" dirty="0" smtClean="0"/>
              <a:t>تعرّف إلى وليس على</a:t>
            </a:r>
          </a:p>
          <a:p>
            <a:pPr marL="0" indent="0" algn="ctr" rtl="1">
              <a:buNone/>
            </a:pPr>
            <a:r>
              <a:rPr lang="ar-IQ" dirty="0" smtClean="0"/>
              <a:t>نظر إلى وليس على</a:t>
            </a:r>
          </a:p>
          <a:p>
            <a:pPr marL="0" indent="0" algn="ctr" rtl="1">
              <a:buNone/>
            </a:pPr>
            <a:r>
              <a:rPr lang="ar-IQ" dirty="0" smtClean="0"/>
              <a:t>استند إلى</a:t>
            </a:r>
          </a:p>
          <a:p>
            <a:pPr marL="0" indent="0" algn="ctr" rtl="1">
              <a:buNone/>
            </a:pPr>
            <a:r>
              <a:rPr lang="ar-IQ" dirty="0" smtClean="0"/>
              <a:t>اعتمد على </a:t>
            </a:r>
          </a:p>
          <a:p>
            <a:pPr marL="0" indent="0" algn="ctr" rtl="1">
              <a:buNone/>
            </a:pPr>
            <a:r>
              <a:rPr lang="ar-IQ" dirty="0" smtClean="0"/>
              <a:t>أجاب عن وليس على </a:t>
            </a:r>
          </a:p>
          <a:p>
            <a:pPr marL="0" indent="0" algn="ctr" rtl="1">
              <a:buNone/>
            </a:pPr>
            <a:r>
              <a:rPr lang="ar-IQ" dirty="0" smtClean="0"/>
              <a:t>دهم وليس داهم ( تعني المشاركة) </a:t>
            </a:r>
          </a:p>
          <a:p>
            <a:pPr marL="0" indent="0" algn="ctr" rtl="1">
              <a:buNone/>
            </a:pPr>
            <a:r>
              <a:rPr lang="ar-IQ" dirty="0" smtClean="0"/>
              <a:t>ولِجَ في </a:t>
            </a:r>
          </a:p>
          <a:p>
            <a:pPr marL="0" indent="0" algn="ctr" rtl="1">
              <a:buNone/>
            </a:pPr>
            <a:r>
              <a:rPr lang="ar-IQ" dirty="0" smtClean="0"/>
              <a:t>اجتمع و  وليس اجتمع مع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025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678426"/>
            <a:ext cx="10515600" cy="5498537"/>
          </a:xfrm>
        </p:spPr>
        <p:txBody>
          <a:bodyPr/>
          <a:lstStyle/>
          <a:p>
            <a:pPr marL="0" indent="0" algn="ctr" rtl="1">
              <a:buNone/>
            </a:pPr>
            <a:r>
              <a:rPr lang="ar-IQ" dirty="0" smtClean="0">
                <a:solidFill>
                  <a:schemeClr val="accent1">
                    <a:lumMod val="75000"/>
                  </a:schemeClr>
                </a:solidFill>
              </a:rPr>
              <a:t>الأغلاط اللغوية الشائعة في لغة الإعلام</a:t>
            </a:r>
          </a:p>
          <a:p>
            <a:pPr marL="0" indent="0" algn="ctr" rtl="1">
              <a:buNone/>
            </a:pPr>
            <a:r>
              <a:rPr lang="ar-IQ" dirty="0" smtClean="0"/>
              <a:t>تميزت اللغة العربية بنظامها اللغوي الخاص الذي يتكون من مجموعة من الأحكام والقوانين تخضع لها اللغة العربية بصرفها ونحوها ودلالاتها وكتابتها . </a:t>
            </a:r>
          </a:p>
          <a:p>
            <a:pPr marL="0" indent="0" algn="ctr" rtl="1">
              <a:buNone/>
            </a:pPr>
            <a:r>
              <a:rPr lang="ar-IQ" dirty="0" smtClean="0"/>
              <a:t>وتعاني اليوم اللغة العربية من خطر الأغلاط اللغوية التي شاعت بين </a:t>
            </a:r>
            <a:r>
              <a:rPr lang="ar-IQ" dirty="0" err="1" smtClean="0"/>
              <a:t>متحدثيها</a:t>
            </a:r>
            <a:r>
              <a:rPr lang="ar-IQ" dirty="0" smtClean="0"/>
              <a:t> </a:t>
            </a:r>
            <a:r>
              <a:rPr lang="ar-IQ" dirty="0" err="1" smtClean="0"/>
              <a:t>ومتعليمها</a:t>
            </a:r>
            <a:r>
              <a:rPr lang="ar-IQ" dirty="0" smtClean="0"/>
              <a:t> وكتابها لا سيما في مجال الصحافة ، إذ يقع الكثير من الكتّاب والمحررين  في أخطاء لغوية شائعة عند كتابتهم للأخبار الصحفية والمحتوى . وعلى الرغم من تصدّي علماء اللغة لهذه الظاهرة الخطرة إلا أن هذه الاخطاء ما زالت  مستخدمة بشكل يومي في لغة الإعلام ، لا سيما في الإعلامين السمعي والمرئي.</a:t>
            </a:r>
          </a:p>
          <a:p>
            <a:pPr marL="0" indent="0" algn="ctr" rtl="1">
              <a:buNone/>
            </a:pPr>
            <a:r>
              <a:rPr lang="ar-IQ" dirty="0" smtClean="0"/>
              <a:t>والخطأ اللغوي هو انحراف غير مقصود عن القواعد الأساسية للغة ، ينتج عن عدم معرفة المعلم والكاتب بقواعد اللغة الأساسية.</a:t>
            </a:r>
          </a:p>
          <a:p>
            <a:pPr marL="0" indent="0" algn="ctr" rtl="1">
              <a:buNone/>
            </a:pPr>
            <a:endParaRPr lang="ar-IQ" dirty="0"/>
          </a:p>
          <a:p>
            <a:pPr marL="0" indent="0" algn="ctr" rtl="1">
              <a:buNone/>
            </a:pPr>
            <a:endParaRPr lang="ar-IQ" dirty="0" smtClean="0"/>
          </a:p>
          <a:p>
            <a:pPr marL="0" indent="0" algn="ctr" rtl="1">
              <a:buNone/>
            </a:pPr>
            <a:endParaRPr lang="ar-IQ" dirty="0"/>
          </a:p>
          <a:p>
            <a:pPr marL="0" indent="0" algn="ctr" rtl="1">
              <a:buNone/>
            </a:pPr>
            <a:endParaRPr lang="ar-IQ" dirty="0" smtClean="0"/>
          </a:p>
          <a:p>
            <a:pPr marL="0" indent="0" algn="ctr" rtl="1">
              <a:buNone/>
            </a:pPr>
            <a:endParaRPr lang="ar-IQ" dirty="0"/>
          </a:p>
          <a:p>
            <a:pPr marL="0" indent="0" algn="ctr" rtl="1">
              <a:buNone/>
            </a:pPr>
            <a:endParaRPr lang="ar-IQ" dirty="0" smtClean="0"/>
          </a:p>
          <a:p>
            <a:pPr marL="0" indent="0" algn="ctr" rtl="1">
              <a:buNone/>
            </a:pPr>
            <a:endParaRPr lang="ar-IQ" dirty="0"/>
          </a:p>
          <a:p>
            <a:pPr marL="0" indent="0" algn="ctr" rtl="1">
              <a:buNone/>
            </a:pPr>
            <a:endParaRPr lang="ar-IQ" dirty="0" smtClean="0"/>
          </a:p>
          <a:p>
            <a:pPr marL="0" indent="0" algn="ctr" rtl="1">
              <a:buNone/>
            </a:pPr>
            <a:endParaRPr lang="ar-IQ" dirty="0"/>
          </a:p>
          <a:p>
            <a:pPr marL="0" indent="0" algn="ctr" rtl="1">
              <a:buNone/>
            </a:pPr>
            <a:endParaRPr lang="ar-IQ" dirty="0" smtClean="0"/>
          </a:p>
          <a:p>
            <a:pPr marL="0" indent="0" algn="ctr" rtl="1">
              <a:buNone/>
            </a:pPr>
            <a:endParaRPr lang="ar-IQ" dirty="0"/>
          </a:p>
          <a:p>
            <a:pPr marL="0" indent="0" algn="ctr" rtl="1">
              <a:buNone/>
            </a:pPr>
            <a:endParaRPr lang="ar-IQ" dirty="0" smtClean="0"/>
          </a:p>
          <a:p>
            <a:pPr marL="0" indent="0" algn="ctr" rtl="1">
              <a:buNone/>
            </a:pPr>
            <a:endParaRPr lang="ar-IQ" dirty="0"/>
          </a:p>
          <a:p>
            <a:pPr marL="0" indent="0" algn="ct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71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05464" y="925974"/>
            <a:ext cx="10515600" cy="4351338"/>
          </a:xfrm>
        </p:spPr>
        <p:txBody>
          <a:bodyPr/>
          <a:lstStyle/>
          <a:p>
            <a:pPr algn="ctr" rtl="1"/>
            <a:r>
              <a:rPr lang="ar-IQ" dirty="0" smtClean="0">
                <a:solidFill>
                  <a:schemeClr val="accent1">
                    <a:lumMod val="75000"/>
                  </a:schemeClr>
                </a:solidFill>
              </a:rPr>
              <a:t>الفرق بين الغلط والخطأ : </a:t>
            </a:r>
          </a:p>
          <a:p>
            <a:pPr marL="0" indent="0" algn="ctr" rtl="1">
              <a:buNone/>
            </a:pPr>
            <a:r>
              <a:rPr lang="ar-IQ" dirty="0" smtClean="0"/>
              <a:t>قال أبو هلال العسكري في كتابه الفروق اللغوية : </a:t>
            </a:r>
          </a:p>
          <a:p>
            <a:pPr marL="0" indent="0" algn="ctr" rtl="1">
              <a:buNone/>
            </a:pPr>
            <a:r>
              <a:rPr lang="ar-IQ" dirty="0" smtClean="0"/>
              <a:t>" الفرق بين الغلط والخطأ . أنّ الغلط  هو وضع الشيء في غير موضعه ، ويجوز أن يكون صوابا في نفسه .</a:t>
            </a:r>
          </a:p>
          <a:p>
            <a:pPr marL="0" indent="0" algn="ctr" rtl="1">
              <a:buNone/>
            </a:pPr>
            <a:r>
              <a:rPr lang="ar-IQ" dirty="0" smtClean="0"/>
              <a:t>والخطأ لا يكون صوابا على وجه ".</a:t>
            </a:r>
          </a:p>
          <a:p>
            <a:pPr marL="0" indent="0" algn="ctr" rtl="1">
              <a:buNone/>
            </a:pPr>
            <a:r>
              <a:rPr lang="ar-IQ" dirty="0" smtClean="0"/>
              <a:t>والغلط أشدُّ من الخطأ .</a:t>
            </a:r>
          </a:p>
          <a:p>
            <a:pPr marL="0" indent="0" algn="ctr" rtl="1">
              <a:buNone/>
            </a:pPr>
            <a:r>
              <a:rPr lang="ar-IQ" dirty="0" smtClean="0"/>
              <a:t>والخطأ يستخدم في مجال الدراسة والحياة العامة ، أما الغلط فيستخدم في مجال الدراسة فقط . أي الغلط الكلامي والكتابي .</a:t>
            </a:r>
          </a:p>
          <a:p>
            <a:pPr marL="0" indent="0" algn="ctr" rtl="1">
              <a:buNone/>
            </a:pPr>
            <a:r>
              <a:rPr lang="ar-IQ" dirty="0" smtClean="0"/>
              <a:t>نقول في </a:t>
            </a:r>
            <a:r>
              <a:rPr lang="ar-IQ" dirty="0" err="1" smtClean="0"/>
              <a:t>اللهحة</a:t>
            </a:r>
            <a:r>
              <a:rPr lang="ar-IQ" dirty="0" smtClean="0"/>
              <a:t> العراقية : فلان غلَط على فلان ، أي سبّهُ وشتمَهُ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842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49710" y="294968"/>
            <a:ext cx="10515600" cy="6459793"/>
          </a:xfrm>
        </p:spPr>
        <p:txBody>
          <a:bodyPr>
            <a:normAutofit fontScale="92500" lnSpcReduction="10000"/>
          </a:bodyPr>
          <a:lstStyle/>
          <a:p>
            <a:pPr algn="ctr" rtl="1"/>
            <a:r>
              <a:rPr lang="ar-IQ" dirty="0" smtClean="0">
                <a:solidFill>
                  <a:schemeClr val="accent1">
                    <a:lumMod val="75000"/>
                  </a:schemeClr>
                </a:solidFill>
              </a:rPr>
              <a:t>محور الاخطاء الاملائية : </a:t>
            </a:r>
          </a:p>
          <a:p>
            <a:pPr marL="0" indent="0" algn="ctr" rtl="1">
              <a:buNone/>
            </a:pPr>
            <a:r>
              <a:rPr lang="ar-IQ" dirty="0" smtClean="0"/>
              <a:t>1_تكتب الكلمات التالية بطريقة خاطئة : اللغة ، اللهجة ، الليل ، اللؤلؤ ، اللون </a:t>
            </a:r>
            <a:r>
              <a:rPr lang="ar-IQ" dirty="0" err="1" smtClean="0"/>
              <a:t>اوغيرها</a:t>
            </a:r>
            <a:r>
              <a:rPr lang="ar-IQ" dirty="0" smtClean="0"/>
              <a:t> من الكلمات  المماثلة لها. </a:t>
            </a:r>
          </a:p>
          <a:p>
            <a:pPr marL="0" indent="0" algn="ctr" rtl="1">
              <a:buNone/>
            </a:pPr>
            <a:r>
              <a:rPr lang="ar-IQ" dirty="0" smtClean="0"/>
              <a:t>إذ تكتب خطأً  بهذا الشكل : </a:t>
            </a:r>
            <a:r>
              <a:rPr lang="ar-IQ" dirty="0" err="1" smtClean="0"/>
              <a:t>ألغة</a:t>
            </a:r>
            <a:r>
              <a:rPr lang="ar-IQ" dirty="0" smtClean="0"/>
              <a:t> ، </a:t>
            </a:r>
            <a:r>
              <a:rPr lang="ar-IQ" dirty="0" err="1" smtClean="0"/>
              <a:t>الهجة</a:t>
            </a:r>
            <a:r>
              <a:rPr lang="ar-IQ" dirty="0" smtClean="0"/>
              <a:t> ، الون ، </a:t>
            </a:r>
            <a:r>
              <a:rPr lang="ar-IQ" dirty="0" err="1" smtClean="0"/>
              <a:t>الؤلؤ</a:t>
            </a:r>
            <a:endParaRPr lang="ar-IQ" dirty="0" smtClean="0"/>
          </a:p>
          <a:p>
            <a:pPr marL="0" indent="0" algn="ctr" rtl="1">
              <a:buNone/>
            </a:pPr>
            <a:r>
              <a:rPr lang="ar-IQ" dirty="0" smtClean="0"/>
              <a:t>لتجاوز الخطأ في كتابة مثل هذه الكلمات التي تبدأ بحرف اللام : نكتب الكلمة مجردة من ( ال) التعريف ثم نضيف إليها ( ال) التعريف ، هكذا :</a:t>
            </a:r>
          </a:p>
          <a:p>
            <a:pPr marL="0" indent="0" algn="ctr" rtl="1">
              <a:buNone/>
            </a:pPr>
            <a:r>
              <a:rPr lang="ar-IQ" dirty="0" smtClean="0"/>
              <a:t>ال + لغة = اللغة</a:t>
            </a:r>
          </a:p>
          <a:p>
            <a:pPr marL="0" indent="0" algn="ctr" rtl="1">
              <a:buNone/>
            </a:pPr>
            <a:r>
              <a:rPr lang="ar-IQ" dirty="0" smtClean="0"/>
              <a:t>ال + ليل = الليل وهكذا بقية الكلمات . </a:t>
            </a:r>
          </a:p>
          <a:p>
            <a:pPr marL="0" indent="0" algn="ctr" rtl="1">
              <a:buNone/>
            </a:pPr>
            <a:r>
              <a:rPr lang="ar-IQ" dirty="0" smtClean="0"/>
              <a:t>2_ الخطأ في كتابة (ال) التعريف ، إذ توضع الهمزة فوق الألف وهذا خطأ ؛ لأن همزة( ال ) همزة وصل وليست همزة قطع . </a:t>
            </a:r>
          </a:p>
          <a:p>
            <a:pPr marL="0" indent="0" algn="ctr" rtl="1">
              <a:buNone/>
            </a:pPr>
            <a:r>
              <a:rPr lang="ar-IQ" dirty="0" smtClean="0"/>
              <a:t>3_ </a:t>
            </a:r>
            <a:r>
              <a:rPr lang="ar-IQ" dirty="0" err="1" smtClean="0"/>
              <a:t>الخطا</a:t>
            </a:r>
            <a:r>
              <a:rPr lang="ar-IQ" dirty="0" smtClean="0"/>
              <a:t> في كتابة ياء المخاطبة المؤنثة ، فهي تضاف إلى كل من فعل الأمر والفعل والمضارع ، كما في : اكتبي . أسرعي  ، اذهبي ، لن تفعلي . </a:t>
            </a:r>
          </a:p>
          <a:p>
            <a:pPr marL="0" indent="0" algn="ctr" rtl="1">
              <a:buNone/>
            </a:pPr>
            <a:r>
              <a:rPr lang="ar-IQ" dirty="0" smtClean="0"/>
              <a:t>اما في حالة الفعل الماضي والضمائر واتصالها بكاف المخاطب فلا تكتب ياء </a:t>
            </a:r>
            <a:r>
              <a:rPr lang="ar-IQ" dirty="0" err="1" smtClean="0"/>
              <a:t>ويستعاظ</a:t>
            </a:r>
            <a:r>
              <a:rPr lang="ar-IQ" dirty="0" smtClean="0"/>
              <a:t> عنها بالكسرة . مثل : </a:t>
            </a:r>
          </a:p>
          <a:p>
            <a:pPr marL="0" indent="0" algn="ctr" rtl="1">
              <a:buNone/>
            </a:pPr>
            <a:r>
              <a:rPr lang="ar-IQ" dirty="0" err="1" smtClean="0"/>
              <a:t>انتي</a:t>
            </a:r>
            <a:r>
              <a:rPr lang="ar-IQ" dirty="0" smtClean="0"/>
              <a:t> ، </a:t>
            </a:r>
            <a:r>
              <a:rPr lang="ar-IQ" dirty="0" err="1" smtClean="0"/>
              <a:t>إليكي</a:t>
            </a:r>
            <a:r>
              <a:rPr lang="ar-IQ" dirty="0" smtClean="0"/>
              <a:t> ، كنتي ، سهرتي  </a:t>
            </a:r>
          </a:p>
          <a:p>
            <a:pPr marL="0" indent="0" algn="ctr" rtl="1">
              <a:buNone/>
            </a:pPr>
            <a:r>
              <a:rPr lang="ar-IQ" dirty="0" smtClean="0"/>
              <a:t>الصواب : كنتِ ، إليكِ ، سهرتِ ، أنتِ .</a:t>
            </a:r>
          </a:p>
          <a:p>
            <a:pPr marL="0" indent="0" algn="ctr" rtl="1">
              <a:buNone/>
            </a:pPr>
            <a:r>
              <a:rPr lang="ar-IQ" dirty="0" smtClean="0"/>
              <a:t>4_ أخطاء التنوين . مثل : شكرن ، أيضن </a:t>
            </a:r>
          </a:p>
          <a:p>
            <a:pPr marL="0" indent="0" algn="ctr" rtl="1">
              <a:buNone/>
            </a:pPr>
            <a:r>
              <a:rPr lang="ar-IQ" dirty="0" smtClean="0"/>
              <a:t>الصواب شكرا ، أيضا.</a:t>
            </a:r>
          </a:p>
          <a:p>
            <a:pPr marL="0" indent="0" algn="ctr" rtl="1">
              <a:buNone/>
            </a:pPr>
            <a:r>
              <a:rPr lang="ar-IQ" dirty="0" smtClean="0"/>
              <a:t>5_ هاذا ، هاذه ، لاكن .</a:t>
            </a:r>
          </a:p>
          <a:p>
            <a:pPr marL="0" indent="0" algn="ctr" rtl="1">
              <a:buNone/>
            </a:pPr>
            <a:r>
              <a:rPr lang="ar-IQ" dirty="0" smtClean="0"/>
              <a:t>الصواب : هذا ، هذه ، لكن .</a:t>
            </a:r>
          </a:p>
          <a:p>
            <a:pPr marL="0" indent="0" algn="ctr" rtl="1">
              <a:buNone/>
            </a:pPr>
            <a:r>
              <a:rPr lang="ar-IQ" dirty="0" smtClean="0"/>
              <a:t>6_ الكثير لا يفرق بين( يحيا ) الفعل و(يحيى ) الاسم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3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545690"/>
            <a:ext cx="10515600" cy="6091084"/>
          </a:xfrm>
        </p:spPr>
        <p:txBody>
          <a:bodyPr>
            <a:normAutofit/>
          </a:bodyPr>
          <a:lstStyle/>
          <a:p>
            <a:pPr algn="ctr" rtl="1"/>
            <a:r>
              <a:rPr lang="ar-IQ" dirty="0" smtClean="0">
                <a:solidFill>
                  <a:schemeClr val="accent1">
                    <a:lumMod val="75000"/>
                  </a:schemeClr>
                </a:solidFill>
              </a:rPr>
              <a:t>محور الاخطاء النحوية : </a:t>
            </a:r>
          </a:p>
          <a:p>
            <a:pPr marL="0" indent="0" algn="ctr" rtl="1">
              <a:buNone/>
            </a:pPr>
            <a:r>
              <a:rPr lang="ar-IQ" dirty="0" smtClean="0"/>
              <a:t>1_ الخطأ في نطق وكتابة الأفعال الخمسة المسبوقة بحرف جازم  ، مثل ( لم ،لما ، إن الجازمة ، لا الجازمة ، وغيرها من حروف الجزم  ، أو بحروف النصب ، مثل : لن ، كي ، أن المصدرية الناصبة ، حتى الناصبة وغيرها ، فتكتب خطأً بهذا الشكل: لن يكتبون ، ولا يكتبون ، ولم يذهبون </a:t>
            </a:r>
          </a:p>
          <a:p>
            <a:pPr marL="0" indent="0" algn="ctr" rtl="1">
              <a:buNone/>
            </a:pPr>
            <a:r>
              <a:rPr lang="ar-IQ" dirty="0" smtClean="0"/>
              <a:t>والصواب : لم تكتبوا ، لن تذهبوا ، لم ، تفعلوا .</a:t>
            </a:r>
          </a:p>
          <a:p>
            <a:pPr marL="0" indent="0" algn="ctr" rtl="1">
              <a:buNone/>
            </a:pPr>
            <a:r>
              <a:rPr lang="ar-IQ" dirty="0" smtClean="0"/>
              <a:t>يُخطئون أيضا في نطق وكتابة الأفعال الخمسة ، إذ يحذفون نونها ولم تُسبق بحرف ناصب أو جازم ، كما في قولهم : </a:t>
            </a:r>
          </a:p>
          <a:p>
            <a:pPr marL="0" indent="0" algn="ctr" rtl="1">
              <a:buNone/>
            </a:pPr>
            <a:r>
              <a:rPr lang="ar-IQ" dirty="0" smtClean="0"/>
              <a:t>هم يكتبوا </a:t>
            </a:r>
          </a:p>
          <a:p>
            <a:pPr marL="0" indent="0" algn="ctr" rtl="1">
              <a:buNone/>
            </a:pPr>
            <a:r>
              <a:rPr lang="ar-IQ" dirty="0" smtClean="0"/>
              <a:t>هم يفعلوا . وهذا خطأ</a:t>
            </a:r>
          </a:p>
          <a:p>
            <a:pPr marL="0" indent="0" algn="ctr" rtl="1">
              <a:buNone/>
            </a:pPr>
            <a:r>
              <a:rPr lang="ar-IQ" dirty="0" smtClean="0"/>
              <a:t>الصواب :هم يكتبون وهم يفعلون . هنا يجب تثبيت النون لأنها لم تسبق بحرف ناصب أو جازم. </a:t>
            </a:r>
          </a:p>
          <a:p>
            <a:pPr marL="0" indent="0" algn="ctr" rtl="1">
              <a:buNone/>
            </a:pPr>
            <a:r>
              <a:rPr lang="ar-IQ" dirty="0" smtClean="0"/>
              <a:t>2_ نصب جمع المؤنث السالم بالفتحة بدل الكسرة وهذا خطأ ، لأن جمع المؤنث السالم ينصب بالكسرة بدل الفتحة ، كما في قولهم : رأيت الطالبات ، وهذا خطأ.</a:t>
            </a:r>
          </a:p>
          <a:p>
            <a:pPr marL="0" indent="0" algn="ctr" rtl="1">
              <a:buNone/>
            </a:pPr>
            <a:r>
              <a:rPr lang="ar-IQ" dirty="0" smtClean="0"/>
              <a:t>الصواب :رأيت </a:t>
            </a:r>
            <a:r>
              <a:rPr lang="ar-IQ" dirty="0"/>
              <a:t>الطالباتِ .</a:t>
            </a:r>
            <a:endParaRPr lang="ar-IQ" dirty="0" smtClean="0"/>
          </a:p>
          <a:p>
            <a:pPr marL="0" indent="0" algn="ctr" rtl="1">
              <a:buNone/>
            </a:pPr>
            <a:r>
              <a:rPr lang="ar-IQ" dirty="0" smtClean="0"/>
              <a:t>3_ الخطأ في جر الاسم الممنوع من الصرف بالكسرة فهو يُجر بالفتحة بدل الكسرة ، فيقولون ويكتبون خطأً : ذهبت الى بغدادِ .</a:t>
            </a:r>
          </a:p>
          <a:p>
            <a:pPr marL="0" indent="0" algn="ctr" rtl="1">
              <a:buNone/>
            </a:pPr>
            <a:r>
              <a:rPr lang="ar-IQ" dirty="0" smtClean="0"/>
              <a:t>الصواب : ذهبت الى بغدادَ . يجر بالفتحة بدل الكسرة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932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9717" y="265471"/>
            <a:ext cx="11695470" cy="6400800"/>
          </a:xfrm>
        </p:spPr>
        <p:txBody>
          <a:bodyPr>
            <a:normAutofit fontScale="92500" lnSpcReduction="20000"/>
          </a:bodyPr>
          <a:lstStyle/>
          <a:p>
            <a:pPr marL="0" indent="0" algn="ctr" rtl="1">
              <a:buNone/>
            </a:pPr>
            <a:r>
              <a:rPr lang="ar-IQ" dirty="0" smtClean="0">
                <a:solidFill>
                  <a:schemeClr val="accent1">
                    <a:lumMod val="75000"/>
                  </a:schemeClr>
                </a:solidFill>
              </a:rPr>
              <a:t>محور الاخطاء النحوية الاملائية</a:t>
            </a:r>
            <a:r>
              <a:rPr lang="ar-IQ" dirty="0" smtClean="0"/>
              <a:t>: </a:t>
            </a:r>
          </a:p>
          <a:p>
            <a:pPr marL="0" indent="0" algn="ctr" rtl="1">
              <a:buNone/>
            </a:pPr>
            <a:r>
              <a:rPr lang="ar-IQ" dirty="0" smtClean="0"/>
              <a:t>1_ يخطئ البعض في كتابة الأفعال : ( ندعو ، نرجو ، نسمو ، نقسو ، نلهو ) بوضع الألف الفارقة بعدها ، فتكتب خطأً ( ندعوا ، </a:t>
            </a:r>
            <a:r>
              <a:rPr lang="ar-IQ" dirty="0" err="1" smtClean="0"/>
              <a:t>نرجوا</a:t>
            </a:r>
            <a:r>
              <a:rPr lang="ar-IQ" dirty="0" smtClean="0"/>
              <a:t> ، نسموا ، نقسوا ، </a:t>
            </a:r>
            <a:r>
              <a:rPr lang="ar-IQ" dirty="0" err="1" smtClean="0"/>
              <a:t>نلهوا</a:t>
            </a:r>
            <a:r>
              <a:rPr lang="ar-IQ" dirty="0" smtClean="0"/>
              <a:t>) . فالواو هنا ليست واو الجماعة (</a:t>
            </a:r>
            <a:r>
              <a:rPr lang="ar-IQ" dirty="0" err="1" smtClean="0"/>
              <a:t>وا</a:t>
            </a:r>
            <a:r>
              <a:rPr lang="ar-IQ" dirty="0" smtClean="0"/>
              <a:t>) بل هي من أصل الفعل إذ لا يمكن حذفها ، فلا نقول مثلا : نرج ، أو نسم ، إذ تكون  كلمة غير مفهومة. اما بالنسبة لواو الجماعة (</a:t>
            </a:r>
            <a:r>
              <a:rPr lang="ar-IQ" dirty="0" err="1" smtClean="0"/>
              <a:t>وا</a:t>
            </a:r>
            <a:r>
              <a:rPr lang="ar-IQ" dirty="0" smtClean="0"/>
              <a:t>) فيمكن حذفها من الفعل ولا </a:t>
            </a:r>
            <a:r>
              <a:rPr lang="ar-IQ" smtClean="0"/>
              <a:t>تسبب غموضا في فهم المنعى  </a:t>
            </a:r>
            <a:r>
              <a:rPr lang="ar-IQ" dirty="0" smtClean="0"/>
              <a:t>ويكون الفعل مفهوما ، مثل : كتبوا  ، اذا حذفنا واو الجماعة تبقى الكلمة مفهومة المعنى ولا ينقصها شيء ، نحو : كتب ، فهي مفهومة وواضحة المعنى  .</a:t>
            </a:r>
          </a:p>
          <a:p>
            <a:pPr marL="0" indent="0" algn="ctr" rtl="1">
              <a:buNone/>
            </a:pPr>
            <a:r>
              <a:rPr lang="ar-IQ" dirty="0" smtClean="0"/>
              <a:t>2_ الألف الفارقة : </a:t>
            </a:r>
          </a:p>
          <a:p>
            <a:pPr marL="0" indent="0" algn="ctr" rtl="1">
              <a:buNone/>
            </a:pPr>
            <a:r>
              <a:rPr lang="ar-IQ" dirty="0" smtClean="0"/>
              <a:t>نقرأ مثلا : يهنِّئ </a:t>
            </a:r>
            <a:r>
              <a:rPr lang="ar-IQ" dirty="0" err="1" smtClean="0"/>
              <a:t>مهندسوا</a:t>
            </a:r>
            <a:r>
              <a:rPr lang="ar-IQ" dirty="0" smtClean="0"/>
              <a:t> المؤسسة الفلانية ......</a:t>
            </a:r>
          </a:p>
          <a:p>
            <a:pPr marL="0" indent="0" algn="ctr" rtl="1">
              <a:buNone/>
            </a:pPr>
            <a:r>
              <a:rPr lang="ar-IQ" dirty="0" smtClean="0"/>
              <a:t>( </a:t>
            </a:r>
            <a:r>
              <a:rPr lang="ar-IQ" dirty="0" err="1" smtClean="0"/>
              <a:t>مهندسوا</a:t>
            </a:r>
            <a:r>
              <a:rPr lang="ar-IQ" dirty="0" smtClean="0"/>
              <a:t> ) الواو في هذه الكلمة هي واو جمع المذكر السالم . الذي حُذٍفت نونه عند الاضافة ، وليست واو الجماعة ( </a:t>
            </a:r>
            <a:r>
              <a:rPr lang="ar-IQ" dirty="0" err="1" smtClean="0"/>
              <a:t>وا</a:t>
            </a:r>
            <a:r>
              <a:rPr lang="ar-IQ" dirty="0" smtClean="0"/>
              <a:t> ) التي تأتي مع الأفعال . </a:t>
            </a:r>
          </a:p>
          <a:p>
            <a:pPr marL="0" indent="0" algn="ctr" rtl="1">
              <a:buNone/>
            </a:pPr>
            <a:r>
              <a:rPr lang="ar-IQ" dirty="0" smtClean="0"/>
              <a:t>الصواب أن تكتب بدون ألف ( مهندسو) </a:t>
            </a:r>
            <a:r>
              <a:rPr lang="ar-IQ" dirty="0" err="1" smtClean="0"/>
              <a:t>لانها</a:t>
            </a:r>
            <a:r>
              <a:rPr lang="ar-IQ" dirty="0" smtClean="0"/>
              <a:t> اسم وليست فعل .</a:t>
            </a:r>
          </a:p>
          <a:p>
            <a:pPr marL="0" indent="0" algn="ctr" rtl="1">
              <a:buNone/>
            </a:pPr>
            <a:r>
              <a:rPr lang="ar-IQ" dirty="0" smtClean="0"/>
              <a:t>الألف تكون مع واو الجماعة في الأفعال نحو : كتبوا ، ذهبوا ، حملوا .</a:t>
            </a:r>
          </a:p>
          <a:p>
            <a:pPr marL="0" indent="0" algn="ctr" rtl="1">
              <a:buNone/>
            </a:pPr>
            <a:r>
              <a:rPr lang="ar-IQ" dirty="0" smtClean="0"/>
              <a:t>اكتبوا ، اذهبوا  .</a:t>
            </a:r>
          </a:p>
          <a:p>
            <a:pPr marL="0" indent="0" algn="ctr" rtl="1">
              <a:buNone/>
            </a:pPr>
            <a:r>
              <a:rPr lang="ar-IQ" dirty="0" smtClean="0"/>
              <a:t>لم ،  يكتبوا ، لن يذهبوا . </a:t>
            </a:r>
          </a:p>
          <a:p>
            <a:pPr marL="0" indent="0" algn="ctr" rtl="1">
              <a:buNone/>
            </a:pPr>
            <a:r>
              <a:rPr lang="ar-IQ" dirty="0" smtClean="0"/>
              <a:t>وسميت بالألف الفارقة </a:t>
            </a:r>
            <a:r>
              <a:rPr lang="ar-IQ" dirty="0" err="1" smtClean="0"/>
              <a:t>لانها</a:t>
            </a:r>
            <a:r>
              <a:rPr lang="ar-IQ" dirty="0" smtClean="0"/>
              <a:t> تفرق بين الفعل والاسم ، فهناك فرق بين كاتبو ( اسم) الدرس . وكتبوا ( فعل)  الدرس .</a:t>
            </a:r>
          </a:p>
          <a:p>
            <a:pPr marL="0" indent="0" algn="ctr" rtl="1">
              <a:buNone/>
            </a:pPr>
            <a:r>
              <a:rPr lang="ar-IQ" dirty="0" smtClean="0"/>
              <a:t>3_ الخطأ في كتابة الاسم المنقوص  في الكلمات الاتية : خالي ، منتهي ، موازي ، ماضي ، محامي ، وغيرها من الأسماء المنقوصة .</a:t>
            </a:r>
          </a:p>
          <a:p>
            <a:pPr marL="0" indent="0" algn="ctr" rtl="1">
              <a:buNone/>
            </a:pPr>
            <a:r>
              <a:rPr lang="ar-IQ" dirty="0" smtClean="0"/>
              <a:t>الصواب : خالٍ ، منتهٍ ، متوازٍ ، ماضٍ ، محامٍ .</a:t>
            </a:r>
          </a:p>
          <a:p>
            <a:pPr marL="0" indent="0" algn="ctr" rtl="1">
              <a:buNone/>
            </a:pPr>
            <a:r>
              <a:rPr lang="ar-IQ" dirty="0" smtClean="0"/>
              <a:t>يكتب الاسم المنقوص بالياء في حالة كونه معرفة  ، سواء كان معرف بأل التعريف ، نحو :الفعل الماضي .</a:t>
            </a:r>
          </a:p>
          <a:p>
            <a:pPr marL="0" indent="0" algn="ctr" rtl="1">
              <a:buNone/>
            </a:pPr>
            <a:r>
              <a:rPr lang="ar-IQ" dirty="0" smtClean="0"/>
              <a:t>أم معرفا بالإضافة ، نحو ساعي البريد .</a:t>
            </a:r>
          </a:p>
          <a:p>
            <a:pPr marL="0" indent="0" algn="ctr" rtl="1">
              <a:buNone/>
            </a:pPr>
            <a:r>
              <a:rPr lang="ar-IQ" dirty="0" smtClean="0"/>
              <a:t>وسمي الاسم المنقوص بهذه التسمية لأن تنقصه الياء في حالة كونه نكرة  . </a:t>
            </a:r>
          </a:p>
          <a:p>
            <a:pPr marL="0" indent="0" algn="ct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987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08703" y="545691"/>
            <a:ext cx="10515600" cy="5881995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IQ" dirty="0" smtClean="0"/>
              <a:t>4_ كتابة ( اللذَينِ) للمثنى بلام واحدة ، نحو (الذين ) للجمع . </a:t>
            </a:r>
          </a:p>
          <a:p>
            <a:pPr marL="0" indent="0" algn="ctr" rtl="1">
              <a:buNone/>
            </a:pPr>
            <a:r>
              <a:rPr lang="ar-IQ" dirty="0" smtClean="0"/>
              <a:t>أي عدم التفريق بين ( اللذَينِ) للمثنى ، و(الذين ) للجمع .</a:t>
            </a:r>
          </a:p>
          <a:p>
            <a:pPr marL="0" indent="0" algn="ctr" rtl="1">
              <a:buNone/>
            </a:pPr>
            <a:r>
              <a:rPr lang="ar-IQ" dirty="0" smtClean="0"/>
              <a:t>5_ عدم التفريق بين التاء الطويلة والتاء المربوطة في مثل : ربت بيت </a:t>
            </a:r>
          </a:p>
          <a:p>
            <a:pPr marL="0" indent="0" algn="ctr" rtl="1">
              <a:buNone/>
            </a:pPr>
            <a:r>
              <a:rPr lang="ar-IQ" dirty="0" smtClean="0"/>
              <a:t>الصواب : ربة بيت .</a:t>
            </a:r>
          </a:p>
          <a:p>
            <a:pPr marL="0" indent="0" algn="ctr" rtl="1">
              <a:buNone/>
            </a:pPr>
            <a:r>
              <a:rPr lang="ar-IQ" dirty="0" smtClean="0"/>
              <a:t>كلمة قناة تجمع قنوات بالتاء الطويلة وليست بالتاء المربوطة ، نحو </a:t>
            </a:r>
            <a:r>
              <a:rPr lang="ar-IQ" dirty="0" err="1" smtClean="0"/>
              <a:t>قنواة</a:t>
            </a:r>
            <a:r>
              <a:rPr lang="ar-IQ" dirty="0" smtClean="0"/>
              <a:t> .</a:t>
            </a:r>
          </a:p>
          <a:p>
            <a:pPr marL="0" indent="0" algn="ctr" rtl="1">
              <a:buNone/>
            </a:pPr>
            <a:r>
              <a:rPr lang="ar-IQ" dirty="0" smtClean="0"/>
              <a:t>6_ الخطأ في كتابة ( إن شاء الله) </a:t>
            </a:r>
          </a:p>
          <a:p>
            <a:pPr marL="0" indent="0" algn="ctr" rtl="1">
              <a:buNone/>
            </a:pPr>
            <a:r>
              <a:rPr lang="ar-IQ" dirty="0" smtClean="0"/>
              <a:t>تكتب خطأً إنشاء الله </a:t>
            </a:r>
          </a:p>
          <a:p>
            <a:pPr marL="0" indent="0" algn="ctr" rtl="1">
              <a:buNone/>
            </a:pPr>
            <a:r>
              <a:rPr lang="ar-IQ" dirty="0" smtClean="0"/>
              <a:t>7_ خطأ شائع في كتابة الاسم ( شذا) </a:t>
            </a:r>
          </a:p>
          <a:p>
            <a:pPr marL="0" indent="0" algn="ctr" rtl="1">
              <a:buNone/>
            </a:pPr>
            <a:r>
              <a:rPr lang="ar-IQ" dirty="0" smtClean="0"/>
              <a:t>تكتب خطأ (شذى) .</a:t>
            </a:r>
          </a:p>
          <a:p>
            <a:pPr marL="0" indent="0" algn="ctr" rtl="1">
              <a:buNone/>
            </a:pPr>
            <a:r>
              <a:rPr lang="ar-IQ" dirty="0" smtClean="0"/>
              <a:t>وأيضا مها ، وسهى </a:t>
            </a:r>
          </a:p>
          <a:p>
            <a:pPr marL="0" indent="0" algn="ctr" rtl="1">
              <a:buNone/>
            </a:pPr>
            <a:r>
              <a:rPr lang="ar-IQ" dirty="0" smtClean="0"/>
              <a:t>تكتب خطأ مهى ، سها.</a:t>
            </a:r>
          </a:p>
          <a:p>
            <a:pPr marL="0" indent="0" algn="ctr" rtl="1">
              <a:buNone/>
            </a:pPr>
            <a:r>
              <a:rPr lang="ar-IQ" dirty="0" smtClean="0"/>
              <a:t>8_ أن + ل = ألاّ</a:t>
            </a:r>
          </a:p>
          <a:p>
            <a:pPr marL="0" indent="0" algn="ctr" rtl="1">
              <a:buNone/>
            </a:pPr>
            <a:r>
              <a:rPr lang="ar-IQ" dirty="0" smtClean="0"/>
              <a:t>في + ما = فيمَ أو فيما </a:t>
            </a:r>
          </a:p>
          <a:p>
            <a:pPr marL="0" indent="0" algn="ctr" rtl="1">
              <a:buNone/>
            </a:pPr>
            <a:r>
              <a:rPr lang="ar-IQ" dirty="0" smtClean="0"/>
              <a:t>9_ عن + ما = عمّ أو عمّا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112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30941"/>
            <a:ext cx="11341510" cy="6209071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IQ" dirty="0" smtClean="0">
                <a:solidFill>
                  <a:schemeClr val="accent1">
                    <a:lumMod val="75000"/>
                  </a:schemeClr>
                </a:solidFill>
              </a:rPr>
              <a:t>الهمزة المتوسطة</a:t>
            </a:r>
          </a:p>
          <a:p>
            <a:pPr marL="0" indent="0" algn="ctr" rtl="1">
              <a:buNone/>
            </a:pPr>
            <a:r>
              <a:rPr lang="ar-IQ" dirty="0" smtClean="0"/>
              <a:t>تُكتب على  حسب حركة الحرف قبلها: مِئذنة، مَأْذون، عائِد، مِئَة، مُؤْمِن، فِئَة.</a:t>
            </a:r>
          </a:p>
          <a:p>
            <a:pPr marL="0" indent="0" algn="ctr" rtl="1">
              <a:buNone/>
            </a:pPr>
            <a:r>
              <a:rPr lang="ar-IQ" dirty="0" smtClean="0"/>
              <a:t>تُكتب على السطر إذا كانت مفتوحة بعد ألف ممدودة مثل كلمة: (عباءَة)، أو واو ساكنة او ممدودة مثل: </a:t>
            </a:r>
            <a:r>
              <a:rPr lang="ar-IQ" dirty="0" err="1" smtClean="0"/>
              <a:t>ضَوْءان</a:t>
            </a:r>
            <a:r>
              <a:rPr lang="ar-IQ" dirty="0" smtClean="0"/>
              <a:t>، مملوءَة، أو مضمومة بعد واو المد مثل كلمة: هُدوُءه</a:t>
            </a:r>
          </a:p>
          <a:p>
            <a:pPr marL="0" indent="0" algn="ctr" rtl="1">
              <a:buNone/>
            </a:pPr>
            <a:r>
              <a:rPr lang="ar-IQ" dirty="0" smtClean="0"/>
              <a:t>تكتب الهمزة على نَبْرة إذا سبقها ياء ساكنة مثل: هيئة</a:t>
            </a:r>
          </a:p>
          <a:p>
            <a:pPr marL="0" indent="0" algn="ctr" rtl="1">
              <a:buNone/>
            </a:pPr>
            <a:r>
              <a:rPr lang="ar-IQ" dirty="0" smtClean="0">
                <a:solidFill>
                  <a:schemeClr val="accent1">
                    <a:lumMod val="75000"/>
                  </a:schemeClr>
                </a:solidFill>
              </a:rPr>
              <a:t>أخطاء في كتابة الهمزة المتوسطة اذا كانت همزة مد (آ)  في مثل </a:t>
            </a:r>
            <a:r>
              <a:rPr lang="ar-IQ" dirty="0" smtClean="0"/>
              <a:t>: </a:t>
            </a:r>
          </a:p>
          <a:p>
            <a:pPr marL="0" indent="0" algn="ctr" rtl="1">
              <a:buNone/>
            </a:pPr>
            <a:r>
              <a:rPr lang="ar-IQ" dirty="0" smtClean="0"/>
              <a:t>قرآن ، مبدآن ،  مآثر ، مآذن ، مآرب . </a:t>
            </a:r>
          </a:p>
          <a:p>
            <a:pPr marL="0" indent="0" algn="ctr" rtl="1">
              <a:buNone/>
            </a:pPr>
            <a:r>
              <a:rPr lang="ar-IQ" dirty="0" smtClean="0"/>
              <a:t>وجه الخطأ في كتابتها </a:t>
            </a:r>
            <a:r>
              <a:rPr lang="ar-IQ" dirty="0" err="1" smtClean="0"/>
              <a:t>مأذن</a:t>
            </a:r>
            <a:r>
              <a:rPr lang="ar-IQ" dirty="0" smtClean="0"/>
              <a:t> ، </a:t>
            </a:r>
            <a:r>
              <a:rPr lang="ar-IQ" dirty="0" err="1" smtClean="0"/>
              <a:t>ماذن</a:t>
            </a:r>
            <a:endParaRPr lang="ar-IQ" dirty="0" smtClean="0"/>
          </a:p>
          <a:p>
            <a:pPr marL="0" indent="0" algn="ctr" rtl="1">
              <a:buNone/>
            </a:pPr>
            <a:r>
              <a:rPr lang="ar-IQ" dirty="0" smtClean="0"/>
              <a:t>مأرِب تختلف عن مآرب</a:t>
            </a:r>
          </a:p>
          <a:p>
            <a:pPr marL="0" indent="0" algn="ctr" rtl="1">
              <a:buNone/>
            </a:pPr>
            <a:r>
              <a:rPr lang="ar-IQ" dirty="0" smtClean="0"/>
              <a:t>( </a:t>
            </a:r>
            <a:r>
              <a:rPr lang="ar-IQ" dirty="0" err="1" smtClean="0"/>
              <a:t>مئاذن</a:t>
            </a:r>
            <a:r>
              <a:rPr lang="ar-IQ" dirty="0" smtClean="0"/>
              <a:t> ) خطأ .</a:t>
            </a:r>
          </a:p>
          <a:p>
            <a:pPr marL="0" indent="0" algn="ctr" rtl="1">
              <a:buNone/>
            </a:pPr>
            <a:r>
              <a:rPr lang="ar-IQ" dirty="0" smtClean="0"/>
              <a:t>مخطئان ، بريئان ، مخطِئون ، يبدؤون ، </a:t>
            </a:r>
            <a:r>
              <a:rPr lang="ar-IQ" dirty="0" err="1" smtClean="0"/>
              <a:t>ويبدأون</a:t>
            </a:r>
            <a:r>
              <a:rPr lang="ar-IQ" dirty="0" smtClean="0"/>
              <a:t> ، خطاؤون ، تلاؤم ، متلائم ، </a:t>
            </a:r>
            <a:r>
              <a:rPr lang="ar-IQ" dirty="0" err="1" smtClean="0"/>
              <a:t>ميئوس</a:t>
            </a:r>
            <a:r>
              <a:rPr lang="ar-IQ" dirty="0" smtClean="0"/>
              <a:t> ، فؤوس ، كؤوس  ، رئاسة ، شائك ، توأم ، وتوءم ، ائتلاف ، بائس و بئيس و بؤس ، سيْئول ، سَيَؤول ، يجيئان ، </a:t>
            </a:r>
            <a:r>
              <a:rPr lang="ar-IQ" dirty="0" err="1" smtClean="0"/>
              <a:t>شيئان</a:t>
            </a:r>
            <a:r>
              <a:rPr lang="ar-IQ" dirty="0" smtClean="0"/>
              <a:t> ، جِئت ، سُئلَ ، سائل ، مسؤول ، مسؤولية ، شؤون ، مساءلة ، براءة ، سوءة ، </a:t>
            </a:r>
            <a:r>
              <a:rPr lang="ar-IQ" dirty="0" err="1" smtClean="0"/>
              <a:t>يملؤها</a:t>
            </a:r>
            <a:r>
              <a:rPr lang="ar-IQ" dirty="0" smtClean="0"/>
              <a:t> ، ملؤها ، </a:t>
            </a:r>
            <a:r>
              <a:rPr lang="ar-IQ" dirty="0" err="1" smtClean="0"/>
              <a:t>ملأى</a:t>
            </a:r>
            <a:r>
              <a:rPr lang="ar-IQ" dirty="0" smtClean="0"/>
              <a:t> ، متلألئ ، لآلئ ، يتلألأ ، </a:t>
            </a:r>
            <a:r>
              <a:rPr lang="ar-IQ" dirty="0" err="1" smtClean="0"/>
              <a:t>أؤلقي</a:t>
            </a:r>
            <a:r>
              <a:rPr lang="ar-IQ" dirty="0" smtClean="0"/>
              <a:t> ، أئن ،أئذا ، أئنًا ، أأرضى ، أؤنبئكم ، أؤكد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684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41439" y="468774"/>
            <a:ext cx="10515600" cy="6168000"/>
          </a:xfrm>
        </p:spPr>
        <p:txBody>
          <a:bodyPr/>
          <a:lstStyle/>
          <a:p>
            <a:pPr marL="0" indent="0" algn="ctr" rtl="1">
              <a:buNone/>
            </a:pPr>
            <a:r>
              <a:rPr lang="ar-IQ" dirty="0" smtClean="0">
                <a:solidFill>
                  <a:schemeClr val="accent1">
                    <a:lumMod val="75000"/>
                  </a:schemeClr>
                </a:solidFill>
              </a:rPr>
              <a:t>أخطاء في كتابة الهمزة المتطرفة ( في نهاية الكلمة) :</a:t>
            </a:r>
          </a:p>
          <a:p>
            <a:pPr marL="0" indent="0" algn="ctr" rtl="1">
              <a:buNone/>
            </a:pPr>
            <a:r>
              <a:rPr lang="ar-IQ" dirty="0" smtClean="0"/>
              <a:t>يُخطئ البعض في كتابة الهمزة في الكلمات الاتية: عبء ، كفء ، بدء ، شيء ، ملء ، هدوء ، جريء ، يستهزئ ، موانئ ، مبادئ  </a:t>
            </a:r>
          </a:p>
          <a:p>
            <a:pPr marL="0" indent="0" algn="ctr" rtl="1">
              <a:buNone/>
            </a:pPr>
            <a:r>
              <a:rPr lang="ar-IQ" dirty="0" smtClean="0"/>
              <a:t>إذ يضعون الهمزة فوق الياء في مثل شيء ، أو يكتبون كلمة مبادئ بالياء ويضعون الهمزة فوقها ، مثل : مبادي ، </a:t>
            </a:r>
          </a:p>
          <a:p>
            <a:pPr marL="0" indent="0" algn="ctr" rtl="1">
              <a:buNone/>
            </a:pPr>
            <a:r>
              <a:rPr lang="ar-IQ" dirty="0" smtClean="0"/>
              <a:t>أخطاء في تنوين الهمزة في نهاية الكلمة: </a:t>
            </a:r>
          </a:p>
          <a:p>
            <a:pPr marL="0" indent="0" algn="ctr" rtl="1">
              <a:buNone/>
            </a:pPr>
            <a:r>
              <a:rPr lang="ar-IQ" dirty="0" smtClean="0"/>
              <a:t>اذا سبقت الهمزة بحرف الألف نضع التنوين فوقها ، نحو : مساءً ، ماءً</a:t>
            </a:r>
          </a:p>
          <a:p>
            <a:pPr marL="0" indent="0" algn="ctr" rtl="1">
              <a:buNone/>
            </a:pPr>
            <a:r>
              <a:rPr lang="ar-IQ" dirty="0" smtClean="0"/>
              <a:t>واذا سبقت بغير الألف نضع بعدها الف التنوين ، نحو : بدءا ، جزءا </a:t>
            </a:r>
            <a:r>
              <a:rPr lang="ar-IQ" dirty="0" err="1" smtClean="0"/>
              <a:t>هدوءا</a:t>
            </a:r>
            <a:endParaRPr lang="ar-IQ" dirty="0" smtClean="0"/>
          </a:p>
          <a:p>
            <a:pPr marL="0" indent="0" algn="ctr" rtl="1">
              <a:buNone/>
            </a:pPr>
            <a:r>
              <a:rPr lang="ar-IQ" dirty="0" smtClean="0"/>
              <a:t>اذا سبقت الهمزة بحرف يتصل بما بعده تكتب الهمزة على نبرة الياء ويضاف إليها ألف التنوين ، نحو : هنيئا ، شيئا ، كفئا ، عبئا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257794"/>
      </p:ext>
    </p:extLst>
  </p:cSld>
  <p:clrMapOvr>
    <a:masterClrMapping/>
  </p:clrMapOvr>
</p:sld>
</file>

<file path=ppt/theme/theme1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59</TotalTime>
  <Words>1619</Words>
  <Application>Microsoft Office PowerPoint</Application>
  <PresentationFormat>شاشة عريضة</PresentationFormat>
  <Paragraphs>121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9" baseType="lpstr">
      <vt:lpstr>AA-GALAXY-Bold</vt:lpstr>
      <vt:lpstr>Arial</vt:lpstr>
      <vt:lpstr>BoutrosNewsH1</vt:lpstr>
      <vt:lpstr>Tahoma</vt:lpstr>
      <vt:lpstr>Trebuchet MS</vt:lpstr>
      <vt:lpstr>Wingdings 3</vt:lpstr>
      <vt:lpstr>واجهة</vt:lpstr>
      <vt:lpstr>الأغلاط اللغوية الشائعة وسبل معالحتها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Maher</dc:creator>
  <cp:lastModifiedBy>alNabaa</cp:lastModifiedBy>
  <cp:revision>11</cp:revision>
  <dcterms:created xsi:type="dcterms:W3CDTF">2022-04-30T14:34:59Z</dcterms:created>
  <dcterms:modified xsi:type="dcterms:W3CDTF">2025-11-13T13:15:35Z</dcterms:modified>
</cp:coreProperties>
</file>