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89" r:id="rId4"/>
    <p:sldId id="257" r:id="rId5"/>
    <p:sldId id="259" r:id="rId6"/>
    <p:sldId id="280" r:id="rId7"/>
    <p:sldId id="288" r:id="rId8"/>
    <p:sldId id="266" r:id="rId9"/>
    <p:sldId id="276" r:id="rId10"/>
    <p:sldId id="261" r:id="rId11"/>
    <p:sldId id="263" r:id="rId12"/>
    <p:sldId id="258" r:id="rId13"/>
    <p:sldId id="281" r:id="rId14"/>
    <p:sldId id="282" r:id="rId15"/>
    <p:sldId id="283" r:id="rId16"/>
    <p:sldId id="284" r:id="rId17"/>
    <p:sldId id="285" r:id="rId18"/>
    <p:sldId id="286" r:id="rId19"/>
    <p:sldId id="397" r:id="rId20"/>
    <p:sldId id="329" r:id="rId21"/>
    <p:sldId id="379" r:id="rId22"/>
    <p:sldId id="303" r:id="rId23"/>
    <p:sldId id="398" r:id="rId24"/>
    <p:sldId id="399" r:id="rId25"/>
    <p:sldId id="29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>
      <p:cViewPr varScale="1">
        <p:scale>
          <a:sx n="76" d="100"/>
          <a:sy n="76" d="100"/>
        </p:scale>
        <p:origin x="279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87161-FC5F-45E7-949A-AFEDBC843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1C1C2A-2504-4C0F-BDFD-FB90B7270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FB3D0-E905-4FF8-BE15-26CF1A3F3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463C-A85B-45A3-BE98-E42EBE3B4CAE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315EA-ABA2-4512-BBC7-37A82C22C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3772C-0238-4BFD-ADCC-7D36FA11F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2DFB-E9B2-4E82-BB8F-8B06091D6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40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5A408-321E-4B24-81D8-57A83661B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0DFC2D-3DF2-4CF6-B745-54EF42ABA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2984C-A5B2-45D5-8DE2-875043EA0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463C-A85B-45A3-BE98-E42EBE3B4CAE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DC147-BAC0-41CB-BFE4-494CADD84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1524C-1F28-4BBE-A6E8-A6EB15131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2DFB-E9B2-4E82-BB8F-8B06091D6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05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966CB-991C-4F55-8F70-859E6775CE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FF7C3A-9BC4-4702-BE10-309C891B45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6EEBB-B3AC-456C-811A-DD6D2D40F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463C-A85B-45A3-BE98-E42EBE3B4CAE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DB309-4BFD-454C-82EB-12114C491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A0AE0-30AB-412D-B3C8-ABBB2466F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2DFB-E9B2-4E82-BB8F-8B06091D6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71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76ED9-F532-4C3D-B9DD-DF38EBC2C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E9827-205A-4C9B-9ADA-806956428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06BCC-0F09-4210-9378-BAC8AD04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463C-A85B-45A3-BE98-E42EBE3B4CAE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35F2A-0A09-4E9D-A1D2-D28651767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119CA-0580-44F7-95DB-96B50A6F0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2DFB-E9B2-4E82-BB8F-8B06091D6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62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1CC47-9068-4FB7-8411-03E824369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F5B12-C540-421F-8D3F-2ADD4A500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A7AB8-4D62-4212-B796-A9DC58E17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463C-A85B-45A3-BE98-E42EBE3B4CAE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32410-4801-4EBE-9868-4BC95AE4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071B3-5D4B-4496-A2BE-3CC0091D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2DFB-E9B2-4E82-BB8F-8B06091D6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03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65832-37F3-4E1C-BC0B-E36753E6E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090F7-C127-4C71-91FE-B4C24292CF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F8A07-F8B8-4190-A805-7C093BD90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3297F-9CBA-49A2-9D83-A0CDB69D8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463C-A85B-45A3-BE98-E42EBE3B4CAE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316FB-35D9-4B9B-97DF-7B459040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4D229D-5E29-4840-BEC4-A11B5BEFF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2DFB-E9B2-4E82-BB8F-8B06091D6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5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4EDFC-592C-460B-8C3B-34593725E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32505-A47B-4F19-A033-763B91639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17EAEC-C980-416D-B8E8-85DEE66FF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0A20FA-F118-4F3C-AE2A-1337AEC6AC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2FECC2-506D-488A-8EF7-AB375F4877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90A201-C970-4FBB-B6F4-E4B5E8B59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463C-A85B-45A3-BE98-E42EBE3B4CAE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EF7511-A874-4CED-80B4-8078C09BE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1CE9D1-7316-4B9D-96A8-2C9270D91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2DFB-E9B2-4E82-BB8F-8B06091D6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61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3E4DB-951F-4905-92D6-3EE55420B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E8EA6F-8844-4529-92A8-B6AAA76E6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463C-A85B-45A3-BE98-E42EBE3B4CAE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886C6A-8F1F-4708-ACD0-219C51471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5D7628-ED17-4F38-BBD2-DE90B8500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2DFB-E9B2-4E82-BB8F-8B06091D6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0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5B2682-6066-4A81-8568-7FA9EAD70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463C-A85B-45A3-BE98-E42EBE3B4CAE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C2EF7A-CDA8-4B98-9584-DFCDB63F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43546-44B3-44E8-9ECD-46A22304A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2DFB-E9B2-4E82-BB8F-8B06091D6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95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5AACC-DB4D-45A9-9809-E956D526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17E1E-7BE4-4BD8-9018-191276FFB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BB4B04-7CD3-4889-8A3A-A15CF1568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38B39-0ED8-413C-82F3-47326830D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463C-A85B-45A3-BE98-E42EBE3B4CAE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F09DE0-332F-4BB6-BF78-40A7D2269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5FB8B-3A5C-4E75-B2B9-5902B0BF5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2DFB-E9B2-4E82-BB8F-8B06091D6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10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3A8A9-7DA9-4D80-996A-708F5E20A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4DA176-4DEA-4625-AD47-0F9D0BFAB3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6D8D7D-54F2-4785-A3ED-09EE0FE99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8D4B85-4B29-47E5-AFAE-039D0CA0E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463C-A85B-45A3-BE98-E42EBE3B4CAE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947E8-0EF6-460E-BE2A-793343A7A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5ADC1-46A8-4ECE-AFD3-9876273AB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2DFB-E9B2-4E82-BB8F-8B06091D6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38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1B90CF-F2C5-4458-ADDC-22A4A4DC2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80887-AB12-4795-A44C-9C1802C4A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C8DC0-EA85-4046-835A-72E74966F2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8463C-A85B-45A3-BE98-E42EBE3B4CAE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46734-9EB1-4DDE-A46C-A91705BBF3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D859E-1252-4878-ACF2-310AF4C8C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82DFB-E9B2-4E82-BB8F-8B06091D6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2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6D03B-A651-42DA-9579-FF0B2C34E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5853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How to find and choose Evidence-based studies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A40312-43A2-4C27-AB28-179CDFE2CB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Assistant Professor Ali A </a:t>
            </a:r>
            <a:r>
              <a:rPr lang="en-US" sz="2800" dirty="0" err="1">
                <a:solidFill>
                  <a:srgbClr val="0070C0"/>
                </a:solidFill>
              </a:rPr>
              <a:t>Abdulkareem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BDS, MSc, PhD (UK)</a:t>
            </a:r>
          </a:p>
        </p:txBody>
      </p:sp>
    </p:spTree>
    <p:extLst>
      <p:ext uri="{BB962C8B-B14F-4D97-AF65-F5344CB8AC3E}">
        <p14:creationId xmlns:p14="http://schemas.microsoft.com/office/powerpoint/2010/main" val="3831855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30B25F-AF86-4335-8D93-7E43CEF499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15" t="17403" r="34632" b="7087"/>
          <a:stretch/>
        </p:blipFill>
        <p:spPr>
          <a:xfrm>
            <a:off x="7007193" y="214826"/>
            <a:ext cx="4851132" cy="64283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FCE59C-F9C9-4A31-A511-0F838F60EEB8}"/>
              </a:ext>
            </a:extLst>
          </p:cNvPr>
          <p:cNvSpPr txBox="1"/>
          <p:nvPr/>
        </p:nvSpPr>
        <p:spPr>
          <a:xfrm>
            <a:off x="3854727" y="214826"/>
            <a:ext cx="3152466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Journal of Periodontal Research</a:t>
            </a:r>
          </a:p>
          <a:p>
            <a:pPr algn="ctr"/>
            <a:r>
              <a:rPr lang="en-US" dirty="0"/>
              <a:t>Impact factor: 3.946 </a:t>
            </a:r>
          </a:p>
          <a:p>
            <a:pPr algn="ctr"/>
            <a:r>
              <a:rPr lang="en-US" dirty="0"/>
              <a:t>Publisher: Wiley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4942CB-6C05-48E7-AD99-30F16EF476CB}"/>
              </a:ext>
            </a:extLst>
          </p:cNvPr>
          <p:cNvSpPr txBox="1"/>
          <p:nvPr/>
        </p:nvSpPr>
        <p:spPr>
          <a:xfrm>
            <a:off x="529946" y="1747165"/>
            <a:ext cx="6323427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Tissue samples were collected from periodontitis patients.</a:t>
            </a:r>
          </a:p>
          <a:p>
            <a:pPr algn="just">
              <a:lnSpc>
                <a:spcPct val="150000"/>
              </a:lnSpc>
            </a:pPr>
            <a:endParaRPr lang="en-US" sz="2400" dirty="0"/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</a:rPr>
              <a:t>The downregulation of E-cadherin expression was evident in periodontitis tissue samples</a:t>
            </a: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</a:rPr>
              <a:t>What happened to dissolved components?</a:t>
            </a:r>
          </a:p>
        </p:txBody>
      </p:sp>
    </p:spTree>
    <p:extLst>
      <p:ext uri="{BB962C8B-B14F-4D97-AF65-F5344CB8AC3E}">
        <p14:creationId xmlns:p14="http://schemas.microsoft.com/office/powerpoint/2010/main" val="86488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B02453-4D59-4B49-9127-0A70DE7F78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 t="6203" r="71722" b="83297"/>
          <a:stretch/>
        </p:blipFill>
        <p:spPr>
          <a:xfrm>
            <a:off x="2565258" y="933474"/>
            <a:ext cx="3265371" cy="22586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839902-0471-4CBA-9044-29580EE441E1}"/>
              </a:ext>
            </a:extLst>
          </p:cNvPr>
          <p:cNvSpPr txBox="1"/>
          <p:nvPr/>
        </p:nvSpPr>
        <p:spPr>
          <a:xfrm>
            <a:off x="3199113" y="503741"/>
            <a:ext cx="19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Sulcular epithelium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36DF30-A549-4E9F-BBFD-48AE099551D6}"/>
              </a:ext>
            </a:extLst>
          </p:cNvPr>
          <p:cNvSpPr txBox="1"/>
          <p:nvPr/>
        </p:nvSpPr>
        <p:spPr>
          <a:xfrm>
            <a:off x="7100382" y="503741"/>
            <a:ext cx="187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Pocket epithelium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B1AC1D-9A10-45A7-8F3A-A405EDA26D94}"/>
              </a:ext>
            </a:extLst>
          </p:cNvPr>
          <p:cNvSpPr txBox="1"/>
          <p:nvPr/>
        </p:nvSpPr>
        <p:spPr>
          <a:xfrm>
            <a:off x="2845689" y="3570102"/>
            <a:ext cx="270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Oral epithelium healthy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F2EA69-A3A1-4FC1-A465-8190D6218CF5}"/>
              </a:ext>
            </a:extLst>
          </p:cNvPr>
          <p:cNvSpPr txBox="1"/>
          <p:nvPr/>
        </p:nvSpPr>
        <p:spPr>
          <a:xfrm>
            <a:off x="6586618" y="3539903"/>
            <a:ext cx="2902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Oral epithelium periodontitis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F3185D-5B5C-4470-90D6-A3EDC72F2A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 t="16702" r="71722" b="72798"/>
          <a:stretch/>
        </p:blipFill>
        <p:spPr>
          <a:xfrm>
            <a:off x="6344250" y="933474"/>
            <a:ext cx="3265372" cy="22586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7AF667-6211-4BCE-BD64-F96A735ACB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 t="27892" r="71722" b="61608"/>
          <a:stretch/>
        </p:blipFill>
        <p:spPr>
          <a:xfrm>
            <a:off x="2565258" y="4004866"/>
            <a:ext cx="3265371" cy="22586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9C8E97-4E53-4952-9523-B95492D492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 t="38233" r="71722" b="51267"/>
          <a:stretch/>
        </p:blipFill>
        <p:spPr>
          <a:xfrm>
            <a:off x="6461490" y="4004865"/>
            <a:ext cx="3165252" cy="218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0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8EF80E-8F8C-4F54-AE3B-76E2924272E9}"/>
              </a:ext>
            </a:extLst>
          </p:cNvPr>
          <p:cNvSpPr txBox="1"/>
          <p:nvPr/>
        </p:nvSpPr>
        <p:spPr>
          <a:xfrm>
            <a:off x="612273" y="2521059"/>
            <a:ext cx="109674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Hypothesis</a:t>
            </a:r>
            <a:r>
              <a:rPr lang="en-US" sz="2800" dirty="0"/>
              <a:t> </a:t>
            </a:r>
          </a:p>
          <a:p>
            <a:endParaRPr lang="en-US" sz="2800" dirty="0"/>
          </a:p>
          <a:p>
            <a:r>
              <a:rPr lang="en-US" sz="2800" dirty="0"/>
              <a:t>Periodontitis-associated destructive events are responsible for increasing E-cadherin level in oral fluids.</a:t>
            </a:r>
          </a:p>
        </p:txBody>
      </p:sp>
    </p:spTree>
    <p:extLst>
      <p:ext uri="{BB962C8B-B14F-4D97-AF65-F5344CB8AC3E}">
        <p14:creationId xmlns:p14="http://schemas.microsoft.com/office/powerpoint/2010/main" val="1820375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124D77-1082-4A7E-8889-D09482E43A92}"/>
              </a:ext>
            </a:extLst>
          </p:cNvPr>
          <p:cNvSpPr txBox="1"/>
          <p:nvPr/>
        </p:nvSpPr>
        <p:spPr>
          <a:xfrm>
            <a:off x="612273" y="1683661"/>
            <a:ext cx="1096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What is the best design to test the stated hypothesis?</a:t>
            </a:r>
            <a:endParaRPr lang="en-US" sz="28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50E5246-78DB-4937-B637-B09F927257AD}"/>
              </a:ext>
            </a:extLst>
          </p:cNvPr>
          <p:cNvSpPr/>
          <p:nvPr/>
        </p:nvSpPr>
        <p:spPr>
          <a:xfrm>
            <a:off x="4377890" y="3012708"/>
            <a:ext cx="3436219" cy="11742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Case-control</a:t>
            </a:r>
          </a:p>
        </p:txBody>
      </p:sp>
    </p:spTree>
    <p:extLst>
      <p:ext uri="{BB962C8B-B14F-4D97-AF65-F5344CB8AC3E}">
        <p14:creationId xmlns:p14="http://schemas.microsoft.com/office/powerpoint/2010/main" val="76636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124D77-1082-4A7E-8889-D09482E43A92}"/>
              </a:ext>
            </a:extLst>
          </p:cNvPr>
          <p:cNvSpPr txBox="1"/>
          <p:nvPr/>
        </p:nvSpPr>
        <p:spPr>
          <a:xfrm>
            <a:off x="453724" y="1728791"/>
            <a:ext cx="11284552" cy="3400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800" b="1" i="0" u="none" strike="noStrike" baseline="0" dirty="0">
                <a:latin typeface="Lato-Regular"/>
              </a:rPr>
              <a:t>A total of 98 patients were included representing: </a:t>
            </a:r>
          </a:p>
          <a:p>
            <a:pPr marL="457200" indent="-4572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Lato-Regular"/>
              </a:rPr>
              <a:t>I</a:t>
            </a:r>
            <a:r>
              <a:rPr lang="en-US" sz="2800" b="0" i="0" u="none" strike="noStrike" baseline="0" dirty="0">
                <a:latin typeface="Lato-Regular"/>
              </a:rPr>
              <a:t>ndividuals with healthy periodontium (</a:t>
            </a:r>
            <a:r>
              <a:rPr lang="en-US" sz="2800" b="0" i="1" u="none" strike="noStrike" baseline="0" dirty="0">
                <a:latin typeface="Lato-Italic"/>
              </a:rPr>
              <a:t>Controls</a:t>
            </a:r>
            <a:r>
              <a:rPr lang="en-US" sz="2800" b="0" i="0" u="none" strike="noStrike" baseline="0" dirty="0">
                <a:latin typeface="Lato-Regular"/>
              </a:rPr>
              <a:t>) </a:t>
            </a:r>
          </a:p>
          <a:p>
            <a:pPr marL="457200" indent="-4572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Lato-Regular"/>
              </a:rPr>
              <a:t>P</a:t>
            </a:r>
            <a:r>
              <a:rPr lang="en-US" sz="2800" b="0" i="0" u="none" strike="noStrike" baseline="0" dirty="0">
                <a:latin typeface="Lato-Regular"/>
              </a:rPr>
              <a:t>atients with periodontitis (</a:t>
            </a:r>
            <a:r>
              <a:rPr lang="en-US" sz="2800" b="0" i="1" u="none" strike="noStrike" baseline="0" dirty="0">
                <a:latin typeface="Lato-Italic"/>
              </a:rPr>
              <a:t>Cases</a:t>
            </a:r>
            <a:r>
              <a:rPr lang="en-US" sz="2800" b="0" i="0" u="none" strike="noStrike" baseline="0" dirty="0">
                <a:latin typeface="Lato-Regular"/>
              </a:rPr>
              <a:t>) </a:t>
            </a:r>
          </a:p>
          <a:p>
            <a:pPr algn="l">
              <a:lnSpc>
                <a:spcPct val="200000"/>
              </a:lnSpc>
            </a:pPr>
            <a:r>
              <a:rPr lang="en-US" sz="2800" dirty="0">
                <a:latin typeface="Lato-Regular"/>
              </a:rPr>
              <a:t>Saliva was selected and the level of E-cadherin was assayed with </a:t>
            </a:r>
            <a:r>
              <a:rPr lang="en-US" sz="2800" b="1" dirty="0">
                <a:solidFill>
                  <a:srgbClr val="FF0000"/>
                </a:solidFill>
                <a:latin typeface="Lato-Regular"/>
              </a:rPr>
              <a:t>ELISA</a:t>
            </a:r>
            <a:endParaRPr lang="en-US" sz="2800" b="1" i="0" u="none" strike="noStrike" baseline="0" dirty="0">
              <a:solidFill>
                <a:srgbClr val="FF0000"/>
              </a:solidFill>
              <a:latin typeface="Lat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288322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DB0458-0506-475C-95D7-154E4D1A46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1898112" y="672203"/>
            <a:ext cx="3872768" cy="5841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D236DC-04E1-4178-81D7-2760E67EB9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95" r="-895"/>
          <a:stretch/>
        </p:blipFill>
        <p:spPr>
          <a:xfrm>
            <a:off x="7242272" y="672203"/>
            <a:ext cx="3872768" cy="58414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757982-F7A4-49A6-9400-D6413825FA7B}"/>
              </a:ext>
            </a:extLst>
          </p:cNvPr>
          <p:cNvSpPr txBox="1"/>
          <p:nvPr/>
        </p:nvSpPr>
        <p:spPr>
          <a:xfrm>
            <a:off x="287153" y="82762"/>
            <a:ext cx="1096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</a:rPr>
              <a:t>Results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430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F757982-F7A4-49A6-9400-D6413825FA7B}"/>
              </a:ext>
            </a:extLst>
          </p:cNvPr>
          <p:cNvSpPr txBox="1"/>
          <p:nvPr/>
        </p:nvSpPr>
        <p:spPr>
          <a:xfrm>
            <a:off x="274018" y="641028"/>
            <a:ext cx="1096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</a:rPr>
              <a:t>E-cadherin showed high accuracy to differentiate periodontal health from periodontitis 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678BD8-04D9-4590-A3DA-465BCE34C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41" y="2082792"/>
            <a:ext cx="10679009" cy="269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91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F757982-F7A4-49A6-9400-D6413825FA7B}"/>
              </a:ext>
            </a:extLst>
          </p:cNvPr>
          <p:cNvSpPr txBox="1"/>
          <p:nvPr/>
        </p:nvSpPr>
        <p:spPr>
          <a:xfrm>
            <a:off x="612273" y="1228397"/>
            <a:ext cx="109674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</a:rPr>
              <a:t>What if other designs would be considered?</a:t>
            </a:r>
          </a:p>
          <a:p>
            <a:pPr algn="just"/>
            <a:endParaRPr lang="en-US" sz="2800" b="1" dirty="0">
              <a:solidFill>
                <a:srgbClr val="FF0000"/>
              </a:solidFill>
            </a:endParaRPr>
          </a:p>
          <a:p>
            <a:pPr algn="just"/>
            <a:r>
              <a:rPr lang="en-US" sz="2800" b="1" dirty="0"/>
              <a:t>Cohort?</a:t>
            </a:r>
          </a:p>
          <a:p>
            <a:pPr marL="457200" indent="-457200" algn="just">
              <a:buFontTx/>
              <a:buChar char="-"/>
            </a:pPr>
            <a:r>
              <a:rPr lang="en-US" sz="2800" dirty="0"/>
              <a:t>Track E-cadherin level changes in oral fluids of periodontitis cases over time till terminal stages of disease!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b="1" dirty="0">
                <a:solidFill>
                  <a:srgbClr val="0070C0"/>
                </a:solidFill>
              </a:rPr>
              <a:t>Any issues?</a:t>
            </a:r>
          </a:p>
          <a:p>
            <a:pPr algn="just"/>
            <a:endParaRPr lang="en-US" sz="2800" b="1" dirty="0"/>
          </a:p>
          <a:p>
            <a:pPr algn="just"/>
            <a:r>
              <a:rPr lang="en-US" sz="2800" b="1" dirty="0"/>
              <a:t>RCT?</a:t>
            </a:r>
          </a:p>
          <a:p>
            <a:pPr algn="just"/>
            <a:r>
              <a:rPr lang="en-US" sz="2800" dirty="0"/>
              <a:t>- Impact of periodontal therapy on E-cadherin level in oral fluids (ongoing)</a:t>
            </a:r>
          </a:p>
        </p:txBody>
      </p:sp>
    </p:spTree>
    <p:extLst>
      <p:ext uri="{BB962C8B-B14F-4D97-AF65-F5344CB8AC3E}">
        <p14:creationId xmlns:p14="http://schemas.microsoft.com/office/powerpoint/2010/main" val="61774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F757982-F7A4-49A6-9400-D6413825FA7B}"/>
              </a:ext>
            </a:extLst>
          </p:cNvPr>
          <p:cNvSpPr txBox="1"/>
          <p:nvPr/>
        </p:nvSpPr>
        <p:spPr>
          <a:xfrm>
            <a:off x="612273" y="2150509"/>
            <a:ext cx="10967454" cy="255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</a:rPr>
              <a:t>What is next?</a:t>
            </a:r>
          </a:p>
          <a:p>
            <a:pPr algn="just"/>
            <a:endParaRPr 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200000"/>
              </a:lnSpc>
            </a:pPr>
            <a:r>
              <a:rPr lang="en-US" sz="2800" dirty="0"/>
              <a:t>Increasing the number of literature to a sufficient level to perform </a:t>
            </a:r>
            <a:r>
              <a:rPr lang="en-US" sz="2800" b="1" dirty="0">
                <a:solidFill>
                  <a:srgbClr val="0070C0"/>
                </a:solidFill>
              </a:rPr>
              <a:t>Systematic review and Meta-analysis </a:t>
            </a:r>
            <a:r>
              <a:rPr lang="en-US" sz="2800" dirty="0"/>
              <a:t>to support generalization of results</a:t>
            </a:r>
          </a:p>
        </p:txBody>
      </p:sp>
    </p:spTree>
    <p:extLst>
      <p:ext uri="{BB962C8B-B14F-4D97-AF65-F5344CB8AC3E}">
        <p14:creationId xmlns:p14="http://schemas.microsoft.com/office/powerpoint/2010/main" val="459909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Line 4"/>
          <p:cNvSpPr>
            <a:spLocks noChangeShapeType="1"/>
          </p:cNvSpPr>
          <p:nvPr/>
        </p:nvSpPr>
        <p:spPr bwMode="auto">
          <a:xfrm>
            <a:off x="1524000" y="16002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1751962-3734-4A09-AF62-7165BDFCC0A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33600" y="15240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How to select a good journal?</a:t>
            </a:r>
            <a:endParaRPr lang="en-GB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B068CD5-82F8-43C2-9C37-3F149AAC3F9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14525" y="1847849"/>
            <a:ext cx="8362950" cy="4879974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Ask JANE</a:t>
            </a:r>
          </a:p>
          <a:p>
            <a:pPr algn="just"/>
            <a:endParaRPr lang="en-US" dirty="0">
              <a:solidFill>
                <a:schemeClr val="bg1"/>
              </a:solidFill>
              <a:latin typeface="Times New Roman" pitchFamily="18" charset="0"/>
            </a:endParaRPr>
          </a:p>
          <a:p>
            <a:pPr algn="just"/>
            <a:endParaRPr lang="en-US" dirty="0">
              <a:solidFill>
                <a:schemeClr val="bg1"/>
              </a:solidFill>
              <a:latin typeface="Times New Roman" pitchFamily="18" charset="0"/>
            </a:endParaRPr>
          </a:p>
          <a:p>
            <a:pPr algn="just"/>
            <a:endParaRPr lang="en-US" dirty="0">
              <a:solidFill>
                <a:schemeClr val="bg1"/>
              </a:solidFill>
              <a:latin typeface="Times New Roman" pitchFamily="18" charset="0"/>
            </a:endParaRPr>
          </a:p>
          <a:p>
            <a:pPr algn="just"/>
            <a:endParaRPr lang="en-US" dirty="0">
              <a:solidFill>
                <a:schemeClr val="bg1"/>
              </a:solidFill>
              <a:latin typeface="Times New Roman" pitchFamily="18" charset="0"/>
            </a:endParaRPr>
          </a:p>
          <a:p>
            <a:pPr algn="just"/>
            <a:endParaRPr lang="en-US" dirty="0">
              <a:solidFill>
                <a:schemeClr val="bg1"/>
              </a:solidFill>
              <a:latin typeface="Times New Roman" pitchFamily="18" charset="0"/>
            </a:endParaRPr>
          </a:p>
          <a:p>
            <a:pPr algn="just"/>
            <a:endParaRPr lang="en-US" dirty="0">
              <a:solidFill>
                <a:schemeClr val="bg1"/>
              </a:solidFill>
              <a:latin typeface="Times New Roman" pitchFamily="18" charset="0"/>
            </a:endParaRPr>
          </a:p>
          <a:p>
            <a:pPr algn="just"/>
            <a:endParaRPr lang="en-US" dirty="0">
              <a:solidFill>
                <a:schemeClr val="bg1"/>
              </a:solidFill>
              <a:latin typeface="Times New Roman" pitchFamily="18" charset="0"/>
            </a:endParaRPr>
          </a:p>
          <a:p>
            <a:pPr algn="just"/>
            <a:endParaRPr lang="en-US" dirty="0">
              <a:solidFill>
                <a:schemeClr val="bg1"/>
              </a:solidFill>
              <a:latin typeface="Times New Roman" pitchFamily="18" charset="0"/>
            </a:endParaRPr>
          </a:p>
          <a:p>
            <a:pPr algn="just"/>
            <a:endParaRPr lang="en-US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21C46D-4D01-44A7-AE6F-5E643C9C6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315" y="1633123"/>
            <a:ext cx="6226161" cy="5094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F30950-6CC1-4C0F-9E80-EF60FF385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525" y="2413820"/>
            <a:ext cx="7772400" cy="399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71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F5C4BA7-7E3A-4361-92F2-ECC0B3E06FE9}"/>
              </a:ext>
            </a:extLst>
          </p:cNvPr>
          <p:cNvSpPr>
            <a:spLocks noChangeAspect="1"/>
          </p:cNvSpPr>
          <p:nvPr/>
        </p:nvSpPr>
        <p:spPr>
          <a:xfrm>
            <a:off x="4781528" y="731519"/>
            <a:ext cx="2628944" cy="2289907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F799CE-613D-4E77-87C0-2D73A109AFBE}"/>
              </a:ext>
            </a:extLst>
          </p:cNvPr>
          <p:cNvSpPr/>
          <p:nvPr/>
        </p:nvSpPr>
        <p:spPr>
          <a:xfrm>
            <a:off x="3070458" y="4966987"/>
            <a:ext cx="5948413" cy="702643"/>
          </a:xfrm>
          <a:prstGeom prst="rect">
            <a:avLst/>
          </a:prstGeom>
          <a:solidFill>
            <a:srgbClr val="FFFF00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4B5A64-5BE0-494F-938A-709E5B683593}"/>
              </a:ext>
            </a:extLst>
          </p:cNvPr>
          <p:cNvSpPr/>
          <p:nvPr/>
        </p:nvSpPr>
        <p:spPr>
          <a:xfrm>
            <a:off x="3671137" y="4373777"/>
            <a:ext cx="4849726" cy="702643"/>
          </a:xfrm>
          <a:prstGeom prst="rect">
            <a:avLst/>
          </a:prstGeom>
          <a:solidFill>
            <a:srgbClr val="FFC000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537116-468E-4E97-B36B-769C6F028371}"/>
              </a:ext>
            </a:extLst>
          </p:cNvPr>
          <p:cNvSpPr/>
          <p:nvPr/>
        </p:nvSpPr>
        <p:spPr>
          <a:xfrm>
            <a:off x="3955983" y="3688779"/>
            <a:ext cx="4235116" cy="702643"/>
          </a:xfrm>
          <a:prstGeom prst="rect">
            <a:avLst/>
          </a:prstGeom>
          <a:solidFill>
            <a:srgbClr val="0070C0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694495-CF55-452B-93E4-DF5684BE25B9}"/>
              </a:ext>
            </a:extLst>
          </p:cNvPr>
          <p:cNvSpPr/>
          <p:nvPr/>
        </p:nvSpPr>
        <p:spPr>
          <a:xfrm>
            <a:off x="4340994" y="3003781"/>
            <a:ext cx="3416968" cy="702643"/>
          </a:xfrm>
          <a:prstGeom prst="rect">
            <a:avLst/>
          </a:prstGeom>
          <a:solidFill>
            <a:srgbClr val="7030A0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B99D44-31BD-48C9-9522-D17A320A34D2}"/>
              </a:ext>
            </a:extLst>
          </p:cNvPr>
          <p:cNvSpPr/>
          <p:nvPr/>
        </p:nvSpPr>
        <p:spPr>
          <a:xfrm>
            <a:off x="2701758" y="5727032"/>
            <a:ext cx="6788484" cy="702643"/>
          </a:xfrm>
          <a:prstGeom prst="rect">
            <a:avLst/>
          </a:prstGeom>
          <a:solidFill>
            <a:srgbClr val="00B050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9C575390-7CB2-429F-A964-9DBD23C87DF7}"/>
              </a:ext>
            </a:extLst>
          </p:cNvPr>
          <p:cNvSpPr>
            <a:spLocks noChangeAspect="1"/>
          </p:cNvSpPr>
          <p:nvPr/>
        </p:nvSpPr>
        <p:spPr>
          <a:xfrm>
            <a:off x="2701758" y="577515"/>
            <a:ext cx="6788484" cy="585216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D731BB-7E4C-4C33-A710-277AA780E4F7}"/>
              </a:ext>
            </a:extLst>
          </p:cNvPr>
          <p:cNvSpPr txBox="1"/>
          <p:nvPr/>
        </p:nvSpPr>
        <p:spPr>
          <a:xfrm>
            <a:off x="3671137" y="5818820"/>
            <a:ext cx="4849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 vitro, experimental animals studies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03E547-6623-4869-A7FB-56EEC4EAF37B}"/>
              </a:ext>
            </a:extLst>
          </p:cNvPr>
          <p:cNvSpPr txBox="1"/>
          <p:nvPr/>
        </p:nvSpPr>
        <p:spPr>
          <a:xfrm>
            <a:off x="5075592" y="5133822"/>
            <a:ext cx="2040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Cross sectional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61BB52-00B8-420B-8B64-479BDFA1F9EA}"/>
              </a:ext>
            </a:extLst>
          </p:cNvPr>
          <p:cNvSpPr txBox="1"/>
          <p:nvPr/>
        </p:nvSpPr>
        <p:spPr>
          <a:xfrm>
            <a:off x="5220983" y="4448824"/>
            <a:ext cx="1750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Case-control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EDD75D-8D89-42C0-81BB-7332BA4026FC}"/>
              </a:ext>
            </a:extLst>
          </p:cNvPr>
          <p:cNvSpPr txBox="1"/>
          <p:nvPr/>
        </p:nvSpPr>
        <p:spPr>
          <a:xfrm>
            <a:off x="5574060" y="3763826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Cohort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759BBF-9AD1-42F9-AD0C-EBEA1AFA689F}"/>
              </a:ext>
            </a:extLst>
          </p:cNvPr>
          <p:cNvSpPr txBox="1"/>
          <p:nvPr/>
        </p:nvSpPr>
        <p:spPr>
          <a:xfrm>
            <a:off x="5004673" y="3078828"/>
            <a:ext cx="2182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RCT, CCT and 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975330-64F1-4908-A359-5B35693C9503}"/>
              </a:ext>
            </a:extLst>
          </p:cNvPr>
          <p:cNvSpPr txBox="1"/>
          <p:nvPr/>
        </p:nvSpPr>
        <p:spPr>
          <a:xfrm>
            <a:off x="5075592" y="1497506"/>
            <a:ext cx="2037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Systematic reviews/ Meta-analysis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1292D2-6691-452E-BF96-63DF117BAB36}"/>
              </a:ext>
            </a:extLst>
          </p:cNvPr>
          <p:cNvSpPr txBox="1"/>
          <p:nvPr/>
        </p:nvSpPr>
        <p:spPr>
          <a:xfrm>
            <a:off x="9761659" y="5818820"/>
            <a:ext cx="1543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Pre-clinical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6AC39F-31F8-4B76-BFC1-1FCAE5D0159A}"/>
              </a:ext>
            </a:extLst>
          </p:cNvPr>
          <p:cNvSpPr txBox="1"/>
          <p:nvPr/>
        </p:nvSpPr>
        <p:spPr>
          <a:xfrm>
            <a:off x="9780677" y="4364850"/>
            <a:ext cx="1927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Observational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1DFF9E0-BB70-4FBA-AC4F-AF16A13C1123}"/>
              </a:ext>
            </a:extLst>
          </p:cNvPr>
          <p:cNvCxnSpPr/>
          <p:nvPr/>
        </p:nvCxnSpPr>
        <p:spPr>
          <a:xfrm>
            <a:off x="8520863" y="5727032"/>
            <a:ext cx="174929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ight Bracket 23">
            <a:extLst>
              <a:ext uri="{FF2B5EF4-FFF2-40B4-BE49-F238E27FC236}">
                <a16:creationId xmlns:a16="http://schemas.microsoft.com/office/drawing/2014/main" id="{8C01C6C6-A56D-4548-A423-54AC68FABBA6}"/>
              </a:ext>
            </a:extLst>
          </p:cNvPr>
          <p:cNvSpPr/>
          <p:nvPr/>
        </p:nvSpPr>
        <p:spPr>
          <a:xfrm>
            <a:off x="9086248" y="3763826"/>
            <a:ext cx="596302" cy="1722570"/>
          </a:xfrm>
          <a:prstGeom prst="righ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Up 24">
            <a:extLst>
              <a:ext uri="{FF2B5EF4-FFF2-40B4-BE49-F238E27FC236}">
                <a16:creationId xmlns:a16="http://schemas.microsoft.com/office/drawing/2014/main" id="{672B1394-2F0B-4369-A371-88C4AEF425F5}"/>
              </a:ext>
            </a:extLst>
          </p:cNvPr>
          <p:cNvSpPr/>
          <p:nvPr/>
        </p:nvSpPr>
        <p:spPr>
          <a:xfrm rot="1810698">
            <a:off x="3440448" y="67429"/>
            <a:ext cx="484632" cy="6515379"/>
          </a:xfrm>
          <a:prstGeom prst="upArrow">
            <a:avLst>
              <a:gd name="adj1" fmla="val 50000"/>
              <a:gd name="adj2" fmla="val 9731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6BE87F-8DF0-491C-9894-5AEF3CD1B6BB}"/>
              </a:ext>
            </a:extLst>
          </p:cNvPr>
          <p:cNvSpPr txBox="1"/>
          <p:nvPr/>
        </p:nvSpPr>
        <p:spPr>
          <a:xfrm rot="18006815">
            <a:off x="2057369" y="3005944"/>
            <a:ext cx="2345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Level of evidence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15E61B-A265-4BBE-8C7C-FF874105CA45}"/>
              </a:ext>
            </a:extLst>
          </p:cNvPr>
          <p:cNvSpPr txBox="1"/>
          <p:nvPr/>
        </p:nvSpPr>
        <p:spPr>
          <a:xfrm>
            <a:off x="9382801" y="3111961"/>
            <a:ext cx="1485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Bias level?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AF9E029-AD1A-4455-AEF8-26C9CD56FB6B}"/>
              </a:ext>
            </a:extLst>
          </p:cNvPr>
          <p:cNvCxnSpPr>
            <a:cxnSpLocks/>
            <a:stCxn id="28" idx="1"/>
            <a:endCxn id="16" idx="3"/>
          </p:cNvCxnSpPr>
          <p:nvPr/>
        </p:nvCxnSpPr>
        <p:spPr>
          <a:xfrm flipH="1">
            <a:off x="7757962" y="3342794"/>
            <a:ext cx="1624839" cy="123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08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  <p:bldP spid="13" grpId="0" animBg="1"/>
      <p:bldP spid="15" grpId="0" animBg="1"/>
      <p:bldP spid="16" grpId="0" animBg="1"/>
      <p:bldP spid="11" grpId="0" animBg="1"/>
      <p:bldP spid="5" grpId="0"/>
      <p:bldP spid="6" grpId="0"/>
      <p:bldP spid="7" grpId="0"/>
      <p:bldP spid="8" grpId="0"/>
      <p:bldP spid="9" grpId="0"/>
      <p:bldP spid="10" grpId="0"/>
      <p:bldP spid="20" grpId="0"/>
      <p:bldP spid="21" grpId="0"/>
      <p:bldP spid="24" grpId="0" animBg="1"/>
      <p:bldP spid="27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04F8DB-6428-4A6E-9F8A-701B82F452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3" t="2502" b="2375"/>
          <a:stretch/>
        </p:blipFill>
        <p:spPr>
          <a:xfrm>
            <a:off x="1702676" y="830318"/>
            <a:ext cx="8624375" cy="487680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B886875-3203-46CD-B71F-579453A7DA6C}"/>
              </a:ext>
            </a:extLst>
          </p:cNvPr>
          <p:cNvSpPr/>
          <p:nvPr/>
        </p:nvSpPr>
        <p:spPr>
          <a:xfrm>
            <a:off x="1702676" y="830317"/>
            <a:ext cx="1309039" cy="9186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69FD1C9-56D3-4E1C-9417-7087635B6D59}"/>
              </a:ext>
            </a:extLst>
          </p:cNvPr>
          <p:cNvSpPr/>
          <p:nvPr/>
        </p:nvSpPr>
        <p:spPr>
          <a:xfrm>
            <a:off x="3190391" y="830317"/>
            <a:ext cx="2760467" cy="9186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A0179DB-280B-4F31-A16B-11537C36F736}"/>
              </a:ext>
            </a:extLst>
          </p:cNvPr>
          <p:cNvSpPr/>
          <p:nvPr/>
        </p:nvSpPr>
        <p:spPr>
          <a:xfrm>
            <a:off x="6096001" y="1930400"/>
            <a:ext cx="1313543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1DA2557-57DF-4899-AEF9-16F5B25D528E}"/>
              </a:ext>
            </a:extLst>
          </p:cNvPr>
          <p:cNvSpPr/>
          <p:nvPr/>
        </p:nvSpPr>
        <p:spPr>
          <a:xfrm>
            <a:off x="6096001" y="830317"/>
            <a:ext cx="1313543" cy="9186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AA6AF89-5866-4BF4-8A1D-EFD37835C44E}"/>
              </a:ext>
            </a:extLst>
          </p:cNvPr>
          <p:cNvSpPr/>
          <p:nvPr/>
        </p:nvSpPr>
        <p:spPr>
          <a:xfrm>
            <a:off x="7554687" y="830317"/>
            <a:ext cx="1313543" cy="918654"/>
          </a:xfrm>
          <a:prstGeom prst="roundRect">
            <a:avLst>
              <a:gd name="adj" fmla="val 87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5F2E86E-3430-47BD-9C3C-2F6BCE3CF5F4}"/>
              </a:ext>
            </a:extLst>
          </p:cNvPr>
          <p:cNvSpPr/>
          <p:nvPr/>
        </p:nvSpPr>
        <p:spPr>
          <a:xfrm>
            <a:off x="9046233" y="830317"/>
            <a:ext cx="1313543" cy="918654"/>
          </a:xfrm>
          <a:prstGeom prst="roundRect">
            <a:avLst>
              <a:gd name="adj" fmla="val 323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5825746-292A-4513-93A4-F15EDCFBB064}"/>
              </a:ext>
            </a:extLst>
          </p:cNvPr>
          <p:cNvSpPr/>
          <p:nvPr/>
        </p:nvSpPr>
        <p:spPr>
          <a:xfrm>
            <a:off x="8512630" y="2299263"/>
            <a:ext cx="1847146" cy="12131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71599E5-53D3-402E-A2AC-AD052B272CA6}"/>
              </a:ext>
            </a:extLst>
          </p:cNvPr>
          <p:cNvSpPr/>
          <p:nvPr/>
        </p:nvSpPr>
        <p:spPr>
          <a:xfrm>
            <a:off x="5334003" y="2662121"/>
            <a:ext cx="1545769" cy="8503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90633B3-B7B1-490F-915E-5821E476FB18}"/>
              </a:ext>
            </a:extLst>
          </p:cNvPr>
          <p:cNvSpPr/>
          <p:nvPr/>
        </p:nvSpPr>
        <p:spPr>
          <a:xfrm>
            <a:off x="1702676" y="2662121"/>
            <a:ext cx="2760467" cy="8503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829430-41E1-428F-855C-CA1730D7760C}"/>
              </a:ext>
            </a:extLst>
          </p:cNvPr>
          <p:cNvSpPr/>
          <p:nvPr/>
        </p:nvSpPr>
        <p:spPr>
          <a:xfrm>
            <a:off x="1702676" y="4184620"/>
            <a:ext cx="2760467" cy="8503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BC2F1A6-D730-4222-AE37-1157D90ED81B}"/>
              </a:ext>
            </a:extLst>
          </p:cNvPr>
          <p:cNvSpPr/>
          <p:nvPr/>
        </p:nvSpPr>
        <p:spPr>
          <a:xfrm>
            <a:off x="4663591" y="4184619"/>
            <a:ext cx="2760467" cy="8503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3114C82-9199-4996-86E1-4916BE03CDF3}"/>
              </a:ext>
            </a:extLst>
          </p:cNvPr>
          <p:cNvSpPr/>
          <p:nvPr/>
        </p:nvSpPr>
        <p:spPr>
          <a:xfrm>
            <a:off x="7554686" y="4172858"/>
            <a:ext cx="1313544" cy="1534261"/>
          </a:xfrm>
          <a:prstGeom prst="roundRect">
            <a:avLst>
              <a:gd name="adj" fmla="val 893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D2C2555-C347-4882-B53C-EEADA77D9A81}"/>
              </a:ext>
            </a:extLst>
          </p:cNvPr>
          <p:cNvSpPr/>
          <p:nvPr/>
        </p:nvSpPr>
        <p:spPr>
          <a:xfrm>
            <a:off x="5892801" y="5103272"/>
            <a:ext cx="1516743" cy="6038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21E9EE2-59D6-4403-B977-064AAA6EFF2E}"/>
              </a:ext>
            </a:extLst>
          </p:cNvPr>
          <p:cNvSpPr/>
          <p:nvPr/>
        </p:nvSpPr>
        <p:spPr>
          <a:xfrm>
            <a:off x="9046233" y="5103272"/>
            <a:ext cx="1313543" cy="6038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A14549A-A390-4C8E-AE2C-D1DA9666C444}"/>
              </a:ext>
            </a:extLst>
          </p:cNvPr>
          <p:cNvSpPr/>
          <p:nvPr/>
        </p:nvSpPr>
        <p:spPr>
          <a:xfrm>
            <a:off x="9029869" y="4184617"/>
            <a:ext cx="1329906" cy="6038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B0E8A2CE-DD9D-4319-A445-E7C6751A3E84}"/>
              </a:ext>
            </a:extLst>
          </p:cNvPr>
          <p:cNvCxnSpPr>
            <a:stCxn id="12" idx="1"/>
            <a:endCxn id="7" idx="1"/>
          </p:cNvCxnSpPr>
          <p:nvPr/>
        </p:nvCxnSpPr>
        <p:spPr>
          <a:xfrm rot="10800000" flipH="1">
            <a:off x="5334002" y="2235202"/>
            <a:ext cx="761998" cy="852089"/>
          </a:xfrm>
          <a:prstGeom prst="bentConnector3">
            <a:avLst>
              <a:gd name="adj1" fmla="val -30000"/>
            </a:avLst>
          </a:prstGeom>
          <a:ln>
            <a:solidFill>
              <a:schemeClr val="bg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915E9BF-AC8F-451F-AC40-4AB1B5E5816D}"/>
              </a:ext>
            </a:extLst>
          </p:cNvPr>
          <p:cNvSpPr txBox="1"/>
          <p:nvPr/>
        </p:nvSpPr>
        <p:spPr>
          <a:xfrm>
            <a:off x="5359978" y="1865868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DR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95A2FE-81D0-42DA-A0C1-29BF9C4427F7}"/>
              </a:ext>
            </a:extLst>
          </p:cNvPr>
          <p:cNvSpPr txBox="1"/>
          <p:nvPr/>
        </p:nvSpPr>
        <p:spPr>
          <a:xfrm>
            <a:off x="4550232" y="247658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PPR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5F8332-6784-4AFF-A6BA-9E3909C8425B}"/>
              </a:ext>
            </a:extLst>
          </p:cNvPr>
          <p:cNvSpPr txBox="1"/>
          <p:nvPr/>
        </p:nvSpPr>
        <p:spPr>
          <a:xfrm>
            <a:off x="9436204" y="5797113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504502"/>
            <a:ext cx="7772400" cy="487302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Major reasons for rejection</a:t>
            </a:r>
            <a:endParaRPr lang="en-GB" sz="3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1524000" y="1053663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8AC844-1A2C-41B2-A2A5-59467C240A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432" y="1115524"/>
            <a:ext cx="8757136" cy="574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56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DE7BFC-3277-44BC-B330-4ED671637E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76" y="246080"/>
            <a:ext cx="8506048" cy="636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39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DE7BFC-3277-44BC-B330-4ED671637E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2976" y="246079"/>
            <a:ext cx="8506048" cy="636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02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DE7BFC-3277-44BC-B330-4ED671637E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2976" y="421689"/>
            <a:ext cx="8506048" cy="601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33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D401C-7017-490B-BEA1-557EF7762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62057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2D1A58-0FAA-423B-B60F-140ED28801E0}"/>
              </a:ext>
            </a:extLst>
          </p:cNvPr>
          <p:cNvSpPr/>
          <p:nvPr/>
        </p:nvSpPr>
        <p:spPr>
          <a:xfrm>
            <a:off x="933651" y="336884"/>
            <a:ext cx="3426593" cy="6184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44F0F4-8AF4-453C-BCCD-2023F1E9D9FE}"/>
              </a:ext>
            </a:extLst>
          </p:cNvPr>
          <p:cNvSpPr/>
          <p:nvPr/>
        </p:nvSpPr>
        <p:spPr>
          <a:xfrm>
            <a:off x="4360244" y="336883"/>
            <a:ext cx="3426593" cy="61842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6EAB2F-D9B1-48D8-A2E6-95F06346186C}"/>
              </a:ext>
            </a:extLst>
          </p:cNvPr>
          <p:cNvSpPr/>
          <p:nvPr/>
        </p:nvSpPr>
        <p:spPr>
          <a:xfrm>
            <a:off x="7786837" y="336882"/>
            <a:ext cx="3426593" cy="61842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C53C398C-B966-46D1-8EFA-DE08B30C760B}"/>
              </a:ext>
            </a:extLst>
          </p:cNvPr>
          <p:cNvSpPr/>
          <p:nvPr/>
        </p:nvSpPr>
        <p:spPr>
          <a:xfrm>
            <a:off x="4764506" y="952901"/>
            <a:ext cx="2646947" cy="731520"/>
          </a:xfrm>
          <a:prstGeom prst="leftRightArrow">
            <a:avLst>
              <a:gd name="adj1" fmla="val 52632"/>
              <a:gd name="adj2" fmla="val 671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Cross-sectional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D03A797-DC2A-47A5-8FCE-5FD256FD92DE}"/>
              </a:ext>
            </a:extLst>
          </p:cNvPr>
          <p:cNvSpPr/>
          <p:nvPr/>
        </p:nvSpPr>
        <p:spPr>
          <a:xfrm>
            <a:off x="4817683" y="1992429"/>
            <a:ext cx="5433221" cy="73152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Prospective cohort study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685B8E7-8611-4B69-82AA-D3C60C3C4357}"/>
              </a:ext>
            </a:extLst>
          </p:cNvPr>
          <p:cNvSpPr/>
          <p:nvPr/>
        </p:nvSpPr>
        <p:spPr>
          <a:xfrm>
            <a:off x="1739884" y="2906827"/>
            <a:ext cx="5433221" cy="73152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Retrospective cohort study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F53461A-D508-44E1-A658-6D16F83730A9}"/>
              </a:ext>
            </a:extLst>
          </p:cNvPr>
          <p:cNvSpPr/>
          <p:nvPr/>
        </p:nvSpPr>
        <p:spPr>
          <a:xfrm flipH="1">
            <a:off x="1739883" y="3801974"/>
            <a:ext cx="5433221" cy="73152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Case-control study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9570A0F-3E78-43F5-B89B-66D4A9084BB3}"/>
              </a:ext>
            </a:extLst>
          </p:cNvPr>
          <p:cNvSpPr/>
          <p:nvPr/>
        </p:nvSpPr>
        <p:spPr>
          <a:xfrm>
            <a:off x="4817684" y="4711561"/>
            <a:ext cx="5433221" cy="73152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Prospective RCT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F7BC52-197C-4C12-9941-76AEFF850A4D}"/>
              </a:ext>
            </a:extLst>
          </p:cNvPr>
          <p:cNvSpPr txBox="1"/>
          <p:nvPr/>
        </p:nvSpPr>
        <p:spPr>
          <a:xfrm>
            <a:off x="2286047" y="336882"/>
            <a:ext cx="721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Past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32B304-BC29-454F-B357-76F0103A9160}"/>
              </a:ext>
            </a:extLst>
          </p:cNvPr>
          <p:cNvSpPr txBox="1"/>
          <p:nvPr/>
        </p:nvSpPr>
        <p:spPr>
          <a:xfrm>
            <a:off x="5517123" y="336532"/>
            <a:ext cx="1157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Present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BFCE1A-4324-43E6-B320-E48C2EAE181D}"/>
              </a:ext>
            </a:extLst>
          </p:cNvPr>
          <p:cNvSpPr txBox="1"/>
          <p:nvPr/>
        </p:nvSpPr>
        <p:spPr>
          <a:xfrm>
            <a:off x="8921256" y="336532"/>
            <a:ext cx="1024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Future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3EAC22-6C3F-4943-988B-289413EEE72D}"/>
              </a:ext>
            </a:extLst>
          </p:cNvPr>
          <p:cNvSpPr txBox="1"/>
          <p:nvPr/>
        </p:nvSpPr>
        <p:spPr>
          <a:xfrm rot="16200000">
            <a:off x="3978467" y="2125361"/>
            <a:ext cx="1162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Exposure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261B85-2A90-4089-A16B-9335C2EC0F8D}"/>
              </a:ext>
            </a:extLst>
          </p:cNvPr>
          <p:cNvSpPr txBox="1"/>
          <p:nvPr/>
        </p:nvSpPr>
        <p:spPr>
          <a:xfrm rot="16200000">
            <a:off x="9927399" y="2154236"/>
            <a:ext cx="1162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Outcome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7E352C-7C6E-44C9-8EE9-E8E1CF01BF2D}"/>
              </a:ext>
            </a:extLst>
          </p:cNvPr>
          <p:cNvSpPr txBox="1"/>
          <p:nvPr/>
        </p:nvSpPr>
        <p:spPr>
          <a:xfrm rot="16200000">
            <a:off x="881626" y="3601918"/>
            <a:ext cx="1162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Exposure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B2F7E4-ECF4-4C09-9595-95A166768920}"/>
              </a:ext>
            </a:extLst>
          </p:cNvPr>
          <p:cNvSpPr txBox="1"/>
          <p:nvPr/>
        </p:nvSpPr>
        <p:spPr>
          <a:xfrm rot="16200000">
            <a:off x="6830140" y="3598026"/>
            <a:ext cx="1162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Outcome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B86A71-2A92-4210-B34E-C0710E387E90}"/>
              </a:ext>
            </a:extLst>
          </p:cNvPr>
          <p:cNvSpPr txBox="1"/>
          <p:nvPr/>
        </p:nvSpPr>
        <p:spPr>
          <a:xfrm rot="16200000">
            <a:off x="9926976" y="4877266"/>
            <a:ext cx="1162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Outcome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B8D1EC-C173-4F0A-A1B0-00D738316888}"/>
              </a:ext>
            </a:extLst>
          </p:cNvPr>
          <p:cNvSpPr txBox="1"/>
          <p:nvPr/>
        </p:nvSpPr>
        <p:spPr>
          <a:xfrm rot="16200000">
            <a:off x="3967387" y="4862322"/>
            <a:ext cx="1290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Treatment</a:t>
            </a:r>
          </a:p>
        </p:txBody>
      </p:sp>
      <p:sp>
        <p:nvSpPr>
          <p:cNvPr id="22" name="Arrow: Left-Right 21">
            <a:extLst>
              <a:ext uri="{FF2B5EF4-FFF2-40B4-BE49-F238E27FC236}">
                <a16:creationId xmlns:a16="http://schemas.microsoft.com/office/drawing/2014/main" id="{D7A2249E-DD30-4933-AA05-A99D2CC11909}"/>
              </a:ext>
            </a:extLst>
          </p:cNvPr>
          <p:cNvSpPr/>
          <p:nvPr/>
        </p:nvSpPr>
        <p:spPr>
          <a:xfrm>
            <a:off x="1323474" y="952901"/>
            <a:ext cx="2646947" cy="731520"/>
          </a:xfrm>
          <a:prstGeom prst="leftRightArrow">
            <a:avLst>
              <a:gd name="adj1" fmla="val 52632"/>
              <a:gd name="adj2" fmla="val 671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Cross-sectional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1D93503F-9D5C-4063-A673-BD9ED097719B}"/>
              </a:ext>
            </a:extLst>
          </p:cNvPr>
          <p:cNvSpPr/>
          <p:nvPr/>
        </p:nvSpPr>
        <p:spPr>
          <a:xfrm>
            <a:off x="1734729" y="5550863"/>
            <a:ext cx="5433221" cy="73152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Retrospective RCT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842383-028D-40D3-9176-B781E571D77A}"/>
              </a:ext>
            </a:extLst>
          </p:cNvPr>
          <p:cNvSpPr txBox="1"/>
          <p:nvPr/>
        </p:nvSpPr>
        <p:spPr>
          <a:xfrm rot="16200000">
            <a:off x="6844021" y="5716568"/>
            <a:ext cx="1162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Outcome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A7D7BD-FCD4-4E7E-980B-2A65B69D58ED}"/>
              </a:ext>
            </a:extLst>
          </p:cNvPr>
          <p:cNvSpPr txBox="1"/>
          <p:nvPr/>
        </p:nvSpPr>
        <p:spPr>
          <a:xfrm rot="16200000">
            <a:off x="884432" y="5701624"/>
            <a:ext cx="1290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Treatment</a:t>
            </a:r>
          </a:p>
        </p:txBody>
      </p:sp>
    </p:spTree>
    <p:extLst>
      <p:ext uri="{BB962C8B-B14F-4D97-AF65-F5344CB8AC3E}">
        <p14:creationId xmlns:p14="http://schemas.microsoft.com/office/powerpoint/2010/main" val="285877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  <p:bldP spid="12" grpId="0" animBg="1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B6B74F-EC27-4894-BB18-629143686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576" y="3182939"/>
            <a:ext cx="8630094" cy="28893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A16390-1527-44CA-AF70-9DF0F210D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775" y="317815"/>
            <a:ext cx="7720449" cy="263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09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8EF80E-8F8C-4F54-AE3B-76E2924272E9}"/>
              </a:ext>
            </a:extLst>
          </p:cNvPr>
          <p:cNvSpPr txBox="1"/>
          <p:nvPr/>
        </p:nvSpPr>
        <p:spPr>
          <a:xfrm>
            <a:off x="612273" y="417629"/>
            <a:ext cx="36650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Cell to cell junctions</a:t>
            </a:r>
            <a:r>
              <a:rPr lang="en-US" sz="2800" dirty="0"/>
              <a:t> 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Tight junctions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Adherens</a:t>
            </a:r>
            <a:r>
              <a:rPr lang="en-US" sz="2800" dirty="0"/>
              <a:t> junctions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Desmosomes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Gap junctions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2800" dirty="0"/>
              <a:t>Each one is build-up by a unique protein </a:t>
            </a:r>
          </a:p>
        </p:txBody>
      </p:sp>
      <p:pic>
        <p:nvPicPr>
          <p:cNvPr id="1028" name="Picture 4" descr="A summary of cell-cell junctions with representative proteins. The... |  Download Scientific Diagram">
            <a:extLst>
              <a:ext uri="{FF2B5EF4-FFF2-40B4-BE49-F238E27FC236}">
                <a16:creationId xmlns:a16="http://schemas.microsoft.com/office/drawing/2014/main" id="{A2586654-4F3E-4D93-AE53-9D82A28D56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7"/>
          <a:stretch/>
        </p:blipFill>
        <p:spPr bwMode="auto">
          <a:xfrm>
            <a:off x="4660066" y="1074621"/>
            <a:ext cx="6995226" cy="536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A87092E-E79F-48EB-99D3-2BE4A44C8208}"/>
              </a:ext>
            </a:extLst>
          </p:cNvPr>
          <p:cNvSpPr/>
          <p:nvPr/>
        </p:nvSpPr>
        <p:spPr>
          <a:xfrm>
            <a:off x="6709711" y="2419585"/>
            <a:ext cx="4657725" cy="133791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3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03ED9B-F65B-498D-96A4-A4B285E49A3C}"/>
              </a:ext>
            </a:extLst>
          </p:cNvPr>
          <p:cNvSpPr txBox="1"/>
          <p:nvPr/>
        </p:nvSpPr>
        <p:spPr>
          <a:xfrm>
            <a:off x="483833" y="301583"/>
            <a:ext cx="3107069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/>
              <a:t>E-cadherin complex</a:t>
            </a:r>
          </a:p>
        </p:txBody>
      </p:sp>
      <p:sp>
        <p:nvSpPr>
          <p:cNvPr id="30" name="Flowchart: Stored Data 29">
            <a:extLst>
              <a:ext uri="{FF2B5EF4-FFF2-40B4-BE49-F238E27FC236}">
                <a16:creationId xmlns:a16="http://schemas.microsoft.com/office/drawing/2014/main" id="{3F049262-E208-45E8-B433-00B08D07702D}"/>
              </a:ext>
            </a:extLst>
          </p:cNvPr>
          <p:cNvSpPr/>
          <p:nvPr/>
        </p:nvSpPr>
        <p:spPr>
          <a:xfrm flipH="1">
            <a:off x="3471258" y="3599848"/>
            <a:ext cx="834994" cy="548640"/>
          </a:xfrm>
          <a:prstGeom prst="flowChartOnlineStorag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77453FA-6737-499B-B2E1-A663E73FA3E5}"/>
              </a:ext>
            </a:extLst>
          </p:cNvPr>
          <p:cNvSpPr>
            <a:spLocks noChangeAspect="1"/>
          </p:cNvSpPr>
          <p:nvPr/>
        </p:nvSpPr>
        <p:spPr>
          <a:xfrm>
            <a:off x="3749591" y="3176811"/>
            <a:ext cx="556661" cy="423037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9DC6AAF-40C5-4D26-8037-506CB47A507E}"/>
              </a:ext>
            </a:extLst>
          </p:cNvPr>
          <p:cNvSpPr/>
          <p:nvPr/>
        </p:nvSpPr>
        <p:spPr>
          <a:xfrm>
            <a:off x="9171273" y="3002372"/>
            <a:ext cx="2444816" cy="1409554"/>
          </a:xfrm>
          <a:custGeom>
            <a:avLst/>
            <a:gdLst>
              <a:gd name="connsiteX0" fmla="*/ 0 w 2444816"/>
              <a:gd name="connsiteY0" fmla="*/ 0 h 1409554"/>
              <a:gd name="connsiteX1" fmla="*/ 2444816 w 2444816"/>
              <a:gd name="connsiteY1" fmla="*/ 0 h 1409554"/>
              <a:gd name="connsiteX2" fmla="*/ 2444816 w 2444816"/>
              <a:gd name="connsiteY2" fmla="*/ 23079 h 1409554"/>
              <a:gd name="connsiteX3" fmla="*/ 2444816 w 2444816"/>
              <a:gd name="connsiteY3" fmla="*/ 173254 h 1409554"/>
              <a:gd name="connsiteX4" fmla="*/ 2444816 w 2444816"/>
              <a:gd name="connsiteY4" fmla="*/ 412100 h 1409554"/>
              <a:gd name="connsiteX5" fmla="*/ 2444816 w 2444816"/>
              <a:gd name="connsiteY5" fmla="*/ 585354 h 1409554"/>
              <a:gd name="connsiteX6" fmla="*/ 2444816 w 2444816"/>
              <a:gd name="connsiteY6" fmla="*/ 824200 h 1409554"/>
              <a:gd name="connsiteX7" fmla="*/ 2444816 w 2444816"/>
              <a:gd name="connsiteY7" fmla="*/ 997454 h 1409554"/>
              <a:gd name="connsiteX8" fmla="*/ 2444816 w 2444816"/>
              <a:gd name="connsiteY8" fmla="*/ 1236300 h 1409554"/>
              <a:gd name="connsiteX9" fmla="*/ 2444816 w 2444816"/>
              <a:gd name="connsiteY9" fmla="*/ 1394679 h 1409554"/>
              <a:gd name="connsiteX10" fmla="*/ 2444816 w 2444816"/>
              <a:gd name="connsiteY10" fmla="*/ 1409554 h 1409554"/>
              <a:gd name="connsiteX11" fmla="*/ 0 w 2444816"/>
              <a:gd name="connsiteY11" fmla="*/ 1409554 h 1409554"/>
              <a:gd name="connsiteX12" fmla="*/ 0 w 2444816"/>
              <a:gd name="connsiteY12" fmla="*/ 1236300 h 1409554"/>
              <a:gd name="connsiteX13" fmla="*/ 2271562 w 2444816"/>
              <a:gd name="connsiteY13" fmla="*/ 1236300 h 1409554"/>
              <a:gd name="connsiteX14" fmla="*/ 2271562 w 2444816"/>
              <a:gd name="connsiteY14" fmla="*/ 997454 h 1409554"/>
              <a:gd name="connsiteX15" fmla="*/ 0 w 2444816"/>
              <a:gd name="connsiteY15" fmla="*/ 997454 h 1409554"/>
              <a:gd name="connsiteX16" fmla="*/ 0 w 2444816"/>
              <a:gd name="connsiteY16" fmla="*/ 824200 h 1409554"/>
              <a:gd name="connsiteX17" fmla="*/ 2271562 w 2444816"/>
              <a:gd name="connsiteY17" fmla="*/ 824200 h 1409554"/>
              <a:gd name="connsiteX18" fmla="*/ 2271562 w 2444816"/>
              <a:gd name="connsiteY18" fmla="*/ 585354 h 1409554"/>
              <a:gd name="connsiteX19" fmla="*/ 0 w 2444816"/>
              <a:gd name="connsiteY19" fmla="*/ 585354 h 1409554"/>
              <a:gd name="connsiteX20" fmla="*/ 0 w 2444816"/>
              <a:gd name="connsiteY20" fmla="*/ 412100 h 1409554"/>
              <a:gd name="connsiteX21" fmla="*/ 2271562 w 2444816"/>
              <a:gd name="connsiteY21" fmla="*/ 412100 h 1409554"/>
              <a:gd name="connsiteX22" fmla="*/ 2271562 w 2444816"/>
              <a:gd name="connsiteY22" fmla="*/ 173254 h 1409554"/>
              <a:gd name="connsiteX23" fmla="*/ 0 w 2444816"/>
              <a:gd name="connsiteY23" fmla="*/ 173254 h 140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444816" h="1409554">
                <a:moveTo>
                  <a:pt x="0" y="0"/>
                </a:moveTo>
                <a:lnTo>
                  <a:pt x="2444816" y="0"/>
                </a:lnTo>
                <a:lnTo>
                  <a:pt x="2444816" y="23079"/>
                </a:lnTo>
                <a:lnTo>
                  <a:pt x="2444816" y="173254"/>
                </a:lnTo>
                <a:lnTo>
                  <a:pt x="2444816" y="412100"/>
                </a:lnTo>
                <a:lnTo>
                  <a:pt x="2444816" y="585354"/>
                </a:lnTo>
                <a:lnTo>
                  <a:pt x="2444816" y="824200"/>
                </a:lnTo>
                <a:lnTo>
                  <a:pt x="2444816" y="997454"/>
                </a:lnTo>
                <a:lnTo>
                  <a:pt x="2444816" y="1236300"/>
                </a:lnTo>
                <a:lnTo>
                  <a:pt x="2444816" y="1394679"/>
                </a:lnTo>
                <a:lnTo>
                  <a:pt x="2444816" y="1409554"/>
                </a:lnTo>
                <a:lnTo>
                  <a:pt x="0" y="1409554"/>
                </a:lnTo>
                <a:lnTo>
                  <a:pt x="0" y="1236300"/>
                </a:lnTo>
                <a:lnTo>
                  <a:pt x="2271562" y="1236300"/>
                </a:lnTo>
                <a:lnTo>
                  <a:pt x="2271562" y="997454"/>
                </a:lnTo>
                <a:lnTo>
                  <a:pt x="0" y="997454"/>
                </a:lnTo>
                <a:lnTo>
                  <a:pt x="0" y="824200"/>
                </a:lnTo>
                <a:lnTo>
                  <a:pt x="2271562" y="824200"/>
                </a:lnTo>
                <a:lnTo>
                  <a:pt x="2271562" y="585354"/>
                </a:lnTo>
                <a:lnTo>
                  <a:pt x="0" y="585354"/>
                </a:lnTo>
                <a:lnTo>
                  <a:pt x="0" y="412100"/>
                </a:lnTo>
                <a:lnTo>
                  <a:pt x="2271562" y="412100"/>
                </a:lnTo>
                <a:lnTo>
                  <a:pt x="2271562" y="173254"/>
                </a:lnTo>
                <a:lnTo>
                  <a:pt x="0" y="17325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FA6B35B-FBD3-444F-B962-507DA45279FD}"/>
              </a:ext>
            </a:extLst>
          </p:cNvPr>
          <p:cNvSpPr/>
          <p:nvPr/>
        </p:nvSpPr>
        <p:spPr>
          <a:xfrm>
            <a:off x="6553202" y="2795429"/>
            <a:ext cx="3840479" cy="1406711"/>
          </a:xfrm>
          <a:custGeom>
            <a:avLst/>
            <a:gdLst>
              <a:gd name="connsiteX0" fmla="*/ 1395663 w 3840479"/>
              <a:gd name="connsiteY0" fmla="*/ 0 h 1406711"/>
              <a:gd name="connsiteX1" fmla="*/ 3840479 w 3840479"/>
              <a:gd name="connsiteY1" fmla="*/ 0 h 1406711"/>
              <a:gd name="connsiteX2" fmla="*/ 3840479 w 3840479"/>
              <a:gd name="connsiteY2" fmla="*/ 173254 h 1406711"/>
              <a:gd name="connsiteX3" fmla="*/ 1568917 w 3840479"/>
              <a:gd name="connsiteY3" fmla="*/ 173254 h 1406711"/>
              <a:gd name="connsiteX4" fmla="*/ 1568917 w 3840479"/>
              <a:gd name="connsiteY4" fmla="*/ 418516 h 1406711"/>
              <a:gd name="connsiteX5" fmla="*/ 3840479 w 3840479"/>
              <a:gd name="connsiteY5" fmla="*/ 418516 h 1406711"/>
              <a:gd name="connsiteX6" fmla="*/ 3840479 w 3840479"/>
              <a:gd name="connsiteY6" fmla="*/ 591770 h 1406711"/>
              <a:gd name="connsiteX7" fmla="*/ 1568917 w 3840479"/>
              <a:gd name="connsiteY7" fmla="*/ 591770 h 1406711"/>
              <a:gd name="connsiteX8" fmla="*/ 1568917 w 3840479"/>
              <a:gd name="connsiteY8" fmla="*/ 832402 h 1406711"/>
              <a:gd name="connsiteX9" fmla="*/ 3840479 w 3840479"/>
              <a:gd name="connsiteY9" fmla="*/ 832402 h 1406711"/>
              <a:gd name="connsiteX10" fmla="*/ 3840479 w 3840479"/>
              <a:gd name="connsiteY10" fmla="*/ 1005656 h 1406711"/>
              <a:gd name="connsiteX11" fmla="*/ 1568917 w 3840479"/>
              <a:gd name="connsiteY11" fmla="*/ 1005656 h 1406711"/>
              <a:gd name="connsiteX12" fmla="*/ 1568917 w 3840479"/>
              <a:gd name="connsiteY12" fmla="*/ 1233457 h 1406711"/>
              <a:gd name="connsiteX13" fmla="*/ 3840479 w 3840479"/>
              <a:gd name="connsiteY13" fmla="*/ 1233457 h 1406711"/>
              <a:gd name="connsiteX14" fmla="*/ 3840479 w 3840479"/>
              <a:gd name="connsiteY14" fmla="*/ 1406711 h 1406711"/>
              <a:gd name="connsiteX15" fmla="*/ 1395663 w 3840479"/>
              <a:gd name="connsiteY15" fmla="*/ 1406711 h 1406711"/>
              <a:gd name="connsiteX16" fmla="*/ 1395663 w 3840479"/>
              <a:gd name="connsiteY16" fmla="*/ 1391470 h 1406711"/>
              <a:gd name="connsiteX17" fmla="*/ 1395663 w 3840479"/>
              <a:gd name="connsiteY17" fmla="*/ 1233457 h 1406711"/>
              <a:gd name="connsiteX18" fmla="*/ 1395663 w 3840479"/>
              <a:gd name="connsiteY18" fmla="*/ 1005656 h 1406711"/>
              <a:gd name="connsiteX19" fmla="*/ 1395663 w 3840479"/>
              <a:gd name="connsiteY19" fmla="*/ 872014 h 1406711"/>
              <a:gd name="connsiteX20" fmla="*/ 1324675 w 3840479"/>
              <a:gd name="connsiteY20" fmla="*/ 943002 h 1406711"/>
              <a:gd name="connsiteX21" fmla="*/ 70988 w 3840479"/>
              <a:gd name="connsiteY21" fmla="*/ 943002 h 1406711"/>
              <a:gd name="connsiteX22" fmla="*/ 0 w 3840479"/>
              <a:gd name="connsiteY22" fmla="*/ 872014 h 1406711"/>
              <a:gd name="connsiteX23" fmla="*/ 0 w 3840479"/>
              <a:gd name="connsiteY23" fmla="*/ 588072 h 1406711"/>
              <a:gd name="connsiteX24" fmla="*/ 70988 w 3840479"/>
              <a:gd name="connsiteY24" fmla="*/ 517084 h 1406711"/>
              <a:gd name="connsiteX25" fmla="*/ 1324675 w 3840479"/>
              <a:gd name="connsiteY25" fmla="*/ 517084 h 1406711"/>
              <a:gd name="connsiteX26" fmla="*/ 1395663 w 3840479"/>
              <a:gd name="connsiteY26" fmla="*/ 588072 h 1406711"/>
              <a:gd name="connsiteX27" fmla="*/ 1395663 w 3840479"/>
              <a:gd name="connsiteY27" fmla="*/ 418516 h 1406711"/>
              <a:gd name="connsiteX28" fmla="*/ 1395663 w 3840479"/>
              <a:gd name="connsiteY28" fmla="*/ 173254 h 1406711"/>
              <a:gd name="connsiteX29" fmla="*/ 1395663 w 3840479"/>
              <a:gd name="connsiteY29" fmla="*/ 19870 h 140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840479" h="1406711">
                <a:moveTo>
                  <a:pt x="1395663" y="0"/>
                </a:moveTo>
                <a:lnTo>
                  <a:pt x="3840479" y="0"/>
                </a:lnTo>
                <a:lnTo>
                  <a:pt x="3840479" y="173254"/>
                </a:lnTo>
                <a:lnTo>
                  <a:pt x="1568917" y="173254"/>
                </a:lnTo>
                <a:lnTo>
                  <a:pt x="1568917" y="418516"/>
                </a:lnTo>
                <a:lnTo>
                  <a:pt x="3840479" y="418516"/>
                </a:lnTo>
                <a:lnTo>
                  <a:pt x="3840479" y="591770"/>
                </a:lnTo>
                <a:lnTo>
                  <a:pt x="1568917" y="591770"/>
                </a:lnTo>
                <a:lnTo>
                  <a:pt x="1568917" y="832402"/>
                </a:lnTo>
                <a:lnTo>
                  <a:pt x="3840479" y="832402"/>
                </a:lnTo>
                <a:lnTo>
                  <a:pt x="3840479" y="1005656"/>
                </a:lnTo>
                <a:lnTo>
                  <a:pt x="1568917" y="1005656"/>
                </a:lnTo>
                <a:lnTo>
                  <a:pt x="1568917" y="1233457"/>
                </a:lnTo>
                <a:lnTo>
                  <a:pt x="3840479" y="1233457"/>
                </a:lnTo>
                <a:lnTo>
                  <a:pt x="3840479" y="1406711"/>
                </a:lnTo>
                <a:lnTo>
                  <a:pt x="1395663" y="1406711"/>
                </a:lnTo>
                <a:lnTo>
                  <a:pt x="1395663" y="1391470"/>
                </a:lnTo>
                <a:lnTo>
                  <a:pt x="1395663" y="1233457"/>
                </a:lnTo>
                <a:lnTo>
                  <a:pt x="1395663" y="1005656"/>
                </a:lnTo>
                <a:lnTo>
                  <a:pt x="1395663" y="872014"/>
                </a:lnTo>
                <a:cubicBezTo>
                  <a:pt x="1395663" y="911220"/>
                  <a:pt x="1363881" y="943002"/>
                  <a:pt x="1324675" y="943002"/>
                </a:cubicBezTo>
                <a:lnTo>
                  <a:pt x="70988" y="943002"/>
                </a:lnTo>
                <a:cubicBezTo>
                  <a:pt x="31782" y="943002"/>
                  <a:pt x="0" y="911220"/>
                  <a:pt x="0" y="872014"/>
                </a:cubicBezTo>
                <a:lnTo>
                  <a:pt x="0" y="588072"/>
                </a:lnTo>
                <a:cubicBezTo>
                  <a:pt x="0" y="548866"/>
                  <a:pt x="31782" y="517084"/>
                  <a:pt x="70988" y="517084"/>
                </a:cubicBezTo>
                <a:lnTo>
                  <a:pt x="1324675" y="517084"/>
                </a:lnTo>
                <a:cubicBezTo>
                  <a:pt x="1363881" y="517084"/>
                  <a:pt x="1395663" y="548866"/>
                  <a:pt x="1395663" y="588072"/>
                </a:cubicBezTo>
                <a:lnTo>
                  <a:pt x="1395663" y="418516"/>
                </a:lnTo>
                <a:lnTo>
                  <a:pt x="1395663" y="173254"/>
                </a:lnTo>
                <a:lnTo>
                  <a:pt x="1395663" y="1987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05C74C3-D252-4D13-8793-4CEB3F03EC88}"/>
              </a:ext>
            </a:extLst>
          </p:cNvPr>
          <p:cNvSpPr/>
          <p:nvPr/>
        </p:nvSpPr>
        <p:spPr>
          <a:xfrm>
            <a:off x="5996540" y="957714"/>
            <a:ext cx="556661" cy="508213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E20B48B-284E-4903-9CE1-9C2FA6E8F7EF}"/>
              </a:ext>
            </a:extLst>
          </p:cNvPr>
          <p:cNvSpPr/>
          <p:nvPr/>
        </p:nvSpPr>
        <p:spPr>
          <a:xfrm>
            <a:off x="5996539" y="3310197"/>
            <a:ext cx="556661" cy="44276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0E2D790-0C1A-4318-8216-141511C9914F}"/>
              </a:ext>
            </a:extLst>
          </p:cNvPr>
          <p:cNvSpPr/>
          <p:nvPr/>
        </p:nvSpPr>
        <p:spPr>
          <a:xfrm>
            <a:off x="4273617" y="3310197"/>
            <a:ext cx="1722921" cy="44276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1AB283C-1935-4149-BCB3-5E785CDCBAE0}"/>
              </a:ext>
            </a:extLst>
          </p:cNvPr>
          <p:cNvSpPr>
            <a:spLocks noChangeAspect="1"/>
          </p:cNvSpPr>
          <p:nvPr/>
        </p:nvSpPr>
        <p:spPr>
          <a:xfrm>
            <a:off x="2848022" y="1037238"/>
            <a:ext cx="834994" cy="4757676"/>
          </a:xfrm>
          <a:custGeom>
            <a:avLst/>
            <a:gdLst>
              <a:gd name="connsiteX0" fmla="*/ 556663 w 834994"/>
              <a:gd name="connsiteY0" fmla="*/ 4201014 h 4757676"/>
              <a:gd name="connsiteX1" fmla="*/ 834994 w 834994"/>
              <a:gd name="connsiteY1" fmla="*/ 4479345 h 4757676"/>
              <a:gd name="connsiteX2" fmla="*/ 556663 w 834994"/>
              <a:gd name="connsiteY2" fmla="*/ 4757676 h 4757676"/>
              <a:gd name="connsiteX3" fmla="*/ 278332 w 834994"/>
              <a:gd name="connsiteY3" fmla="*/ 4479345 h 4757676"/>
              <a:gd name="connsiteX4" fmla="*/ 556663 w 834994"/>
              <a:gd name="connsiteY4" fmla="*/ 4201014 h 4757676"/>
              <a:gd name="connsiteX5" fmla="*/ 398497 w 834994"/>
              <a:gd name="connsiteY5" fmla="*/ 3660080 h 4757676"/>
              <a:gd name="connsiteX6" fmla="*/ 676828 w 834994"/>
              <a:gd name="connsiteY6" fmla="*/ 3938411 h 4757676"/>
              <a:gd name="connsiteX7" fmla="*/ 398497 w 834994"/>
              <a:gd name="connsiteY7" fmla="*/ 4216742 h 4757676"/>
              <a:gd name="connsiteX8" fmla="*/ 120166 w 834994"/>
              <a:gd name="connsiteY8" fmla="*/ 3938411 h 4757676"/>
              <a:gd name="connsiteX9" fmla="*/ 398497 w 834994"/>
              <a:gd name="connsiteY9" fmla="*/ 3660080 h 4757676"/>
              <a:gd name="connsiteX10" fmla="*/ 278332 w 834994"/>
              <a:gd name="connsiteY10" fmla="*/ 1551710 h 4757676"/>
              <a:gd name="connsiteX11" fmla="*/ 556663 w 834994"/>
              <a:gd name="connsiteY11" fmla="*/ 1830041 h 4757676"/>
              <a:gd name="connsiteX12" fmla="*/ 386671 w 834994"/>
              <a:gd name="connsiteY12" fmla="*/ 2086499 h 4757676"/>
              <a:gd name="connsiteX13" fmla="*/ 338151 w 834994"/>
              <a:gd name="connsiteY13" fmla="*/ 2096295 h 4757676"/>
              <a:gd name="connsiteX14" fmla="*/ 386670 w 834994"/>
              <a:gd name="connsiteY14" fmla="*/ 2106091 h 4757676"/>
              <a:gd name="connsiteX15" fmla="*/ 556662 w 834994"/>
              <a:gd name="connsiteY15" fmla="*/ 2362549 h 4757676"/>
              <a:gd name="connsiteX16" fmla="*/ 475141 w 834994"/>
              <a:gd name="connsiteY16" fmla="*/ 2559359 h 4757676"/>
              <a:gd name="connsiteX17" fmla="*/ 466933 w 834994"/>
              <a:gd name="connsiteY17" fmla="*/ 2564892 h 4757676"/>
              <a:gd name="connsiteX18" fmla="*/ 478858 w 834994"/>
              <a:gd name="connsiteY18" fmla="*/ 2562485 h 4757676"/>
              <a:gd name="connsiteX19" fmla="*/ 757189 w 834994"/>
              <a:gd name="connsiteY19" fmla="*/ 2840816 h 4757676"/>
              <a:gd name="connsiteX20" fmla="*/ 587197 w 834994"/>
              <a:gd name="connsiteY20" fmla="*/ 3097274 h 4757676"/>
              <a:gd name="connsiteX21" fmla="*/ 517810 w 834994"/>
              <a:gd name="connsiteY21" fmla="*/ 3111283 h 4757676"/>
              <a:gd name="connsiteX22" fmla="*/ 587197 w 834994"/>
              <a:gd name="connsiteY22" fmla="*/ 3125291 h 4757676"/>
              <a:gd name="connsiteX23" fmla="*/ 757189 w 834994"/>
              <a:gd name="connsiteY23" fmla="*/ 3381750 h 4757676"/>
              <a:gd name="connsiteX24" fmla="*/ 478858 w 834994"/>
              <a:gd name="connsiteY24" fmla="*/ 3660081 h 4757676"/>
              <a:gd name="connsiteX25" fmla="*/ 200527 w 834994"/>
              <a:gd name="connsiteY25" fmla="*/ 3381750 h 4757676"/>
              <a:gd name="connsiteX26" fmla="*/ 370519 w 834994"/>
              <a:gd name="connsiteY26" fmla="*/ 3125291 h 4757676"/>
              <a:gd name="connsiteX27" fmla="*/ 439906 w 834994"/>
              <a:gd name="connsiteY27" fmla="*/ 3111283 h 4757676"/>
              <a:gd name="connsiteX28" fmla="*/ 370519 w 834994"/>
              <a:gd name="connsiteY28" fmla="*/ 3097274 h 4757676"/>
              <a:gd name="connsiteX29" fmla="*/ 200527 w 834994"/>
              <a:gd name="connsiteY29" fmla="*/ 2840816 h 4757676"/>
              <a:gd name="connsiteX30" fmla="*/ 282048 w 834994"/>
              <a:gd name="connsiteY30" fmla="*/ 2644006 h 4757676"/>
              <a:gd name="connsiteX31" fmla="*/ 290256 w 834994"/>
              <a:gd name="connsiteY31" fmla="*/ 2638472 h 4757676"/>
              <a:gd name="connsiteX32" fmla="*/ 278331 w 834994"/>
              <a:gd name="connsiteY32" fmla="*/ 2640880 h 4757676"/>
              <a:gd name="connsiteX33" fmla="*/ 0 w 834994"/>
              <a:gd name="connsiteY33" fmla="*/ 2362549 h 4757676"/>
              <a:gd name="connsiteX34" fmla="*/ 169992 w 834994"/>
              <a:gd name="connsiteY34" fmla="*/ 2106091 h 4757676"/>
              <a:gd name="connsiteX35" fmla="*/ 218512 w 834994"/>
              <a:gd name="connsiteY35" fmla="*/ 2096295 h 4757676"/>
              <a:gd name="connsiteX36" fmla="*/ 169993 w 834994"/>
              <a:gd name="connsiteY36" fmla="*/ 2086499 h 4757676"/>
              <a:gd name="connsiteX37" fmla="*/ 1 w 834994"/>
              <a:gd name="connsiteY37" fmla="*/ 1830041 h 4757676"/>
              <a:gd name="connsiteX38" fmla="*/ 278332 w 834994"/>
              <a:gd name="connsiteY38" fmla="*/ 1551710 h 4757676"/>
              <a:gd name="connsiteX39" fmla="*/ 457051 w 834994"/>
              <a:gd name="connsiteY39" fmla="*/ 1029464 h 4757676"/>
              <a:gd name="connsiteX40" fmla="*/ 735382 w 834994"/>
              <a:gd name="connsiteY40" fmla="*/ 1307795 h 4757676"/>
              <a:gd name="connsiteX41" fmla="*/ 457051 w 834994"/>
              <a:gd name="connsiteY41" fmla="*/ 1586126 h 4757676"/>
              <a:gd name="connsiteX42" fmla="*/ 178720 w 834994"/>
              <a:gd name="connsiteY42" fmla="*/ 1307795 h 4757676"/>
              <a:gd name="connsiteX43" fmla="*/ 457051 w 834994"/>
              <a:gd name="connsiteY43" fmla="*/ 1029464 h 4757676"/>
              <a:gd name="connsiteX44" fmla="*/ 556663 w 834994"/>
              <a:gd name="connsiteY44" fmla="*/ 0 h 4757676"/>
              <a:gd name="connsiteX45" fmla="*/ 834994 w 834994"/>
              <a:gd name="connsiteY45" fmla="*/ 278331 h 4757676"/>
              <a:gd name="connsiteX46" fmla="*/ 556663 w 834994"/>
              <a:gd name="connsiteY46" fmla="*/ 556662 h 4757676"/>
              <a:gd name="connsiteX47" fmla="*/ 523275 w 834994"/>
              <a:gd name="connsiteY47" fmla="*/ 549922 h 4757676"/>
              <a:gd name="connsiteX48" fmla="*/ 554250 w 834994"/>
              <a:gd name="connsiteY48" fmla="*/ 570806 h 4757676"/>
              <a:gd name="connsiteX49" fmla="*/ 635771 w 834994"/>
              <a:gd name="connsiteY49" fmla="*/ 767616 h 4757676"/>
              <a:gd name="connsiteX50" fmla="*/ 357440 w 834994"/>
              <a:gd name="connsiteY50" fmla="*/ 1045946 h 4757676"/>
              <a:gd name="connsiteX51" fmla="*/ 79109 w 834994"/>
              <a:gd name="connsiteY51" fmla="*/ 767616 h 4757676"/>
              <a:gd name="connsiteX52" fmla="*/ 357440 w 834994"/>
              <a:gd name="connsiteY52" fmla="*/ 489284 h 4757676"/>
              <a:gd name="connsiteX53" fmla="*/ 390828 w 834994"/>
              <a:gd name="connsiteY53" fmla="*/ 496025 h 4757676"/>
              <a:gd name="connsiteX54" fmla="*/ 359853 w 834994"/>
              <a:gd name="connsiteY54" fmla="*/ 475141 h 4757676"/>
              <a:gd name="connsiteX55" fmla="*/ 278332 w 834994"/>
              <a:gd name="connsiteY55" fmla="*/ 278331 h 4757676"/>
              <a:gd name="connsiteX56" fmla="*/ 556663 w 834994"/>
              <a:gd name="connsiteY56" fmla="*/ 0 h 475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34994" h="4757676">
                <a:moveTo>
                  <a:pt x="556663" y="4201014"/>
                </a:moveTo>
                <a:cubicBezTo>
                  <a:pt x="710381" y="4201014"/>
                  <a:pt x="834994" y="4325627"/>
                  <a:pt x="834994" y="4479345"/>
                </a:cubicBezTo>
                <a:cubicBezTo>
                  <a:pt x="834994" y="4633063"/>
                  <a:pt x="710381" y="4757676"/>
                  <a:pt x="556663" y="4757676"/>
                </a:cubicBezTo>
                <a:cubicBezTo>
                  <a:pt x="402945" y="4757676"/>
                  <a:pt x="278332" y="4633063"/>
                  <a:pt x="278332" y="4479345"/>
                </a:cubicBezTo>
                <a:cubicBezTo>
                  <a:pt x="278332" y="4325627"/>
                  <a:pt x="402945" y="4201014"/>
                  <a:pt x="556663" y="4201014"/>
                </a:cubicBezTo>
                <a:close/>
                <a:moveTo>
                  <a:pt x="398497" y="3660080"/>
                </a:moveTo>
                <a:cubicBezTo>
                  <a:pt x="552215" y="3660080"/>
                  <a:pt x="676828" y="3784693"/>
                  <a:pt x="676828" y="3938411"/>
                </a:cubicBezTo>
                <a:cubicBezTo>
                  <a:pt x="676828" y="4092129"/>
                  <a:pt x="552215" y="4216742"/>
                  <a:pt x="398497" y="4216742"/>
                </a:cubicBezTo>
                <a:cubicBezTo>
                  <a:pt x="244779" y="4216742"/>
                  <a:pt x="120166" y="4092129"/>
                  <a:pt x="120166" y="3938411"/>
                </a:cubicBezTo>
                <a:cubicBezTo>
                  <a:pt x="120166" y="3784693"/>
                  <a:pt x="244779" y="3660080"/>
                  <a:pt x="398497" y="3660080"/>
                </a:cubicBezTo>
                <a:close/>
                <a:moveTo>
                  <a:pt x="278332" y="1551710"/>
                </a:moveTo>
                <a:cubicBezTo>
                  <a:pt x="432050" y="1551710"/>
                  <a:pt x="556663" y="1676323"/>
                  <a:pt x="556663" y="1830041"/>
                </a:cubicBezTo>
                <a:cubicBezTo>
                  <a:pt x="556663" y="1945329"/>
                  <a:pt x="486568" y="2044246"/>
                  <a:pt x="386671" y="2086499"/>
                </a:cubicBezTo>
                <a:lnTo>
                  <a:pt x="338151" y="2096295"/>
                </a:lnTo>
                <a:lnTo>
                  <a:pt x="386670" y="2106091"/>
                </a:lnTo>
                <a:cubicBezTo>
                  <a:pt x="486567" y="2148344"/>
                  <a:pt x="556662" y="2247260"/>
                  <a:pt x="556662" y="2362549"/>
                </a:cubicBezTo>
                <a:cubicBezTo>
                  <a:pt x="556662" y="2439408"/>
                  <a:pt x="525509" y="2508991"/>
                  <a:pt x="475141" y="2559359"/>
                </a:cubicBezTo>
                <a:lnTo>
                  <a:pt x="466933" y="2564892"/>
                </a:lnTo>
                <a:lnTo>
                  <a:pt x="478858" y="2562485"/>
                </a:lnTo>
                <a:cubicBezTo>
                  <a:pt x="632576" y="2562485"/>
                  <a:pt x="757189" y="2687098"/>
                  <a:pt x="757189" y="2840816"/>
                </a:cubicBezTo>
                <a:cubicBezTo>
                  <a:pt x="757189" y="2956104"/>
                  <a:pt x="687094" y="3055021"/>
                  <a:pt x="587197" y="3097274"/>
                </a:cubicBezTo>
                <a:lnTo>
                  <a:pt x="517810" y="3111283"/>
                </a:lnTo>
                <a:lnTo>
                  <a:pt x="587197" y="3125291"/>
                </a:lnTo>
                <a:cubicBezTo>
                  <a:pt x="687094" y="3167544"/>
                  <a:pt x="757189" y="3266461"/>
                  <a:pt x="757189" y="3381750"/>
                </a:cubicBezTo>
                <a:cubicBezTo>
                  <a:pt x="757189" y="3535468"/>
                  <a:pt x="632576" y="3660081"/>
                  <a:pt x="478858" y="3660081"/>
                </a:cubicBezTo>
                <a:cubicBezTo>
                  <a:pt x="325140" y="3660081"/>
                  <a:pt x="200527" y="3535468"/>
                  <a:pt x="200527" y="3381750"/>
                </a:cubicBezTo>
                <a:cubicBezTo>
                  <a:pt x="200527" y="3266461"/>
                  <a:pt x="270622" y="3167544"/>
                  <a:pt x="370519" y="3125291"/>
                </a:cubicBezTo>
                <a:lnTo>
                  <a:pt x="439906" y="3111283"/>
                </a:lnTo>
                <a:lnTo>
                  <a:pt x="370519" y="3097274"/>
                </a:lnTo>
                <a:cubicBezTo>
                  <a:pt x="270622" y="3055021"/>
                  <a:pt x="200527" y="2956104"/>
                  <a:pt x="200527" y="2840816"/>
                </a:cubicBezTo>
                <a:cubicBezTo>
                  <a:pt x="200527" y="2763957"/>
                  <a:pt x="231680" y="2694374"/>
                  <a:pt x="282048" y="2644006"/>
                </a:cubicBezTo>
                <a:lnTo>
                  <a:pt x="290256" y="2638472"/>
                </a:lnTo>
                <a:lnTo>
                  <a:pt x="278331" y="2640880"/>
                </a:lnTo>
                <a:cubicBezTo>
                  <a:pt x="124613" y="2640880"/>
                  <a:pt x="0" y="2516267"/>
                  <a:pt x="0" y="2362549"/>
                </a:cubicBezTo>
                <a:cubicBezTo>
                  <a:pt x="0" y="2247260"/>
                  <a:pt x="70095" y="2148344"/>
                  <a:pt x="169992" y="2106091"/>
                </a:cubicBezTo>
                <a:lnTo>
                  <a:pt x="218512" y="2096295"/>
                </a:lnTo>
                <a:lnTo>
                  <a:pt x="169993" y="2086499"/>
                </a:lnTo>
                <a:cubicBezTo>
                  <a:pt x="70096" y="2044246"/>
                  <a:pt x="1" y="1945329"/>
                  <a:pt x="1" y="1830041"/>
                </a:cubicBezTo>
                <a:cubicBezTo>
                  <a:pt x="1" y="1676323"/>
                  <a:pt x="124614" y="1551710"/>
                  <a:pt x="278332" y="1551710"/>
                </a:cubicBezTo>
                <a:close/>
                <a:moveTo>
                  <a:pt x="457051" y="1029464"/>
                </a:moveTo>
                <a:cubicBezTo>
                  <a:pt x="610769" y="1029464"/>
                  <a:pt x="735382" y="1154077"/>
                  <a:pt x="735382" y="1307795"/>
                </a:cubicBezTo>
                <a:cubicBezTo>
                  <a:pt x="735382" y="1461513"/>
                  <a:pt x="610769" y="1586126"/>
                  <a:pt x="457051" y="1586126"/>
                </a:cubicBezTo>
                <a:cubicBezTo>
                  <a:pt x="303333" y="1586126"/>
                  <a:pt x="178720" y="1461513"/>
                  <a:pt x="178720" y="1307795"/>
                </a:cubicBezTo>
                <a:cubicBezTo>
                  <a:pt x="178720" y="1154077"/>
                  <a:pt x="303333" y="1029464"/>
                  <a:pt x="457051" y="1029464"/>
                </a:cubicBezTo>
                <a:close/>
                <a:moveTo>
                  <a:pt x="556663" y="0"/>
                </a:moveTo>
                <a:cubicBezTo>
                  <a:pt x="710381" y="0"/>
                  <a:pt x="834994" y="124613"/>
                  <a:pt x="834994" y="278331"/>
                </a:cubicBezTo>
                <a:cubicBezTo>
                  <a:pt x="834994" y="432050"/>
                  <a:pt x="710381" y="556662"/>
                  <a:pt x="556663" y="556662"/>
                </a:cubicBezTo>
                <a:lnTo>
                  <a:pt x="523275" y="549922"/>
                </a:lnTo>
                <a:lnTo>
                  <a:pt x="554250" y="570806"/>
                </a:lnTo>
                <a:cubicBezTo>
                  <a:pt x="604618" y="621173"/>
                  <a:pt x="635771" y="690756"/>
                  <a:pt x="635771" y="767616"/>
                </a:cubicBezTo>
                <a:cubicBezTo>
                  <a:pt x="635771" y="921333"/>
                  <a:pt x="511158" y="1045946"/>
                  <a:pt x="357440" y="1045946"/>
                </a:cubicBezTo>
                <a:cubicBezTo>
                  <a:pt x="203722" y="1045946"/>
                  <a:pt x="79109" y="921333"/>
                  <a:pt x="79109" y="767616"/>
                </a:cubicBezTo>
                <a:cubicBezTo>
                  <a:pt x="79109" y="613897"/>
                  <a:pt x="203722" y="489284"/>
                  <a:pt x="357440" y="489284"/>
                </a:cubicBezTo>
                <a:lnTo>
                  <a:pt x="390828" y="496025"/>
                </a:lnTo>
                <a:lnTo>
                  <a:pt x="359853" y="475141"/>
                </a:lnTo>
                <a:cubicBezTo>
                  <a:pt x="309485" y="424773"/>
                  <a:pt x="278332" y="355190"/>
                  <a:pt x="278332" y="278331"/>
                </a:cubicBezTo>
                <a:cubicBezTo>
                  <a:pt x="278332" y="124613"/>
                  <a:pt x="402945" y="0"/>
                  <a:pt x="556663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84F21ED-E530-49D0-808A-F925C5E60DD6}"/>
              </a:ext>
            </a:extLst>
          </p:cNvPr>
          <p:cNvSpPr txBox="1"/>
          <p:nvPr/>
        </p:nvSpPr>
        <p:spPr>
          <a:xfrm>
            <a:off x="7101846" y="1379854"/>
            <a:ext cx="1732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Extracellular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14EE184-2D7A-4139-BD31-40AF52F78EB6}"/>
              </a:ext>
            </a:extLst>
          </p:cNvPr>
          <p:cNvSpPr txBox="1"/>
          <p:nvPr/>
        </p:nvSpPr>
        <p:spPr>
          <a:xfrm>
            <a:off x="6736081" y="4796829"/>
            <a:ext cx="2217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Transmembrane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B1ADBAB-340F-4022-B2DD-FF646D875D7F}"/>
              </a:ext>
            </a:extLst>
          </p:cNvPr>
          <p:cNvSpPr txBox="1"/>
          <p:nvPr/>
        </p:nvSpPr>
        <p:spPr>
          <a:xfrm>
            <a:off x="4297426" y="842556"/>
            <a:ext cx="1683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Intracellular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8E9B3E-A01C-43AF-A92E-9AAFEB76E70E}"/>
              </a:ext>
            </a:extLst>
          </p:cNvPr>
          <p:cNvSpPr txBox="1"/>
          <p:nvPr/>
        </p:nvSpPr>
        <p:spPr>
          <a:xfrm>
            <a:off x="5248980" y="60952"/>
            <a:ext cx="208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Cell membrane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35045ED-2D28-4E4A-94CF-B662EC0DAE65}"/>
              </a:ext>
            </a:extLst>
          </p:cNvPr>
          <p:cNvSpPr txBox="1"/>
          <p:nvPr/>
        </p:nvSpPr>
        <p:spPr>
          <a:xfrm>
            <a:off x="3627492" y="1626046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p120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91A3EF9-7192-45D9-A383-5104379CB19D}"/>
              </a:ext>
            </a:extLst>
          </p:cNvPr>
          <p:cNvSpPr txBox="1"/>
          <p:nvPr/>
        </p:nvSpPr>
        <p:spPr>
          <a:xfrm>
            <a:off x="3854156" y="5184684"/>
            <a:ext cx="1362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β</a:t>
            </a:r>
            <a:r>
              <a:rPr lang="en-US" sz="2400" dirty="0"/>
              <a:t>-catenin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131EFF6-76A6-46F1-981E-DA049EBA6EF8}"/>
              </a:ext>
            </a:extLst>
          </p:cNvPr>
          <p:cNvSpPr txBox="1"/>
          <p:nvPr/>
        </p:nvSpPr>
        <p:spPr>
          <a:xfrm>
            <a:off x="447254" y="2112411"/>
            <a:ext cx="1940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Actin filament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0DD63AF-3924-4625-B39C-A3B8432B89BB}"/>
              </a:ext>
            </a:extLst>
          </p:cNvPr>
          <p:cNvCxnSpPr>
            <a:stCxn id="32" idx="2"/>
            <a:endCxn id="16" idx="29"/>
          </p:cNvCxnSpPr>
          <p:nvPr/>
        </p:nvCxnSpPr>
        <p:spPr>
          <a:xfrm flipH="1">
            <a:off x="7948865" y="1841519"/>
            <a:ext cx="19276" cy="97378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F2DAC79-D1E1-4322-900F-7B27D5B21D08}"/>
              </a:ext>
            </a:extLst>
          </p:cNvPr>
          <p:cNvCxnSpPr>
            <a:cxnSpLocks/>
            <a:stCxn id="33" idx="0"/>
            <a:endCxn id="18" idx="2"/>
          </p:cNvCxnSpPr>
          <p:nvPr/>
        </p:nvCxnSpPr>
        <p:spPr>
          <a:xfrm flipH="1" flipV="1">
            <a:off x="6274870" y="3752961"/>
            <a:ext cx="1570040" cy="104386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4DF67D4-92DB-4300-BDC4-81B39929614E}"/>
              </a:ext>
            </a:extLst>
          </p:cNvPr>
          <p:cNvCxnSpPr>
            <a:cxnSpLocks/>
            <a:stCxn id="34" idx="2"/>
            <a:endCxn id="19" idx="0"/>
          </p:cNvCxnSpPr>
          <p:nvPr/>
        </p:nvCxnSpPr>
        <p:spPr>
          <a:xfrm flipH="1">
            <a:off x="5135078" y="1304221"/>
            <a:ext cx="4310" cy="200597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0D5A750-F089-490C-99D0-2DA11AF9ECDF}"/>
              </a:ext>
            </a:extLst>
          </p:cNvPr>
          <p:cNvCxnSpPr>
            <a:cxnSpLocks/>
            <a:stCxn id="36" idx="2"/>
            <a:endCxn id="31" idx="0"/>
          </p:cNvCxnSpPr>
          <p:nvPr/>
        </p:nvCxnSpPr>
        <p:spPr>
          <a:xfrm flipH="1">
            <a:off x="4027922" y="2087711"/>
            <a:ext cx="6092" cy="10891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F98F71B-6357-41DA-BA18-A7A6157D18CC}"/>
              </a:ext>
            </a:extLst>
          </p:cNvPr>
          <p:cNvCxnSpPr>
            <a:cxnSpLocks/>
            <a:stCxn id="37" idx="0"/>
            <a:endCxn id="30" idx="2"/>
          </p:cNvCxnSpPr>
          <p:nvPr/>
        </p:nvCxnSpPr>
        <p:spPr>
          <a:xfrm flipH="1" flipV="1">
            <a:off x="3888755" y="4148488"/>
            <a:ext cx="646453" cy="103619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22EFD21-EC55-4F46-A6B2-DAE3940FD3C1}"/>
              </a:ext>
            </a:extLst>
          </p:cNvPr>
          <p:cNvCxnSpPr>
            <a:cxnSpLocks/>
            <a:stCxn id="35" idx="2"/>
            <a:endCxn id="17" idx="0"/>
          </p:cNvCxnSpPr>
          <p:nvPr/>
        </p:nvCxnSpPr>
        <p:spPr>
          <a:xfrm flipH="1">
            <a:off x="6274871" y="522617"/>
            <a:ext cx="15484" cy="43509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6982838-5B8A-4D25-88D2-3F817C263BBA}"/>
              </a:ext>
            </a:extLst>
          </p:cNvPr>
          <p:cNvCxnSpPr>
            <a:cxnSpLocks/>
            <a:stCxn id="38" idx="3"/>
            <a:endCxn id="29" idx="42"/>
          </p:cNvCxnSpPr>
          <p:nvPr/>
        </p:nvCxnSpPr>
        <p:spPr>
          <a:xfrm>
            <a:off x="2387529" y="2343244"/>
            <a:ext cx="639213" cy="178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72579DA0-1CCA-43A3-BF46-0A42875521F6}"/>
              </a:ext>
            </a:extLst>
          </p:cNvPr>
          <p:cNvSpPr txBox="1"/>
          <p:nvPr/>
        </p:nvSpPr>
        <p:spPr>
          <a:xfrm>
            <a:off x="4093015" y="6173821"/>
            <a:ext cx="4005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Stability of </a:t>
            </a:r>
            <a:r>
              <a:rPr lang="el-GR" sz="2400" b="1" dirty="0">
                <a:solidFill>
                  <a:srgbClr val="C00000"/>
                </a:solidFill>
              </a:rPr>
              <a:t>β</a:t>
            </a:r>
            <a:r>
              <a:rPr lang="en-US" sz="2400" b="1" dirty="0">
                <a:solidFill>
                  <a:srgbClr val="C00000"/>
                </a:solidFill>
              </a:rPr>
              <a:t>-catenin is crucial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4C09E4-62AE-438E-B05D-91E114EB97D8}"/>
              </a:ext>
            </a:extLst>
          </p:cNvPr>
          <p:cNvSpPr txBox="1"/>
          <p:nvPr/>
        </p:nvSpPr>
        <p:spPr>
          <a:xfrm>
            <a:off x="9814142" y="301583"/>
            <a:ext cx="1882290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Major unit of </a:t>
            </a:r>
            <a:r>
              <a:rPr lang="en-US" sz="2800" dirty="0" err="1"/>
              <a:t>Adherens</a:t>
            </a:r>
            <a:r>
              <a:rPr lang="en-US" sz="2800" dirty="0"/>
              <a:t> junctions</a:t>
            </a:r>
          </a:p>
        </p:txBody>
      </p:sp>
    </p:spTree>
    <p:extLst>
      <p:ext uri="{BB962C8B-B14F-4D97-AF65-F5344CB8AC3E}">
        <p14:creationId xmlns:p14="http://schemas.microsoft.com/office/powerpoint/2010/main" val="123218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9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4942CB-6C05-48E7-AD99-30F16EF476CB}"/>
              </a:ext>
            </a:extLst>
          </p:cNvPr>
          <p:cNvSpPr txBox="1"/>
          <p:nvPr/>
        </p:nvSpPr>
        <p:spPr>
          <a:xfrm>
            <a:off x="653192" y="1703303"/>
            <a:ext cx="10885615" cy="3451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Building the evidence</a:t>
            </a:r>
            <a:r>
              <a:rPr lang="en-US" sz="2400" dirty="0"/>
              <a:t> 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Increased soluble E-cadherin level was demonstrated in different disease models and was effectively used to differentiate many types of cancers using serum samples.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 algn="ctr">
              <a:lnSpc>
                <a:spcPct val="150000"/>
              </a:lnSpc>
            </a:pPr>
            <a:r>
              <a:rPr lang="en-US" sz="2400" b="1" dirty="0"/>
              <a:t>Is this applicable to periodontitis?</a:t>
            </a:r>
          </a:p>
        </p:txBody>
      </p:sp>
    </p:spTree>
    <p:extLst>
      <p:ext uri="{BB962C8B-B14F-4D97-AF65-F5344CB8AC3E}">
        <p14:creationId xmlns:p14="http://schemas.microsoft.com/office/powerpoint/2010/main" val="162182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B994DD-49A6-41CD-B742-EC679C5895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29" t="18352" r="38145" b="8650"/>
          <a:stretch/>
        </p:blipFill>
        <p:spPr>
          <a:xfrm>
            <a:off x="6769708" y="196712"/>
            <a:ext cx="4546393" cy="66612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0052F7-3EDE-4185-BE11-DA0ADEFD33C0}"/>
              </a:ext>
            </a:extLst>
          </p:cNvPr>
          <p:cNvSpPr txBox="1"/>
          <p:nvPr/>
        </p:nvSpPr>
        <p:spPr>
          <a:xfrm>
            <a:off x="4064929" y="196712"/>
            <a:ext cx="2704779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Cell Adhesion &amp; Migration</a:t>
            </a:r>
          </a:p>
          <a:p>
            <a:pPr algn="ctr"/>
            <a:r>
              <a:rPr lang="en-US" dirty="0"/>
              <a:t>Impact factor: 3.255 </a:t>
            </a:r>
          </a:p>
          <a:p>
            <a:pPr algn="ctr"/>
            <a:r>
              <a:rPr lang="en-US" dirty="0"/>
              <a:t>Publisher: Taylor &amp; Francis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FA1F08-9776-4C22-AFFE-DF668E80514C}"/>
              </a:ext>
            </a:extLst>
          </p:cNvPr>
          <p:cNvSpPr txBox="1"/>
          <p:nvPr/>
        </p:nvSpPr>
        <p:spPr>
          <a:xfrm>
            <a:off x="543292" y="1607622"/>
            <a:ext cx="5938788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Exposure of cancer H400 keratinocytes to periodontal pathogens led to: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Acquisition of EMT phenotype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Decrease E-cadherin expression</a:t>
            </a:r>
          </a:p>
          <a:p>
            <a:pPr algn="just">
              <a:lnSpc>
                <a:spcPct val="150000"/>
              </a:lnSpc>
            </a:pPr>
            <a:endParaRPr lang="en-US" sz="2400" dirty="0"/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</a:rPr>
              <a:t>Periodontal pathogens could be responsible for aggravating cancer metastasis by inducing Type 3 EMT</a:t>
            </a:r>
          </a:p>
        </p:txBody>
      </p:sp>
    </p:spTree>
    <p:extLst>
      <p:ext uri="{BB962C8B-B14F-4D97-AF65-F5344CB8AC3E}">
        <p14:creationId xmlns:p14="http://schemas.microsoft.com/office/powerpoint/2010/main" val="167243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9E08435-F927-4E33-B5E1-3E6C4B4D27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06" t="17458" r="43633" b="6856"/>
          <a:stretch/>
        </p:blipFill>
        <p:spPr>
          <a:xfrm>
            <a:off x="6612556" y="142671"/>
            <a:ext cx="4964936" cy="65726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8325EA-1744-4A1B-AF06-4515790F8D20}"/>
              </a:ext>
            </a:extLst>
          </p:cNvPr>
          <p:cNvSpPr txBox="1"/>
          <p:nvPr/>
        </p:nvSpPr>
        <p:spPr>
          <a:xfrm>
            <a:off x="3460090" y="336884"/>
            <a:ext cx="3152466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Journal of Periodontal Research</a:t>
            </a:r>
          </a:p>
          <a:p>
            <a:pPr algn="ctr"/>
            <a:r>
              <a:rPr lang="en-US" dirty="0"/>
              <a:t>Impact factor: 3.946 </a:t>
            </a:r>
          </a:p>
          <a:p>
            <a:pPr algn="ctr"/>
            <a:r>
              <a:rPr lang="en-US" dirty="0"/>
              <a:t>Publisher: Wiley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A687F2-370B-4E55-9CFD-750DADCF4D58}"/>
              </a:ext>
            </a:extLst>
          </p:cNvPr>
          <p:cNvSpPr txBox="1"/>
          <p:nvPr/>
        </p:nvSpPr>
        <p:spPr>
          <a:xfrm>
            <a:off x="490696" y="2178628"/>
            <a:ext cx="5938788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Exposure of rat primary gingival epithelial cell cultures to periodontal pathogens led to: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Acquisition of EMT phenotype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Loss of epithelial barrier function</a:t>
            </a:r>
          </a:p>
        </p:txBody>
      </p:sp>
    </p:spTree>
    <p:extLst>
      <p:ext uri="{BB962C8B-B14F-4D97-AF65-F5344CB8AC3E}">
        <p14:creationId xmlns:p14="http://schemas.microsoft.com/office/powerpoint/2010/main" val="63973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433</Words>
  <Application>Microsoft Office PowerPoint</Application>
  <PresentationFormat>Widescreen</PresentationFormat>
  <Paragraphs>117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Lato-Italic</vt:lpstr>
      <vt:lpstr>Lato-Regular</vt:lpstr>
      <vt:lpstr>Times New Roman</vt:lpstr>
      <vt:lpstr>Office Theme</vt:lpstr>
      <vt:lpstr>How to find and choose Evidence-based studies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select a good journal?</vt:lpstr>
      <vt:lpstr>PowerPoint Presentation</vt:lpstr>
      <vt:lpstr>Major reasons for rejection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Ali77</dc:creator>
  <cp:lastModifiedBy>abdalbasit Fatihallah</cp:lastModifiedBy>
  <cp:revision>3</cp:revision>
  <dcterms:created xsi:type="dcterms:W3CDTF">2023-10-03T12:16:07Z</dcterms:created>
  <dcterms:modified xsi:type="dcterms:W3CDTF">2025-11-16T18:07:04Z</dcterms:modified>
</cp:coreProperties>
</file>