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3762655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3476859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1AC932-395D-4C5C-A8B7-D72324C201D7}"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00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5E17E1F-68FC-4DE4-88DC-4DA926D75F06}" type="datetimeFigureOut">
              <a:rPr lang="ar-IQ" smtClean="0"/>
              <a:t>29/05/1447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2188894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5E17E1F-68FC-4DE4-88DC-4DA926D75F06}" type="datetimeFigureOut">
              <a:rPr lang="ar-IQ" smtClean="0"/>
              <a:t>29/05/1447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1AC932-395D-4C5C-A8B7-D72324C201D7}"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8983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5E17E1F-68FC-4DE4-88DC-4DA926D75F06}" type="datetimeFigureOut">
              <a:rPr lang="ar-IQ" smtClean="0"/>
              <a:t>29/05/1447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2881532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3609207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73853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418773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E17E1F-68FC-4DE4-88DC-4DA926D75F06}" type="datetimeFigureOut">
              <a:rPr lang="ar-IQ" smtClean="0"/>
              <a:t>29/05/1447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566480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E17E1F-68FC-4DE4-88DC-4DA926D75F06}" type="datetimeFigureOut">
              <a:rPr lang="ar-IQ" smtClean="0"/>
              <a:t>29/05/1447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23830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E17E1F-68FC-4DE4-88DC-4DA926D75F06}" type="datetimeFigureOut">
              <a:rPr lang="ar-IQ" smtClean="0"/>
              <a:t>29/05/1447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1850964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E17E1F-68FC-4DE4-88DC-4DA926D75F06}" type="datetimeFigureOut">
              <a:rPr lang="ar-IQ" smtClean="0"/>
              <a:t>29/05/1447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329272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17E1F-68FC-4DE4-88DC-4DA926D75F06}" type="datetimeFigureOut">
              <a:rPr lang="ar-IQ" smtClean="0"/>
              <a:t>29/05/1447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3320865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E17E1F-68FC-4DE4-88DC-4DA926D75F06}" type="datetimeFigureOut">
              <a:rPr lang="ar-IQ" smtClean="0"/>
              <a:t>29/05/1447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3932202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E17E1F-68FC-4DE4-88DC-4DA926D75F06}" type="datetimeFigureOut">
              <a:rPr lang="ar-IQ" smtClean="0"/>
              <a:t>29/05/1447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1AC932-395D-4C5C-A8B7-D72324C201D7}" type="slidenum">
              <a:rPr lang="ar-IQ" smtClean="0"/>
              <a:t>‹#›</a:t>
            </a:fld>
            <a:endParaRPr lang="ar-IQ"/>
          </a:p>
        </p:txBody>
      </p:sp>
    </p:spTree>
    <p:extLst>
      <p:ext uri="{BB962C8B-B14F-4D97-AF65-F5344CB8AC3E}">
        <p14:creationId xmlns:p14="http://schemas.microsoft.com/office/powerpoint/2010/main" val="1183502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5E17E1F-68FC-4DE4-88DC-4DA926D75F06}" type="datetimeFigureOut">
              <a:rPr lang="ar-IQ" smtClean="0"/>
              <a:t>29/05/1447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81AC932-395D-4C5C-A8B7-D72324C201D7}" type="slidenum">
              <a:rPr lang="ar-IQ" smtClean="0"/>
              <a:t>‹#›</a:t>
            </a:fld>
            <a:endParaRPr lang="ar-IQ"/>
          </a:p>
        </p:txBody>
      </p:sp>
    </p:spTree>
    <p:extLst>
      <p:ext uri="{BB962C8B-B14F-4D97-AF65-F5344CB8AC3E}">
        <p14:creationId xmlns:p14="http://schemas.microsoft.com/office/powerpoint/2010/main" val="1860262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2065213" y="2201145"/>
            <a:ext cx="7967246" cy="1323439"/>
          </a:xfrm>
          <a:prstGeom prst="rect">
            <a:avLst/>
          </a:prstGeom>
        </p:spPr>
        <p:txBody>
          <a:bodyPr wrap="none">
            <a:spAutoFit/>
          </a:bodyPr>
          <a:lstStyle/>
          <a:p>
            <a:r>
              <a:rPr lang="ar-IQ" sz="4000" b="1" dirty="0">
                <a:latin typeface="Arial" panose="020B0604020202020204" pitchFamily="34" charset="0"/>
                <a:cs typeface="Arial" panose="020B0604020202020204" pitchFamily="34" charset="0"/>
              </a:rPr>
              <a:t>الوعي الجمعي واللاوعي الاجتماعي في القانون</a:t>
            </a:r>
          </a:p>
          <a:p>
            <a:r>
              <a:rPr lang="ar-IQ" sz="4000" b="1" dirty="0">
                <a:latin typeface="Arial" panose="020B0604020202020204" pitchFamily="34" charset="0"/>
                <a:cs typeface="Arial" panose="020B0604020202020204" pitchFamily="34" charset="0"/>
              </a:rPr>
              <a:t>اداة مهمة في محاربة الفساد الاداري </a:t>
            </a:r>
          </a:p>
        </p:txBody>
      </p:sp>
    </p:spTree>
    <p:extLst>
      <p:ext uri="{BB962C8B-B14F-4D97-AF65-F5344CB8AC3E}">
        <p14:creationId xmlns:p14="http://schemas.microsoft.com/office/powerpoint/2010/main" val="124370525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2504179" y="1866294"/>
            <a:ext cx="8455741" cy="2554545"/>
          </a:xfrm>
          <a:prstGeom prst="rect">
            <a:avLst/>
          </a:prstGeom>
        </p:spPr>
        <p:txBody>
          <a:bodyPr wrap="square">
            <a:spAutoFit/>
          </a:bodyPr>
          <a:lstStyle/>
          <a:p>
            <a:r>
              <a:rPr lang="ar-IQ" sz="8000" b="1" dirty="0">
                <a:solidFill>
                  <a:schemeClr val="accent1">
                    <a:lumMod val="75000"/>
                  </a:schemeClr>
                </a:solidFill>
                <a:latin typeface="Andalus" panose="02020603050405020304" pitchFamily="18" charset="-78"/>
                <a:cs typeface="Andalus" panose="02020603050405020304" pitchFamily="18" charset="-78"/>
              </a:rPr>
              <a:t>بحث قانوني مختصريقدمه </a:t>
            </a:r>
          </a:p>
          <a:p>
            <a:r>
              <a:rPr lang="ar-IQ" sz="8000" b="1" dirty="0">
                <a:solidFill>
                  <a:schemeClr val="accent1">
                    <a:lumMod val="75000"/>
                  </a:schemeClr>
                </a:solidFill>
                <a:latin typeface="Andalus" panose="02020603050405020304" pitchFamily="18" charset="-78"/>
                <a:cs typeface="Andalus" panose="02020603050405020304" pitchFamily="18" charset="-78"/>
              </a:rPr>
              <a:t>الحقوقي مرتضى السوداني</a:t>
            </a:r>
          </a:p>
        </p:txBody>
      </p:sp>
    </p:spTree>
    <p:extLst>
      <p:ext uri="{BB962C8B-B14F-4D97-AF65-F5344CB8AC3E}">
        <p14:creationId xmlns:p14="http://schemas.microsoft.com/office/powerpoint/2010/main" val="1576107587"/>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372" y="214218"/>
            <a:ext cx="10225825" cy="6247864"/>
          </a:xfrm>
          <a:prstGeom prst="rect">
            <a:avLst/>
          </a:prstGeom>
        </p:spPr>
        <p:txBody>
          <a:bodyPr wrap="square">
            <a:spAutoFit/>
          </a:bodyPr>
          <a:lstStyle/>
          <a:p>
            <a:r>
              <a:rPr lang="ar-IQ" sz="4000" b="1" dirty="0">
                <a:latin typeface="Arial" panose="020B0604020202020204" pitchFamily="34" charset="0"/>
                <a:cs typeface="Arial" panose="020B0604020202020204" pitchFamily="34" charset="0"/>
              </a:rPr>
              <a:t>المقدمة</a:t>
            </a:r>
          </a:p>
          <a:p>
            <a:endParaRPr lang="ar-IQ" sz="4000" b="1" dirty="0">
              <a:latin typeface="Arial" panose="020B0604020202020204" pitchFamily="34" charset="0"/>
              <a:cs typeface="Arial" panose="020B0604020202020204" pitchFamily="34" charset="0"/>
            </a:endParaRPr>
          </a:p>
          <a:p>
            <a:r>
              <a:rPr lang="ar-IQ" sz="4000" b="1" dirty="0">
                <a:latin typeface="Arial" panose="020B0604020202020204" pitchFamily="34" charset="0"/>
                <a:cs typeface="Arial" panose="020B0604020202020204" pitchFamily="34" charset="0"/>
              </a:rPr>
              <a:t>القانون ليس مجرد نصوص جامدة، بل هو انعكاس لوعي المجتمع وقيمه ومخاوفه وتطلعاته. ومن هنا، يبرز مفهوم الوعي الجمعي الذي يمثل إدراك الجماعة لما هو صواب أو خطأ، ومفهوم اللاوعي الاجتماعي الذي يتضمن العادات والمعتقدات الراسخة في عمق المجتمع دون وعي الأفراد بها.</a:t>
            </a:r>
          </a:p>
          <a:p>
            <a:r>
              <a:rPr lang="ar-IQ" sz="4000" b="1" dirty="0">
                <a:latin typeface="Arial" panose="020B0604020202020204" pitchFamily="34" charset="0"/>
                <a:cs typeface="Arial" panose="020B0604020202020204" pitchFamily="34" charset="0"/>
              </a:rPr>
              <a:t>هذا التفاعل بين الظاهر (الوعي الجمعي) والمخفي (اللاواعي الاجتماعي) هو ما يجعل القانون ظاهرة إنسانية متغيرة بتغير الزمن والثقافة.</a:t>
            </a:r>
          </a:p>
        </p:txBody>
      </p:sp>
    </p:spTree>
    <p:extLst>
      <p:ext uri="{BB962C8B-B14F-4D97-AF65-F5344CB8AC3E}">
        <p14:creationId xmlns:p14="http://schemas.microsoft.com/office/powerpoint/2010/main" val="1616006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8338" y="283335"/>
            <a:ext cx="11178862" cy="6124754"/>
          </a:xfrm>
          <a:prstGeom prst="rect">
            <a:avLst/>
          </a:prstGeom>
        </p:spPr>
        <p:txBody>
          <a:bodyPr wrap="square">
            <a:spAutoFit/>
          </a:bodyPr>
          <a:lstStyle/>
          <a:p>
            <a:r>
              <a:rPr lang="ar-IQ" sz="1200" dirty="0"/>
              <a:t>                        </a:t>
            </a:r>
            <a:r>
              <a:rPr lang="ar-IQ" sz="2800" b="1" dirty="0">
                <a:latin typeface="Arial" panose="020B0604020202020204" pitchFamily="34" charset="0"/>
                <a:cs typeface="Arial" panose="020B0604020202020204" pitchFamily="34" charset="0"/>
              </a:rPr>
              <a:t>مفهوم الوعي الجمعي واللاواعي الاجتماعي</a:t>
            </a:r>
          </a:p>
          <a:p>
            <a:endParaRPr lang="ar-IQ" sz="2800" b="1" dirty="0">
              <a:latin typeface="Arial" panose="020B0604020202020204" pitchFamily="34" charset="0"/>
              <a:cs typeface="Arial" panose="020B0604020202020204" pitchFamily="34" charset="0"/>
            </a:endParaRPr>
          </a:p>
          <a:p>
            <a:r>
              <a:rPr lang="ar-IQ" sz="2800" b="1" dirty="0">
                <a:latin typeface="Arial" panose="020B0604020202020204" pitchFamily="34" charset="0"/>
                <a:cs typeface="Arial" panose="020B0604020202020204" pitchFamily="34" charset="0"/>
              </a:rPr>
              <a:t>1. الوعي الجمعي:</a:t>
            </a:r>
          </a:p>
          <a:p>
            <a:r>
              <a:rPr lang="ar-IQ" sz="2800" b="1" dirty="0">
                <a:latin typeface="Arial" panose="020B0604020202020204" pitchFamily="34" charset="0"/>
                <a:cs typeface="Arial" panose="020B0604020202020204" pitchFamily="34" charset="0"/>
              </a:rPr>
              <a:t>صاغه عالم الاجتماع إميل دوركهايم ليعني "مجموع المعتقدات والمشاعر المشتركة بين أفراد المجتمع والتي تشكل الضمير الجمعي".</a:t>
            </a:r>
          </a:p>
          <a:p>
            <a:endParaRPr lang="ar-IQ" sz="2800" b="1" dirty="0">
              <a:latin typeface="Arial" panose="020B0604020202020204" pitchFamily="34" charset="0"/>
              <a:cs typeface="Arial" panose="020B0604020202020204" pitchFamily="34" charset="0"/>
            </a:endParaRPr>
          </a:p>
          <a:p>
            <a:r>
              <a:rPr lang="ar-IQ" sz="2800" b="1" dirty="0">
                <a:latin typeface="Arial" panose="020B0604020202020204" pitchFamily="34" charset="0"/>
                <a:cs typeface="Arial" panose="020B0604020202020204" pitchFamily="34" charset="0"/>
              </a:rPr>
              <a:t>في القانون، يمثل هذا الوعي الأساس الذي تُبنى عليه القواعد القانونية، لأنه يحدد ما يعتبره المجتمع عدلًا أو ظلمًا.</a:t>
            </a:r>
          </a:p>
          <a:p>
            <a:r>
              <a:rPr lang="ar-IQ" sz="2800" b="1" dirty="0">
                <a:latin typeface="Arial" panose="020B0604020202020204" pitchFamily="34" charset="0"/>
                <a:cs typeface="Arial" panose="020B0604020202020204" pitchFamily="34" charset="0"/>
              </a:rPr>
              <a:t>2. اللاواعي الاجتماعي:</a:t>
            </a:r>
          </a:p>
          <a:p>
            <a:r>
              <a:rPr lang="ar-IQ" sz="2800" b="1" dirty="0">
                <a:latin typeface="Arial" panose="020B0604020202020204" pitchFamily="34" charset="0"/>
                <a:cs typeface="Arial" panose="020B0604020202020204" pitchFamily="34" charset="0"/>
              </a:rPr>
              <a:t>استلهمه كارل يونغ من فكرة "اللاوعي الجمعي"، وهو يمثل الطبقة العميقة من الثقافة التي تتضمن رموزًا وأفكارًا وسلوكيات متوارثة.</a:t>
            </a:r>
          </a:p>
          <a:p>
            <a:endParaRPr lang="ar-IQ" sz="2800" b="1" dirty="0">
              <a:latin typeface="Arial" panose="020B0604020202020204" pitchFamily="34" charset="0"/>
              <a:cs typeface="Arial" panose="020B0604020202020204" pitchFamily="34" charset="0"/>
            </a:endParaRPr>
          </a:p>
          <a:p>
            <a:r>
              <a:rPr lang="ar-IQ" sz="2800" b="1" dirty="0">
                <a:latin typeface="Arial" panose="020B0604020202020204" pitchFamily="34" charset="0"/>
                <a:cs typeface="Arial" panose="020B0604020202020204" pitchFamily="34" charset="0"/>
              </a:rPr>
              <a:t>في القانون، يظهر اللاواعي الاجتماعي في التحيزات غير المعلنة في تفسير النصوص، أو في تطبيق العدالة بصورة غير متوازنة.</a:t>
            </a:r>
          </a:p>
        </p:txBody>
      </p:sp>
    </p:spTree>
    <p:extLst>
      <p:ext uri="{BB962C8B-B14F-4D97-AF65-F5344CB8AC3E}">
        <p14:creationId xmlns:p14="http://schemas.microsoft.com/office/powerpoint/2010/main" val="2114165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9402" y="1064017"/>
            <a:ext cx="10431888" cy="5509200"/>
          </a:xfrm>
          <a:prstGeom prst="rect">
            <a:avLst/>
          </a:prstGeom>
        </p:spPr>
        <p:txBody>
          <a:bodyPr wrap="square">
            <a:spAutoFit/>
          </a:bodyPr>
          <a:lstStyle/>
          <a:p>
            <a:r>
              <a:rPr lang="ar-IQ" sz="3200" b="1" dirty="0">
                <a:latin typeface="Arial" panose="020B0604020202020204" pitchFamily="34" charset="0"/>
                <a:cs typeface="Arial" panose="020B0604020202020204" pitchFamily="34" charset="0"/>
              </a:rPr>
              <a:t>     أثر الوعي الجمعي واللاواعي الاجتماعي في تكوين القاعدة القانونية</a:t>
            </a:r>
          </a:p>
          <a:p>
            <a:endParaRPr lang="ar-IQ" sz="3200" b="1" dirty="0">
              <a:latin typeface="Arial" panose="020B0604020202020204" pitchFamily="34" charset="0"/>
              <a:cs typeface="Arial" panose="020B0604020202020204" pitchFamily="34" charset="0"/>
            </a:endParaRPr>
          </a:p>
          <a:p>
            <a:r>
              <a:rPr lang="ar-IQ" sz="3200" b="1" dirty="0">
                <a:latin typeface="Arial" panose="020B0604020202020204" pitchFamily="34" charset="0"/>
                <a:cs typeface="Arial" panose="020B0604020202020204" pitchFamily="34" charset="0"/>
              </a:rPr>
              <a:t>القاعدة القانونية لا تُخلق من فراغ، بل من التقاليد والعادات والأعراف التي تشكل اللاوعي الاجتماعي.</a:t>
            </a:r>
          </a:p>
          <a:p>
            <a:endParaRPr lang="ar-IQ" sz="3200" b="1" dirty="0">
              <a:latin typeface="Arial" panose="020B0604020202020204" pitchFamily="34" charset="0"/>
              <a:cs typeface="Arial" panose="020B0604020202020204" pitchFamily="34" charset="0"/>
            </a:endParaRPr>
          </a:p>
          <a:p>
            <a:r>
              <a:rPr lang="ar-IQ" sz="3200" b="1" dirty="0">
                <a:latin typeface="Arial" panose="020B0604020202020204" pitchFamily="34" charset="0"/>
                <a:cs typeface="Arial" panose="020B0604020202020204" pitchFamily="34" charset="0"/>
              </a:rPr>
              <a:t>ومع تطور المجتمع، تتحول بعض القيم الاجتماعية إلى قوانين مكتوبة (مثل تجريم العبودية أو حماية المرأة).</a:t>
            </a:r>
          </a:p>
          <a:p>
            <a:endParaRPr lang="ar-IQ" sz="3200" b="1" dirty="0">
              <a:latin typeface="Arial" panose="020B0604020202020204" pitchFamily="34" charset="0"/>
              <a:cs typeface="Arial" panose="020B0604020202020204" pitchFamily="34" charset="0"/>
            </a:endParaRPr>
          </a:p>
          <a:p>
            <a:r>
              <a:rPr lang="ar-IQ" sz="3200" b="1" dirty="0">
                <a:latin typeface="Arial" panose="020B0604020202020204" pitchFamily="34" charset="0"/>
                <a:cs typeface="Arial" panose="020B0604020202020204" pitchFamily="34" charset="0"/>
              </a:rPr>
              <a:t>غير أن اللاواعي الاجتماعي قد يُبقي على أشكال خفية من التمييز، حتى بعد صدور قوانين المساواة، مثل النظرة السلبية للمرأة العاملة أو لممتهنين من طبقات فقيرة.</a:t>
            </a:r>
          </a:p>
        </p:txBody>
      </p:sp>
    </p:spTree>
    <p:extLst>
      <p:ext uri="{BB962C8B-B14F-4D97-AF65-F5344CB8AC3E}">
        <p14:creationId xmlns:p14="http://schemas.microsoft.com/office/powerpoint/2010/main" val="738504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371" y="657084"/>
            <a:ext cx="10534918" cy="6001643"/>
          </a:xfrm>
          <a:prstGeom prst="rect">
            <a:avLst/>
          </a:prstGeom>
        </p:spPr>
        <p:txBody>
          <a:bodyPr wrap="square">
            <a:spAutoFit/>
          </a:bodyPr>
          <a:lstStyle/>
          <a:p>
            <a:r>
              <a:rPr lang="ar-IQ" sz="3200" b="1" dirty="0">
                <a:latin typeface="Arial" panose="020B0604020202020204" pitchFamily="34" charset="0"/>
                <a:cs typeface="Arial" panose="020B0604020202020204" pitchFamily="34" charset="0"/>
              </a:rPr>
              <a:t>                انعكاس اللاواعي الاجتماعي في تفسير وتطبيق القانون</a:t>
            </a:r>
          </a:p>
          <a:p>
            <a:endParaRPr lang="ar-IQ" sz="3200" b="1" dirty="0">
              <a:latin typeface="Arial" panose="020B0604020202020204" pitchFamily="34" charset="0"/>
              <a:cs typeface="Arial" panose="020B0604020202020204" pitchFamily="34" charset="0"/>
            </a:endParaRPr>
          </a:p>
          <a:p>
            <a:r>
              <a:rPr lang="ar-IQ" sz="3200" b="1" dirty="0">
                <a:latin typeface="Arial" panose="020B0604020202020204" pitchFamily="34" charset="0"/>
                <a:cs typeface="Arial" panose="020B0604020202020204" pitchFamily="34" charset="0"/>
              </a:rPr>
              <a:t>القضاة والمشرّعون ليسوا بمعزل عن المجتمع، بل يتأثرون بلاوعيهم الجمعي.</a:t>
            </a:r>
          </a:p>
          <a:p>
            <a:r>
              <a:rPr lang="ar-IQ" sz="3200" b="1" dirty="0">
                <a:latin typeface="Arial" panose="020B0604020202020204" pitchFamily="34" charset="0"/>
                <a:cs typeface="Arial" panose="020B0604020202020204" pitchFamily="34" charset="0"/>
              </a:rPr>
              <a:t>مثال:</a:t>
            </a:r>
          </a:p>
          <a:p>
            <a:endParaRPr lang="ar-IQ" sz="3200" b="1" dirty="0">
              <a:latin typeface="Arial" panose="020B0604020202020204" pitchFamily="34" charset="0"/>
              <a:cs typeface="Arial" panose="020B0604020202020204" pitchFamily="34" charset="0"/>
            </a:endParaRPr>
          </a:p>
          <a:p>
            <a:r>
              <a:rPr lang="ar-IQ" sz="3200" b="1" dirty="0">
                <a:latin typeface="Arial" panose="020B0604020202020204" pitchFamily="34" charset="0"/>
                <a:cs typeface="Arial" panose="020B0604020202020204" pitchFamily="34" charset="0"/>
              </a:rPr>
              <a:t>تفسير القاضي لنصوص "الشرف" أو "الآداب العامة" يتأثر بما ترسّخ اجتماعيًا حول هذه المفاهيم.</a:t>
            </a:r>
          </a:p>
          <a:p>
            <a:endParaRPr lang="ar-IQ" sz="3200" b="1" dirty="0">
              <a:latin typeface="Arial" panose="020B0604020202020204" pitchFamily="34" charset="0"/>
              <a:cs typeface="Arial" panose="020B0604020202020204" pitchFamily="34" charset="0"/>
            </a:endParaRPr>
          </a:p>
          <a:p>
            <a:r>
              <a:rPr lang="ar-IQ" sz="3200" b="1" dirty="0">
                <a:latin typeface="Arial" panose="020B0604020202020204" pitchFamily="34" charset="0"/>
                <a:cs typeface="Arial" panose="020B0604020202020204" pitchFamily="34" charset="0"/>
              </a:rPr>
              <a:t>في مكافحة الفساد، قد يخفّف بعضهم من خطورة "المجاملة الإدارية" لأنها سلوك اجتماعي مألوف.</a:t>
            </a:r>
          </a:p>
          <a:p>
            <a:r>
              <a:rPr lang="ar-IQ" sz="3200" b="1" dirty="0">
                <a:latin typeface="Arial" panose="020B0604020202020204" pitchFamily="34" charset="0"/>
                <a:cs typeface="Arial" panose="020B0604020202020204" pitchFamily="34" charset="0"/>
              </a:rPr>
              <a:t>لذلك، فإن العدالة لا تتحقق فقط عبر نصوص عادلة، بل أيضًا عبر وعي نقدي يحلل جذور اللاوعي الاجتماعي المؤثرة في القضاء</a:t>
            </a:r>
            <a:r>
              <a:rPr lang="ar-IQ" sz="1400" dirty="0"/>
              <a:t>.</a:t>
            </a:r>
          </a:p>
        </p:txBody>
      </p:sp>
    </p:spTree>
    <p:extLst>
      <p:ext uri="{BB962C8B-B14F-4D97-AF65-F5344CB8AC3E}">
        <p14:creationId xmlns:p14="http://schemas.microsoft.com/office/powerpoint/2010/main" val="3890480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8643" y="100858"/>
            <a:ext cx="10921283" cy="6401753"/>
          </a:xfrm>
          <a:prstGeom prst="rect">
            <a:avLst/>
          </a:prstGeom>
        </p:spPr>
        <p:txBody>
          <a:bodyPr wrap="square">
            <a:spAutoFit/>
          </a:bodyPr>
          <a:lstStyle/>
          <a:p>
            <a:r>
              <a:rPr lang="ar-IQ" sz="4000" b="1" dirty="0">
                <a:latin typeface="Arial" panose="020B0604020202020204" pitchFamily="34" charset="0"/>
                <a:cs typeface="Arial" panose="020B0604020202020204" pitchFamily="34" charset="0"/>
              </a:rPr>
              <a:t>قبل الختام ناخذ اربع تجارب للحضور تخص احدالقوانين التي يريد الحضور تغيره</a:t>
            </a:r>
          </a:p>
          <a:p>
            <a:endParaRPr lang="ar-IQ" sz="4000" b="1" dirty="0">
              <a:latin typeface="Arial" panose="020B0604020202020204" pitchFamily="34" charset="0"/>
              <a:cs typeface="Arial" panose="020B0604020202020204" pitchFamily="34" charset="0"/>
            </a:endParaRPr>
          </a:p>
          <a:p>
            <a:r>
              <a:rPr lang="ar-IQ" sz="4000" b="1" dirty="0">
                <a:latin typeface="Arial" panose="020B0604020202020204" pitchFamily="34" charset="0"/>
                <a:cs typeface="Arial" panose="020B0604020202020204" pitchFamily="34" charset="0"/>
              </a:rPr>
              <a:t>يتضح أن القانون ليس جهازًا منفصلًا عن النفس والمجتمع، بل هو مرآة للوعي الجمعي وظلال اللاواعي الاجتماعي.</a:t>
            </a:r>
          </a:p>
          <a:p>
            <a:r>
              <a:rPr lang="ar-IQ" sz="4000" b="1" dirty="0">
                <a:latin typeface="Arial" panose="020B0604020202020204" pitchFamily="34" charset="0"/>
                <a:cs typeface="Arial" panose="020B0604020202020204" pitchFamily="34" charset="0"/>
              </a:rPr>
              <a:t>ولتحقيق العدالة الحقيقية، لا بد من إصلاح البنية الثقافية للمجتمع بالتوازي مع تطوير القوانين، لأن اللاواعي الاجتماعي قد يقاوم التغيير القانوني الصريح.</a:t>
            </a:r>
          </a:p>
          <a:p>
            <a:endParaRPr lang="ar-IQ" dirty="0"/>
          </a:p>
          <a:p>
            <a:endParaRPr lang="ar-IQ" dirty="0"/>
          </a:p>
          <a:p>
            <a:endParaRPr lang="ar-IQ" dirty="0"/>
          </a:p>
          <a:p>
            <a:endParaRPr lang="ar-IQ" dirty="0"/>
          </a:p>
          <a:p>
            <a:endParaRPr lang="ar-IQ" dirty="0"/>
          </a:p>
        </p:txBody>
      </p:sp>
    </p:spTree>
    <p:extLst>
      <p:ext uri="{BB962C8B-B14F-4D97-AF65-F5344CB8AC3E}">
        <p14:creationId xmlns:p14="http://schemas.microsoft.com/office/powerpoint/2010/main" val="380521675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44</TotalTime>
  <Words>406</Words>
  <Application>Microsoft Office PowerPoint</Application>
  <PresentationFormat>شاشة عريضة</PresentationFormat>
  <Paragraphs>41</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Wisp</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 - ANAS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Mariam</dc:creator>
  <cp:lastModifiedBy>مرتضى السوداني</cp:lastModifiedBy>
  <cp:revision>7</cp:revision>
  <dcterms:created xsi:type="dcterms:W3CDTF">2025-11-19T14:12:35Z</dcterms:created>
  <dcterms:modified xsi:type="dcterms:W3CDTF">2025-11-19T15:56:56Z</dcterms:modified>
</cp:coreProperties>
</file>