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4" r:id="rId3"/>
    <p:sldId id="267" r:id="rId4"/>
    <p:sldId id="269" r:id="rId5"/>
    <p:sldId id="262" r:id="rId6"/>
    <p:sldId id="270" r:id="rId7"/>
    <p:sldId id="271" r:id="rId8"/>
    <p:sldId id="261" r:id="rId9"/>
    <p:sldId id="260" r:id="rId10"/>
    <p:sldId id="273" r:id="rId11"/>
    <p:sldId id="274" r:id="rId12"/>
    <p:sldId id="265" r:id="rId13"/>
    <p:sldId id="259" r:id="rId14"/>
    <p:sldId id="277" r:id="rId15"/>
    <p:sldId id="275" r:id="rId16"/>
    <p:sldId id="258" r:id="rId17"/>
    <p:sldId id="279" r:id="rId18"/>
    <p:sldId id="278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742B083-0590-46B7-B989-747B7A6E520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151721D-551E-4D95-8A1B-D33B3BBDAC4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b="1" dirty="0" err="1" smtClean="0"/>
              <a:t>م.د</a:t>
            </a:r>
            <a:r>
              <a:rPr lang="ar-EG" b="1" dirty="0" smtClean="0"/>
              <a:t>.  زهراء محمد </a:t>
            </a:r>
            <a:r>
              <a:rPr lang="ar-EG" b="1" dirty="0" smtClean="0"/>
              <a:t>علي</a:t>
            </a:r>
            <a:endParaRPr lang="en-US" b="1" dirty="0" smtClean="0"/>
          </a:p>
          <a:p>
            <a:r>
              <a:rPr lang="en-US" b="1" smtClean="0"/>
              <a:t>27/11/2025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Biomedical importance of magnesium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4367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4000" dirty="0"/>
              <a:t>seeds, legumes, </a:t>
            </a:r>
            <a:endParaRPr lang="en-US" sz="4000" dirty="0" smtClean="0"/>
          </a:p>
          <a:p>
            <a:r>
              <a:rPr lang="en-US" sz="4000" dirty="0" smtClean="0"/>
              <a:t>nuts </a:t>
            </a:r>
            <a:r>
              <a:rPr lang="en-US" sz="4000" dirty="0"/>
              <a:t>(almonds, cashews, Brazil nuts</a:t>
            </a:r>
            <a:r>
              <a:rPr lang="en-US" sz="4000" dirty="0" smtClean="0"/>
              <a:t>, </a:t>
            </a:r>
            <a:r>
              <a:rPr lang="en-US" sz="4000" dirty="0"/>
              <a:t>peanuts), </a:t>
            </a:r>
            <a:endParaRPr lang="en-US" sz="4000" dirty="0" smtClean="0"/>
          </a:p>
          <a:p>
            <a:r>
              <a:rPr lang="en-US" sz="4000" dirty="0" smtClean="0"/>
              <a:t>whole grain breads</a:t>
            </a:r>
            <a:r>
              <a:rPr lang="en-US" sz="4000" dirty="0"/>
              <a:t>, and cereals (brown rice, millet), </a:t>
            </a:r>
            <a:endParaRPr lang="en-US" sz="4000" dirty="0" smtClean="0"/>
          </a:p>
          <a:p>
            <a:r>
              <a:rPr lang="en-US" sz="4000" dirty="0" smtClean="0"/>
              <a:t>some fruits </a:t>
            </a:r>
          </a:p>
          <a:p>
            <a:r>
              <a:rPr lang="en-US" sz="4000" dirty="0" smtClean="0"/>
              <a:t>cocoa  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sources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2970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acidic, light, and sandy soil </a:t>
            </a:r>
            <a:r>
              <a:rPr lang="en-US" dirty="0" smtClean="0"/>
              <a:t>is </a:t>
            </a:r>
            <a:r>
              <a:rPr lang="en-US" dirty="0"/>
              <a:t>deficient in magnesium content.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agricultural techniques, such the use of potassium and ammonium at high concentration in fertilizers lead to magnesium depletion in food </a:t>
            </a:r>
          </a:p>
          <a:p>
            <a:r>
              <a:rPr lang="en-US" dirty="0"/>
              <a:t>Green leafy vegetables are </a:t>
            </a:r>
            <a:r>
              <a:rPr lang="en-US" dirty="0" smtClean="0"/>
              <a:t> </a:t>
            </a:r>
            <a:r>
              <a:rPr lang="en-US" dirty="0"/>
              <a:t>rich in magnesium </a:t>
            </a:r>
          </a:p>
          <a:p>
            <a:r>
              <a:rPr lang="en-US" dirty="0" smtClean="0"/>
              <a:t> </a:t>
            </a:r>
            <a:r>
              <a:rPr lang="en-US" dirty="0"/>
              <a:t>chlorophyll-bound </a:t>
            </a:r>
            <a:r>
              <a:rPr lang="en-US" dirty="0" smtClean="0"/>
              <a:t>magnesium </a:t>
            </a:r>
            <a:r>
              <a:rPr lang="en-US" dirty="0"/>
              <a:t>represent important nutritional sources of magnesium.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sources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4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 leafy green vegetables, such as lettuce and spinach, chlorophyll-bound magnesium represents 2.5% to 10.5% of total magnesium,</a:t>
            </a:r>
          </a:p>
          <a:p>
            <a:r>
              <a:rPr lang="en-US" sz="4000" dirty="0" smtClean="0"/>
              <a:t>  other common green vegetables, pulses, and fruits contain &lt;1% chlorophyll-bound magnesium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sources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664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 </a:t>
            </a:r>
            <a:r>
              <a:rPr lang="en-US" sz="4400" dirty="0"/>
              <a:t>lower magnesium </a:t>
            </a:r>
            <a:r>
              <a:rPr lang="en-US" sz="4400" dirty="0" smtClean="0"/>
              <a:t>content if</a:t>
            </a:r>
          </a:p>
          <a:p>
            <a:r>
              <a:rPr lang="en-US" sz="4400" dirty="0" smtClean="0"/>
              <a:t>boiling vegetables  </a:t>
            </a:r>
          </a:p>
          <a:p>
            <a:r>
              <a:rPr lang="en-US" sz="4400" dirty="0" smtClean="0"/>
              <a:t>refining grains with the  removal of germ and bran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food processing</a:t>
            </a:r>
          </a:p>
        </p:txBody>
      </p:sp>
    </p:spTree>
    <p:extLst>
      <p:ext uri="{BB962C8B-B14F-4D97-AF65-F5344CB8AC3E}">
        <p14:creationId xmlns:p14="http://schemas.microsoft.com/office/powerpoint/2010/main" val="410630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white </a:t>
            </a:r>
            <a:r>
              <a:rPr lang="en-US" sz="5400" dirty="0"/>
              <a:t>flour (−82%), </a:t>
            </a:r>
          </a:p>
          <a:p>
            <a:r>
              <a:rPr lang="en-US" sz="5400" dirty="0"/>
              <a:t>polished rice (−83%),</a:t>
            </a:r>
          </a:p>
          <a:p>
            <a:r>
              <a:rPr lang="en-US" sz="5400" dirty="0"/>
              <a:t> starch (−97</a:t>
            </a:r>
            <a:r>
              <a:rPr lang="en-US" sz="5400" dirty="0" smtClean="0"/>
              <a:t>%)</a:t>
            </a:r>
            <a:endParaRPr lang="en-US" sz="5400" dirty="0"/>
          </a:p>
          <a:p>
            <a:r>
              <a:rPr lang="en-US" sz="5400" dirty="0"/>
              <a:t> white sugar (−99%)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loss of magnesium during food refining </a:t>
            </a:r>
          </a:p>
        </p:txBody>
      </p:sp>
    </p:spTree>
    <p:extLst>
      <p:ext uri="{BB962C8B-B14F-4D97-AF65-F5344CB8AC3E}">
        <p14:creationId xmlns:p14="http://schemas.microsoft.com/office/powerpoint/2010/main" val="34256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Unrefined sea salt </a:t>
            </a:r>
            <a:r>
              <a:rPr lang="en-US" sz="3200" dirty="0" smtClean="0"/>
              <a:t> </a:t>
            </a:r>
            <a:r>
              <a:rPr lang="en-US" sz="3200" dirty="0"/>
              <a:t>rich in </a:t>
            </a:r>
            <a:r>
              <a:rPr lang="en-US" sz="3200" dirty="0" smtClean="0"/>
              <a:t>magnesium</a:t>
            </a:r>
          </a:p>
          <a:p>
            <a:r>
              <a:rPr lang="en-US" sz="3200" dirty="0" smtClean="0"/>
              <a:t>refined salt </a:t>
            </a:r>
            <a:r>
              <a:rPr lang="en-US" sz="3200" dirty="0"/>
              <a:t>present in food and added for cooking either at industrial or domestic levels, lacks </a:t>
            </a:r>
            <a:r>
              <a:rPr lang="en-US" sz="3200" dirty="0" smtClean="0"/>
              <a:t>Mg</a:t>
            </a:r>
            <a:endParaRPr lang="en-US" sz="3200" dirty="0"/>
          </a:p>
          <a:p>
            <a:r>
              <a:rPr lang="en-US" sz="3200" dirty="0"/>
              <a:t> the Western </a:t>
            </a:r>
            <a:r>
              <a:rPr lang="en-US" sz="3200" dirty="0" smtClean="0"/>
              <a:t>diet</a:t>
            </a:r>
            <a:r>
              <a:rPr lang="en-US" sz="3200" dirty="0"/>
              <a:t> </a:t>
            </a:r>
            <a:r>
              <a:rPr lang="en-US" sz="3200" dirty="0" smtClean="0"/>
              <a:t>( </a:t>
            </a:r>
            <a:r>
              <a:rPr lang="en-US" sz="3200" dirty="0"/>
              <a:t>easy-to-cook meals and fast food such as refined and processed food, junk food, and the near absence of legumes and </a:t>
            </a:r>
            <a:r>
              <a:rPr lang="en-US" sz="3200" dirty="0" smtClean="0"/>
              <a:t>seeds) </a:t>
            </a:r>
            <a:r>
              <a:rPr lang="en-US" sz="3200" dirty="0"/>
              <a:t>predisposes apparently healthy people to magnesium </a:t>
            </a:r>
            <a:r>
              <a:rPr lang="en-US" sz="3200" dirty="0" smtClean="0"/>
              <a:t>deficiency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processing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796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If the intake slightly exceeds the daily </a:t>
            </a:r>
            <a:r>
              <a:rPr lang="en-US" sz="3200" dirty="0" smtClean="0"/>
              <a:t>requirement </a:t>
            </a:r>
          </a:p>
          <a:p>
            <a:r>
              <a:rPr lang="en-US" sz="3200" dirty="0" smtClean="0"/>
              <a:t>1.absorption </a:t>
            </a:r>
            <a:r>
              <a:rPr lang="en-US" sz="3200" dirty="0"/>
              <a:t>of magnesium </a:t>
            </a:r>
            <a:r>
              <a:rPr lang="en-US" sz="3200" dirty="0" smtClean="0"/>
              <a:t>from the </a:t>
            </a:r>
            <a:r>
              <a:rPr lang="en-US" sz="3200" dirty="0"/>
              <a:t>gut is </a:t>
            </a:r>
            <a:r>
              <a:rPr lang="en-US" sz="3200" dirty="0" smtClean="0"/>
              <a:t>reduced </a:t>
            </a:r>
          </a:p>
          <a:p>
            <a:r>
              <a:rPr lang="en-US" sz="3200" dirty="0" smtClean="0"/>
              <a:t>2.active </a:t>
            </a:r>
            <a:r>
              <a:rPr lang="en-US" sz="3200" dirty="0"/>
              <a:t>renal secretion in the urine can exceed 100% of the </a:t>
            </a:r>
            <a:r>
              <a:rPr lang="en-US" sz="3200" dirty="0" smtClean="0"/>
              <a:t>filtered load </a:t>
            </a:r>
          </a:p>
          <a:p>
            <a:r>
              <a:rPr lang="en-US" sz="3200" dirty="0" smtClean="0"/>
              <a:t>  </a:t>
            </a:r>
            <a:r>
              <a:rPr lang="en-US" sz="3200" dirty="0"/>
              <a:t>an excess of magnesium from food does not represent a health risk </a:t>
            </a:r>
            <a:r>
              <a:rPr lang="en-US" sz="3200" dirty="0" smtClean="0"/>
              <a:t>in healthy </a:t>
            </a:r>
            <a:r>
              <a:rPr lang="en-US" sz="3200" dirty="0"/>
              <a:t>individuals because the kidneys eliminate excess amounts in the urine 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Daily requirement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93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 </a:t>
            </a:r>
            <a:r>
              <a:rPr lang="en-US" sz="3200" dirty="0"/>
              <a:t>high doses of magnesium from dietary supplements, drugs, or other sources can </a:t>
            </a:r>
            <a:r>
              <a:rPr lang="en-US" sz="3200" dirty="0" smtClean="0"/>
              <a:t> </a:t>
            </a:r>
            <a:r>
              <a:rPr lang="en-US" sz="3200" dirty="0"/>
              <a:t>cause 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diarrhea </a:t>
            </a:r>
            <a:r>
              <a:rPr lang="en-US" sz="3200" dirty="0"/>
              <a:t>accompanied by nausea and abdominal cramping 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/>
              <a:t>the onset of diseases </a:t>
            </a:r>
            <a:endParaRPr lang="en-US" sz="3200" dirty="0" smtClean="0"/>
          </a:p>
          <a:p>
            <a:r>
              <a:rPr lang="en-US" sz="3200" dirty="0"/>
              <a:t>Toxic </a:t>
            </a:r>
            <a:r>
              <a:rPr lang="en-US" sz="3200" dirty="0" err="1"/>
              <a:t>hypermagnesemia</a:t>
            </a:r>
            <a:r>
              <a:rPr lang="en-US" sz="3200" dirty="0"/>
              <a:t> is only observed at oral magnesium doses higher than 2500 mg, i.e., doses exceeding more than 10 times the UL.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High doses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8858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magnesium </a:t>
            </a:r>
            <a:r>
              <a:rPr lang="en-US" dirty="0"/>
              <a:t>formulations most commonly associated with diarrhea, include </a:t>
            </a:r>
            <a:endParaRPr lang="en-US" dirty="0" smtClean="0"/>
          </a:p>
          <a:p>
            <a:r>
              <a:rPr lang="en-US" dirty="0" smtClean="0"/>
              <a:t>magnesium carbonate </a:t>
            </a:r>
          </a:p>
          <a:p>
            <a:r>
              <a:rPr lang="en-US" dirty="0" smtClean="0"/>
              <a:t>chloride </a:t>
            </a:r>
          </a:p>
          <a:p>
            <a:r>
              <a:rPr lang="en-US" dirty="0" err="1" smtClean="0"/>
              <a:t>gluconate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oxide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diarrhea</a:t>
            </a:r>
          </a:p>
        </p:txBody>
      </p:sp>
    </p:spTree>
    <p:extLst>
      <p:ext uri="{BB962C8B-B14F-4D97-AF65-F5344CB8AC3E}">
        <p14:creationId xmlns:p14="http://schemas.microsoft.com/office/powerpoint/2010/main" val="1525030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447800"/>
            <a:ext cx="9129931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Hypo &amp; hyper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34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4400" dirty="0" smtClean="0"/>
              <a:t>A normal adult (</a:t>
            </a:r>
            <a:r>
              <a:rPr lang="en-US" sz="4400" dirty="0" smtClean="0">
                <a:solidFill>
                  <a:srgbClr val="C00000"/>
                </a:solidFill>
              </a:rPr>
              <a:t>22–26 g</a:t>
            </a:r>
            <a:r>
              <a:rPr lang="en-US" sz="4400" dirty="0" smtClean="0"/>
              <a:t>)</a:t>
            </a:r>
          </a:p>
          <a:p>
            <a:r>
              <a:rPr lang="en-US" sz="4400" dirty="0" smtClean="0"/>
              <a:t>99%  stored within IC compartments </a:t>
            </a:r>
          </a:p>
          <a:p>
            <a:r>
              <a:rPr lang="en-US" sz="4400" dirty="0" smtClean="0"/>
              <a:t>60% in bones </a:t>
            </a:r>
          </a:p>
          <a:p>
            <a:r>
              <a:rPr lang="en-US" sz="4400" dirty="0" smtClean="0"/>
              <a:t>20% in muscles</a:t>
            </a:r>
          </a:p>
          <a:p>
            <a:r>
              <a:rPr lang="en-US" sz="4400" dirty="0" smtClean="0"/>
              <a:t>20% in other tissues.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Body content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010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000" dirty="0" smtClean="0"/>
              <a:t>1%</a:t>
            </a:r>
          </a:p>
          <a:p>
            <a:r>
              <a:rPr lang="en-US" sz="4000" dirty="0" smtClean="0"/>
              <a:t>60</a:t>
            </a:r>
            <a:r>
              <a:rPr lang="en-US" sz="4000" dirty="0"/>
              <a:t>% is in a free/ionized </a:t>
            </a:r>
            <a:r>
              <a:rPr lang="en-US" sz="4000" dirty="0" smtClean="0"/>
              <a:t>form</a:t>
            </a:r>
          </a:p>
          <a:p>
            <a:r>
              <a:rPr lang="en-US" sz="4000" dirty="0" smtClean="0"/>
              <a:t>10</a:t>
            </a:r>
            <a:r>
              <a:rPr lang="en-US" sz="4000" dirty="0"/>
              <a:t>% is ligated, forming complexes to different salts (citrate, phosphates, oxalate, and other anions</a:t>
            </a:r>
            <a:r>
              <a:rPr lang="en-US" sz="4000" dirty="0" smtClean="0"/>
              <a:t>)</a:t>
            </a:r>
          </a:p>
          <a:p>
            <a:r>
              <a:rPr lang="en-US" sz="4000" dirty="0" smtClean="0"/>
              <a:t>30</a:t>
            </a:r>
            <a:r>
              <a:rPr lang="en-US" sz="4000" dirty="0"/>
              <a:t>% is bound to proteins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Intracellular content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310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 cofactor  600 enzymatic reactions  </a:t>
            </a:r>
          </a:p>
          <a:p>
            <a:r>
              <a:rPr lang="en-US" sz="4000" dirty="0" smtClean="0"/>
              <a:t>energy production</a:t>
            </a:r>
          </a:p>
          <a:p>
            <a:r>
              <a:rPr lang="en-US" sz="4000" dirty="0" smtClean="0"/>
              <a:t>DNA synthesis </a:t>
            </a:r>
          </a:p>
          <a:p>
            <a:r>
              <a:rPr lang="en-US" sz="4000" dirty="0" smtClean="0"/>
              <a:t>protein synthesis </a:t>
            </a:r>
          </a:p>
          <a:p>
            <a:r>
              <a:rPr lang="en-US" sz="4000" dirty="0"/>
              <a:t>for maintaining normal muscle and nerve </a:t>
            </a:r>
            <a:r>
              <a:rPr lang="en-US" sz="4000" dirty="0" smtClean="0"/>
              <a:t>function</a:t>
            </a:r>
          </a:p>
          <a:p>
            <a:r>
              <a:rPr lang="en-US" sz="4000" dirty="0"/>
              <a:t>regulating blood glucose levels</a:t>
            </a:r>
          </a:p>
          <a:p>
            <a:endParaRPr lang="en-US" sz="4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401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3200" dirty="0" smtClean="0"/>
              <a:t>inflammation, response to cancer</a:t>
            </a:r>
            <a:endParaRPr lang="en-US" sz="3200" dirty="0"/>
          </a:p>
          <a:p>
            <a:r>
              <a:rPr lang="en-US" sz="3200" dirty="0" smtClean="0"/>
              <a:t> infectious diseases </a:t>
            </a:r>
          </a:p>
          <a:p>
            <a:r>
              <a:rPr lang="en-US" sz="3200" dirty="0" smtClean="0"/>
              <a:t>supporting a healthy immune system  </a:t>
            </a:r>
          </a:p>
          <a:p>
            <a:r>
              <a:rPr lang="en-US" sz="3200" dirty="0" smtClean="0"/>
              <a:t> contributes to the structural development of bones  </a:t>
            </a:r>
          </a:p>
          <a:p>
            <a:r>
              <a:rPr lang="en-US" sz="3200" dirty="0" smtClean="0"/>
              <a:t>required for the synthesis of the antioxidant glutathione </a:t>
            </a:r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function</a:t>
            </a:r>
          </a:p>
        </p:txBody>
      </p:sp>
    </p:spTree>
    <p:extLst>
      <p:ext uri="{BB962C8B-B14F-4D97-AF65-F5344CB8AC3E}">
        <p14:creationId xmlns:p14="http://schemas.microsoft.com/office/powerpoint/2010/main" val="128546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muscle </a:t>
            </a:r>
            <a:r>
              <a:rPr lang="en-US" dirty="0"/>
              <a:t>cramps, </a:t>
            </a:r>
            <a:endParaRPr lang="en-US" dirty="0" smtClean="0"/>
          </a:p>
          <a:p>
            <a:r>
              <a:rPr lang="en-US" dirty="0" smtClean="0"/>
              <a:t>fatigue</a:t>
            </a:r>
          </a:p>
          <a:p>
            <a:r>
              <a:rPr lang="en-US" dirty="0" smtClean="0"/>
              <a:t> </a:t>
            </a:r>
            <a:r>
              <a:rPr lang="en-US" dirty="0"/>
              <a:t>cardiac </a:t>
            </a:r>
            <a:r>
              <a:rPr lang="en-US" dirty="0" smtClean="0"/>
              <a:t>arrhythmias</a:t>
            </a:r>
          </a:p>
          <a:p>
            <a:r>
              <a:rPr lang="en-US" dirty="0" smtClean="0"/>
              <a:t> </a:t>
            </a:r>
            <a:r>
              <a:rPr lang="en-US" dirty="0"/>
              <a:t>biochemical abnormalities of </a:t>
            </a:r>
            <a:r>
              <a:rPr lang="en-US" dirty="0" smtClean="0"/>
              <a:t>hypokalemia&amp; </a:t>
            </a:r>
            <a:r>
              <a:rPr lang="en-US" dirty="0" err="1" smtClean="0"/>
              <a:t>hypocalcemia</a:t>
            </a:r>
            <a:endParaRPr lang="en-US" dirty="0" smtClean="0"/>
          </a:p>
          <a:p>
            <a:r>
              <a:rPr lang="en-US" dirty="0" smtClean="0"/>
              <a:t> hypertension </a:t>
            </a:r>
          </a:p>
          <a:p>
            <a:r>
              <a:rPr lang="en-US" dirty="0" smtClean="0"/>
              <a:t>atherosclerotic </a:t>
            </a:r>
            <a:r>
              <a:rPr lang="en-US" dirty="0"/>
              <a:t>vascular </a:t>
            </a:r>
            <a:r>
              <a:rPr lang="en-US" dirty="0" smtClean="0"/>
              <a:t>disease </a:t>
            </a:r>
          </a:p>
          <a:p>
            <a:r>
              <a:rPr lang="en-US" dirty="0" smtClean="0"/>
              <a:t>altered </a:t>
            </a:r>
            <a:r>
              <a:rPr lang="en-US" dirty="0"/>
              <a:t>glucose </a:t>
            </a:r>
            <a:r>
              <a:rPr lang="en-US" dirty="0" smtClean="0"/>
              <a:t>homeostasis</a:t>
            </a:r>
          </a:p>
          <a:p>
            <a:r>
              <a:rPr lang="en-US" dirty="0" smtClean="0"/>
              <a:t>metabolic </a:t>
            </a:r>
            <a:r>
              <a:rPr lang="en-US" dirty="0"/>
              <a:t>bone disease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deficiency</a:t>
            </a:r>
          </a:p>
        </p:txBody>
      </p:sp>
    </p:spTree>
    <p:extLst>
      <p:ext uri="{BB962C8B-B14F-4D97-AF65-F5344CB8AC3E}">
        <p14:creationId xmlns:p14="http://schemas.microsoft.com/office/powerpoint/2010/main" val="226235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4400" dirty="0" smtClean="0"/>
              <a:t>24–76% is mainly absorbed in the ileum and colon</a:t>
            </a:r>
          </a:p>
          <a:p>
            <a:r>
              <a:rPr lang="en-US" sz="4400" dirty="0" smtClean="0"/>
              <a:t>  the rest is eliminated in the feces 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dietary Mg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1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447800"/>
            <a:ext cx="8816925" cy="5403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content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43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widely distributed in foods</a:t>
            </a:r>
          </a:p>
          <a:p>
            <a:r>
              <a:rPr lang="en-US" sz="4000" b="1" dirty="0" smtClean="0"/>
              <a:t>the amount contained in food is influenced by </a:t>
            </a:r>
          </a:p>
          <a:p>
            <a:r>
              <a:rPr lang="en-US" sz="4000" dirty="0" smtClean="0"/>
              <a:t>1.the soil  </a:t>
            </a:r>
          </a:p>
          <a:p>
            <a:r>
              <a:rPr lang="en-US" sz="4000" dirty="0" smtClean="0"/>
              <a:t>2.water used to irrigate </a:t>
            </a:r>
          </a:p>
          <a:p>
            <a:r>
              <a:rPr lang="en-US" sz="4000" dirty="0" smtClean="0"/>
              <a:t>3.fertilizers, conservation</a:t>
            </a:r>
            <a:r>
              <a:rPr lang="en-US" sz="4000" dirty="0"/>
              <a:t> </a:t>
            </a:r>
            <a:r>
              <a:rPr lang="en-US" sz="4000" dirty="0" smtClean="0"/>
              <a:t>refining, processing</a:t>
            </a:r>
          </a:p>
          <a:p>
            <a:r>
              <a:rPr lang="en-US" sz="4000" dirty="0" smtClean="0"/>
              <a:t>4. cooking methods. 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sources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53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144</TotalTime>
  <Words>580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Paper</vt:lpstr>
      <vt:lpstr>Biomedical importance of magnesium</vt:lpstr>
      <vt:lpstr>Body content</vt:lpstr>
      <vt:lpstr>Intracellular content</vt:lpstr>
      <vt:lpstr>function</vt:lpstr>
      <vt:lpstr>function</vt:lpstr>
      <vt:lpstr>deficiency</vt:lpstr>
      <vt:lpstr>dietary Mg </vt:lpstr>
      <vt:lpstr>Food content</vt:lpstr>
      <vt:lpstr>Food sources</vt:lpstr>
      <vt:lpstr>Food sources</vt:lpstr>
      <vt:lpstr>Food sources</vt:lpstr>
      <vt:lpstr>Food sources</vt:lpstr>
      <vt:lpstr>food processing</vt:lpstr>
      <vt:lpstr>loss of magnesium during food refining </vt:lpstr>
      <vt:lpstr>Food processing</vt:lpstr>
      <vt:lpstr>Daily requirement</vt:lpstr>
      <vt:lpstr>High doses</vt:lpstr>
      <vt:lpstr>diarrhea</vt:lpstr>
      <vt:lpstr>Hypo &amp; hyper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38</cp:revision>
  <dcterms:created xsi:type="dcterms:W3CDTF">2025-11-25T14:41:42Z</dcterms:created>
  <dcterms:modified xsi:type="dcterms:W3CDTF">2025-12-23T08:45:26Z</dcterms:modified>
</cp:coreProperties>
</file>