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662" autoAdjust="0"/>
  </p:normalViewPr>
  <p:slideViewPr>
    <p:cSldViewPr>
      <p:cViewPr varScale="1">
        <p:scale>
          <a:sx n="81" d="100"/>
          <a:sy n="81" d="100"/>
        </p:scale>
        <p:origin x="-1056" y="-90"/>
      </p:cViewPr>
      <p:guideLst>
        <p:guide orient="horz" pos="2160"/>
        <p:guide pos="2880"/>
      </p:guideLst>
    </p:cSldViewPr>
  </p:slideViewPr>
  <p:outlineViewPr>
    <p:cViewPr>
      <p:scale>
        <a:sx n="33" d="100"/>
        <a:sy n="33" d="100"/>
      </p:scale>
      <p:origin x="0" y="52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6A28AE6B-D664-41B5-A7FA-A68164C6C557}" type="datetimeFigureOut">
              <a:rPr lang="ar-IQ" smtClean="0"/>
              <a:t>21/08/1446</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D545989-DA50-4703-A06B-3043325FEA4F}" type="slidenum">
              <a:rPr lang="ar-IQ" smtClean="0"/>
              <a:t>‹#›</a:t>
            </a:fld>
            <a:endParaRPr lang="ar-IQ"/>
          </a:p>
        </p:txBody>
      </p:sp>
    </p:spTree>
    <p:extLst>
      <p:ext uri="{BB962C8B-B14F-4D97-AF65-F5344CB8AC3E}">
        <p14:creationId xmlns:p14="http://schemas.microsoft.com/office/powerpoint/2010/main" val="336770411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smtClean="0"/>
          </a:p>
          <a:p>
            <a:endParaRPr lang="ar-IQ" dirty="0" smtClean="0"/>
          </a:p>
          <a:p>
            <a:endParaRPr lang="ar-IQ" dirty="0" smtClean="0"/>
          </a:p>
          <a:p>
            <a:endParaRPr lang="ar-IQ" dirty="0" smtClean="0"/>
          </a:p>
          <a:p>
            <a:endParaRPr lang="ar-IQ" dirty="0"/>
          </a:p>
        </p:txBody>
      </p:sp>
      <p:sp>
        <p:nvSpPr>
          <p:cNvPr id="4" name="عنصر نائب لرقم الشريحة 3"/>
          <p:cNvSpPr>
            <a:spLocks noGrp="1"/>
          </p:cNvSpPr>
          <p:nvPr>
            <p:ph type="sldNum" sz="quarter" idx="10"/>
          </p:nvPr>
        </p:nvSpPr>
        <p:spPr/>
        <p:txBody>
          <a:bodyPr/>
          <a:lstStyle/>
          <a:p>
            <a:fld id="{3D545989-DA50-4703-A06B-3043325FEA4F}" type="slidenum">
              <a:rPr lang="ar-IQ" smtClean="0"/>
              <a:t>1</a:t>
            </a:fld>
            <a:endParaRPr lang="ar-IQ"/>
          </a:p>
        </p:txBody>
      </p:sp>
    </p:spTree>
    <p:extLst>
      <p:ext uri="{BB962C8B-B14F-4D97-AF65-F5344CB8AC3E}">
        <p14:creationId xmlns:p14="http://schemas.microsoft.com/office/powerpoint/2010/main" val="2964453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t>21/08/1446</a:t>
            </a:fld>
            <a:endParaRPr lang="ar-SA"/>
          </a:p>
        </p:txBody>
      </p:sp>
      <p:sp>
        <p:nvSpPr>
          <p:cNvPr id="19" name="Footer Placeholder 18"/>
          <p:cNvSpPr>
            <a:spLocks noGrp="1"/>
          </p:cNvSpPr>
          <p:nvPr>
            <p:ph type="ftr" sz="quarter" idx="11"/>
          </p:nvPr>
        </p:nvSpPr>
        <p:spPr/>
        <p:txBody>
          <a:bodyPr/>
          <a:lstStyle/>
          <a:p>
            <a:endParaRPr lang="ar-SA"/>
          </a:p>
        </p:txBody>
      </p:sp>
      <p:sp>
        <p:nvSpPr>
          <p:cNvPr id="27" name="Slide Number Placeholder 26"/>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21/08/1446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21/08/1446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21/08/1446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21/08/1446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21/08/1446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t>21/08/1446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t>21/08/1446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21/08/1446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21/08/1446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21/08/1446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t>‹#›</a:t>
            </a:fld>
            <a:endParaRPr lang="ar-S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t>21/08/1446</a:t>
            </a:fld>
            <a:endParaRPr lang="ar-S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t>‹#›</a:t>
            </a:fld>
            <a:endParaRPr lang="ar-S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smtClean="0"/>
              <a:t>الوقاية من الادمان في سياق التنمية الاجتماعية استراتيجيات وسياسات فعالة </a:t>
            </a:r>
            <a:endParaRPr lang="ar-IQ" dirty="0"/>
          </a:p>
        </p:txBody>
      </p:sp>
      <p:sp>
        <p:nvSpPr>
          <p:cNvPr id="3" name="عنوان فرعي 2"/>
          <p:cNvSpPr>
            <a:spLocks noGrp="1"/>
          </p:cNvSpPr>
          <p:nvPr>
            <p:ph type="subTitle" idx="1"/>
          </p:nvPr>
        </p:nvSpPr>
        <p:spPr/>
        <p:txBody>
          <a:bodyPr/>
          <a:lstStyle/>
          <a:p>
            <a:r>
              <a:rPr lang="ar-IQ" dirty="0" err="1" smtClean="0"/>
              <a:t>م.د</a:t>
            </a:r>
            <a:r>
              <a:rPr lang="ar-IQ" dirty="0" smtClean="0"/>
              <a:t>. ابتسام هادي كاظم </a:t>
            </a:r>
          </a:p>
          <a:p>
            <a:endParaRPr lang="ar-IQ" dirty="0"/>
          </a:p>
          <a:p>
            <a:endParaRPr lang="ar-IQ" dirty="0" smtClean="0"/>
          </a:p>
          <a:p>
            <a:endParaRPr lang="ar-IQ" dirty="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a:p>
          <a:p>
            <a:endParaRPr lang="ar-IQ" dirty="0"/>
          </a:p>
        </p:txBody>
      </p:sp>
    </p:spTree>
    <p:extLst>
      <p:ext uri="{BB962C8B-B14F-4D97-AF65-F5344CB8AC3E}">
        <p14:creationId xmlns:p14="http://schemas.microsoft.com/office/powerpoint/2010/main" val="3262904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خاتمة</a:t>
            </a:r>
          </a:p>
        </p:txBody>
      </p:sp>
      <p:sp>
        <p:nvSpPr>
          <p:cNvPr id="3" name="عنصر نائب للمحتوى 2"/>
          <p:cNvSpPr>
            <a:spLocks noGrp="1"/>
          </p:cNvSpPr>
          <p:nvPr>
            <p:ph idx="1"/>
          </p:nvPr>
        </p:nvSpPr>
        <p:spPr/>
        <p:txBody>
          <a:bodyPr>
            <a:normAutofit/>
          </a:bodyPr>
          <a:lstStyle/>
          <a:p>
            <a:pPr algn="just"/>
            <a:r>
              <a:rPr lang="ar-IQ" dirty="0" smtClean="0"/>
              <a:t>ان </a:t>
            </a:r>
            <a:r>
              <a:rPr lang="ar-IQ" dirty="0"/>
              <a:t>الوقاية من الإدمان في سياق التنمية الاجتماعية ليست مهمة فردية أو قصيرة الأمد، بل هي عملية شاملة تتطلب تكاتف الجهود بين الأفراد، المجتمعات، الحكومات، والمنظمات غير الحكومية. إن الاستثمار في برامج الوقاية والتوعية، بالإضافة إلى تحسين الظروف الاجتماعية والاقتصادية، يُعد من أهم الوسائل للتصدي لظاهرة الإدمان بشكل فعال. إن تعزيز التنمية الاجتماعية يمكن أن يساهم بشكل كبير في الحد من انتشار الإدمان، مما ينعكس إيجابًا على الصحة النفسية، الاستقرار الاجتماعي، والنمو الاقتصادي للمجتمعات.</a:t>
            </a:r>
          </a:p>
          <a:p>
            <a:endParaRPr lang="ar-IQ" dirty="0"/>
          </a:p>
        </p:txBody>
      </p:sp>
    </p:spTree>
    <p:extLst>
      <p:ext uri="{BB962C8B-B14F-4D97-AF65-F5344CB8AC3E}">
        <p14:creationId xmlns:p14="http://schemas.microsoft.com/office/powerpoint/2010/main" val="36282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marL="0" indent="0" algn="ctr">
              <a:buNone/>
            </a:pPr>
            <a:endParaRPr lang="ar-IQ" dirty="0" smtClean="0"/>
          </a:p>
          <a:p>
            <a:pPr marL="0" indent="0" algn="ctr">
              <a:buNone/>
            </a:pPr>
            <a:endParaRPr lang="ar-IQ" dirty="0"/>
          </a:p>
          <a:p>
            <a:pPr marL="0" indent="0" algn="ctr">
              <a:buNone/>
            </a:pPr>
            <a:r>
              <a:rPr lang="ar-IQ" dirty="0" smtClean="0"/>
              <a:t>شكرا على حسن الاصغاء </a:t>
            </a:r>
            <a:endParaRPr lang="ar-IQ" dirty="0"/>
          </a:p>
        </p:txBody>
      </p:sp>
    </p:spTree>
    <p:extLst>
      <p:ext uri="{BB962C8B-B14F-4D97-AF65-F5344CB8AC3E}">
        <p14:creationId xmlns:p14="http://schemas.microsoft.com/office/powerpoint/2010/main" val="3082595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المقدمة </a:t>
            </a:r>
            <a:endParaRPr lang="ar-IQ" dirty="0"/>
          </a:p>
        </p:txBody>
      </p:sp>
      <p:sp>
        <p:nvSpPr>
          <p:cNvPr id="3" name="عنصر نائب للمحتوى 2"/>
          <p:cNvSpPr>
            <a:spLocks noGrp="1"/>
          </p:cNvSpPr>
          <p:nvPr>
            <p:ph idx="1"/>
          </p:nvPr>
        </p:nvSpPr>
        <p:spPr>
          <a:xfrm>
            <a:off x="467544" y="1700808"/>
            <a:ext cx="8229600" cy="4525963"/>
          </a:xfrm>
        </p:spPr>
        <p:txBody>
          <a:bodyPr>
            <a:normAutofit/>
          </a:bodyPr>
          <a:lstStyle/>
          <a:p>
            <a:pPr marL="0" indent="0" algn="just">
              <a:buNone/>
            </a:pPr>
            <a:r>
              <a:rPr lang="ar-IQ" sz="2800" dirty="0">
                <a:cs typeface="+mj-cs"/>
              </a:rPr>
              <a:t>يعد الإدمان من أكثر القضايا الصحية والاجتماعية تأثيرًا على المجتمعات الحديثة. إذ يرتبط الإدمان بمجموعة من العوامل النفسية، الاجتماعية، والبيئية التي تؤثر بشكل كبير على الأفراد والمجتمعات. وفي هذا السياق، يُعتبر الوقاية من الإدمان أمرًا بالغ الأهمية، حيث يسهم في الحد من تكاليفه الاجتماعية والاقتصادية. يهدف هذا البحث إلى دراسة استراتيجيات الوقاية من الإدمان في سياق التنمية الاجتماعية، مع التركيز على دور السياسات الاجتماعية والممارسات المجتمعية في مواجهة هذه الظاهرة.</a:t>
            </a:r>
          </a:p>
        </p:txBody>
      </p:sp>
    </p:spTree>
    <p:extLst>
      <p:ext uri="{BB962C8B-B14F-4D97-AF65-F5344CB8AC3E}">
        <p14:creationId xmlns:p14="http://schemas.microsoft.com/office/powerpoint/2010/main" val="767276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مفهوم الإدمان وأسبابه</a:t>
            </a:r>
            <a:br>
              <a:rPr lang="ar-IQ" dirty="0"/>
            </a:br>
            <a:endParaRPr lang="ar-IQ" dirty="0"/>
          </a:p>
        </p:txBody>
      </p:sp>
      <p:sp>
        <p:nvSpPr>
          <p:cNvPr id="3" name="عنصر نائب للمحتوى 2"/>
          <p:cNvSpPr>
            <a:spLocks noGrp="1"/>
          </p:cNvSpPr>
          <p:nvPr>
            <p:ph idx="1"/>
          </p:nvPr>
        </p:nvSpPr>
        <p:spPr/>
        <p:txBody>
          <a:bodyPr/>
          <a:lstStyle/>
          <a:p>
            <a:r>
              <a:rPr lang="ar-IQ" dirty="0"/>
              <a:t>. </a:t>
            </a:r>
            <a:r>
              <a:rPr lang="ar-IQ" dirty="0" smtClean="0"/>
              <a:t>• </a:t>
            </a:r>
            <a:r>
              <a:rPr lang="ar-IQ" dirty="0"/>
              <a:t>تعريف الإدمان: يُعرف الإدمان بأنه حالة من الاعتماد المفرط والمستمر على مادة أو سلوك معين، مما يؤدي إلى تغيرات في السلوك والنشاط العقلي، وتدهور في الحالة الصحية والوظيفية</a:t>
            </a:r>
            <a:r>
              <a:rPr lang="ar-IQ" dirty="0" smtClean="0"/>
              <a:t>.</a:t>
            </a:r>
          </a:p>
          <a:p>
            <a:endParaRPr lang="ar-IQ" dirty="0"/>
          </a:p>
          <a:p>
            <a:endParaRPr lang="ar-IQ" dirty="0"/>
          </a:p>
        </p:txBody>
      </p:sp>
    </p:spTree>
    <p:extLst>
      <p:ext uri="{BB962C8B-B14F-4D97-AF65-F5344CB8AC3E}">
        <p14:creationId xmlns:p14="http://schemas.microsoft.com/office/powerpoint/2010/main" val="10436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 أسباب الإدمان:</a:t>
            </a:r>
            <a:br>
              <a:rPr lang="ar-IQ" dirty="0"/>
            </a:br>
            <a:endParaRPr lang="ar-IQ" dirty="0"/>
          </a:p>
        </p:txBody>
      </p:sp>
      <p:sp>
        <p:nvSpPr>
          <p:cNvPr id="3" name="عنصر نائب للمحتوى 2"/>
          <p:cNvSpPr>
            <a:spLocks noGrp="1"/>
          </p:cNvSpPr>
          <p:nvPr>
            <p:ph idx="1"/>
          </p:nvPr>
        </p:nvSpPr>
        <p:spPr/>
        <p:txBody>
          <a:bodyPr>
            <a:normAutofit/>
          </a:bodyPr>
          <a:lstStyle/>
          <a:p>
            <a:r>
              <a:rPr lang="ar-IQ" dirty="0" smtClean="0"/>
              <a:t>• </a:t>
            </a:r>
            <a:r>
              <a:rPr lang="ar-IQ" dirty="0"/>
              <a:t>أسباب بيولوجية: مثل التغيرات في كيمياء الدماغ وتأثير المواد المخدرة.</a:t>
            </a:r>
          </a:p>
          <a:p>
            <a:r>
              <a:rPr lang="ar-IQ" dirty="0"/>
              <a:t> • أسباب نفسية: مثل الاضطرابات النفسية، القلق، والاكتئاب.</a:t>
            </a:r>
          </a:p>
          <a:p>
            <a:r>
              <a:rPr lang="ar-IQ" dirty="0"/>
              <a:t> • أسباب اجتماعية: مثل الفقر، البطالة، التهميش الاجتماعي، والعنف الأسري.</a:t>
            </a:r>
          </a:p>
          <a:p>
            <a:r>
              <a:rPr lang="ar-IQ" dirty="0"/>
              <a:t> • أسباب ثقافية: العادات والتقاليد التي قد تشجع على سلوكيات معينة، مثل تعاطي المخدرات.</a:t>
            </a:r>
          </a:p>
        </p:txBody>
      </p:sp>
    </p:spTree>
    <p:extLst>
      <p:ext uri="{BB962C8B-B14F-4D97-AF65-F5344CB8AC3E}">
        <p14:creationId xmlns:p14="http://schemas.microsoft.com/office/powerpoint/2010/main" val="3377042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دور التنمية الاجتماعية في الوقاية من الإدمان</a:t>
            </a:r>
          </a:p>
        </p:txBody>
      </p:sp>
      <p:sp>
        <p:nvSpPr>
          <p:cNvPr id="3" name="عنصر نائب للمحتوى 2"/>
          <p:cNvSpPr>
            <a:spLocks noGrp="1"/>
          </p:cNvSpPr>
          <p:nvPr>
            <p:ph idx="1"/>
          </p:nvPr>
        </p:nvSpPr>
        <p:spPr/>
        <p:txBody>
          <a:bodyPr>
            <a:normAutofit fontScale="92500"/>
          </a:bodyPr>
          <a:lstStyle/>
          <a:p>
            <a:pPr algn="just"/>
            <a:r>
              <a:rPr lang="ar-IQ" sz="2400" dirty="0"/>
              <a:t>لتنمية الاجتماعية تهدف إلى تحسين رفاهية الأفراد والمجتمعات من خلال تعزيز العدالة الاجتماعية، التعليم، الصحة، والفرص الاقتصادية. وهذا يشمل اتخاذ خطوات وقائية لمكافحة الإدمان من خلال برامج تنموية شاملة. أهم الأبعاد التي تساهم في الوقاية من الإدمان ضمن سياق التنمية الاجتماعية هي:</a:t>
            </a:r>
          </a:p>
          <a:p>
            <a:pPr algn="just"/>
            <a:r>
              <a:rPr lang="ar-IQ" sz="2400" dirty="0"/>
              <a:t> • تحسين التعليم والتوعية:</a:t>
            </a:r>
          </a:p>
          <a:p>
            <a:pPr algn="just"/>
            <a:r>
              <a:rPr lang="ar-IQ" sz="2400" dirty="0"/>
              <a:t>برامج التوعية في المدارس والجامعات تلعب دورًا مهمًا في توعية الأفراد بمخاطر الإدمان. يمكن أن تشمل هذه البرامج تقديم معلومات عن العواقب الصحية والاجتماعية للإدمان، بالإضافة إلى مهارات التعامل مع الضغوط النفسية والاجتماعية</a:t>
            </a:r>
            <a:r>
              <a:rPr lang="ar-IQ" sz="2400" dirty="0" smtClean="0"/>
              <a:t>.</a:t>
            </a:r>
          </a:p>
          <a:p>
            <a:pPr algn="just"/>
            <a:r>
              <a:rPr lang="ar-IQ" sz="2400" dirty="0"/>
              <a:t>• تعزيز فرص العمل وتحقيق العدالة الاجتماعية:</a:t>
            </a:r>
          </a:p>
          <a:p>
            <a:pPr algn="just"/>
            <a:r>
              <a:rPr lang="ar-IQ" sz="2400" dirty="0"/>
              <a:t>توفير فرص عمل لائقة وتحقيق العدالة الاجتماعية يقلل من مشاعر الفقر والتهميش، وهما عاملان من العوامل الرئيسية التي تساهم في انتشار الإدمان. من خلال تحسين ظروف المعيشة، يصبح من الأسهل تجنب الانغماس في السلوكيات المدمرة.</a:t>
            </a:r>
          </a:p>
        </p:txBody>
      </p:sp>
    </p:spTree>
    <p:extLst>
      <p:ext uri="{BB962C8B-B14F-4D97-AF65-F5344CB8AC3E}">
        <p14:creationId xmlns:p14="http://schemas.microsoft.com/office/powerpoint/2010/main" val="608426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دور التنمية في الوقاية </a:t>
            </a:r>
            <a:endParaRPr lang="ar-IQ" dirty="0"/>
          </a:p>
        </p:txBody>
      </p:sp>
      <p:sp>
        <p:nvSpPr>
          <p:cNvPr id="3" name="عنصر نائب للمحتوى 2"/>
          <p:cNvSpPr>
            <a:spLocks noGrp="1"/>
          </p:cNvSpPr>
          <p:nvPr>
            <p:ph idx="1"/>
          </p:nvPr>
        </p:nvSpPr>
        <p:spPr/>
        <p:txBody>
          <a:bodyPr>
            <a:normAutofit/>
          </a:bodyPr>
          <a:lstStyle/>
          <a:p>
            <a:r>
              <a:rPr lang="ar-IQ" dirty="0"/>
              <a:t>• الحد من العنف الأسري:</a:t>
            </a:r>
          </a:p>
          <a:p>
            <a:r>
              <a:rPr lang="ar-IQ" dirty="0"/>
              <a:t>الإدمان غالبًا ما يكون نتاجًا لتجارب مع العنف الأسري أو الإهمال. يمكن لسياسات التنمية الاجتماعية التي تهدف إلى تقليل العنف الأسري أن تساهم بشكل كبير في الحد من الإدمان.</a:t>
            </a:r>
          </a:p>
          <a:p>
            <a:r>
              <a:rPr lang="ar-IQ" dirty="0"/>
              <a:t> • تعزيز الدعم الاجتماعي والمجتمعي:</a:t>
            </a:r>
          </a:p>
          <a:p>
            <a:r>
              <a:rPr lang="ar-IQ" dirty="0"/>
              <a:t>المجتمعات التي تعتمد على شبكات دعم اجتماعي قوية تساعد في الوقاية من الإدمان من خلال توفير بيئة اجتماعية داعمة. دعم الأسرة، الأصدقاء، والمجتمع المحلي له دور كبير في تعزيز استقرار الأفراد وتوفير بيئة صحية.</a:t>
            </a:r>
          </a:p>
          <a:p>
            <a:endParaRPr lang="ar-IQ" dirty="0"/>
          </a:p>
        </p:txBody>
      </p:sp>
    </p:spTree>
    <p:extLst>
      <p:ext uri="{BB962C8B-B14F-4D97-AF65-F5344CB8AC3E}">
        <p14:creationId xmlns:p14="http://schemas.microsoft.com/office/powerpoint/2010/main" val="2040801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70000" lnSpcReduction="20000"/>
          </a:bodyPr>
          <a:lstStyle/>
          <a:p>
            <a:r>
              <a:rPr lang="ar-IQ" sz="2900" dirty="0" smtClean="0"/>
              <a:t>• استراتيجيات على المستوى الفردي:</a:t>
            </a:r>
            <a:endParaRPr lang="ar-IQ" sz="2900" dirty="0"/>
          </a:p>
          <a:p>
            <a:r>
              <a:rPr lang="ar-IQ" sz="2900" dirty="0" smtClean="0"/>
              <a:t> </a:t>
            </a:r>
            <a:r>
              <a:rPr lang="ar-IQ" sz="2900" dirty="0"/>
              <a:t>• التعليم والمهارات الحياتية: تعليم الأفراد مهارات التعامل مع الضغوط والقرارات الحياتية يمكن أن يكون من أكثر الطرق فعالية في الوقاية من الإدمان. يشمل ذلك التعليم حول كيفية مواجهة الضغوط النفسية والاجتماعية دون اللجوء إلى المواد المخدرة.</a:t>
            </a:r>
          </a:p>
          <a:p>
            <a:r>
              <a:rPr lang="ar-IQ" sz="2900" dirty="0"/>
              <a:t> • الاستشارة والعلاج النفسي: تشجيع الأفراد على البحث عن مساعدة نفسية عند مواجهة مشكلات عاطفية أو اجتماعية قد يقلل من احتمالية اللجوء إلى الإدمان.</a:t>
            </a:r>
          </a:p>
          <a:p>
            <a:r>
              <a:rPr lang="ar-IQ" sz="2900" dirty="0"/>
              <a:t> • استراتيجيات على المستوى المجتمعي:</a:t>
            </a:r>
          </a:p>
          <a:p>
            <a:r>
              <a:rPr lang="ar-IQ" sz="2900" dirty="0"/>
              <a:t> • برامج التوعية المجتمعية: يجب تنفيذ حملات توعية شاملة تستهدف الفئات المختلفة من المجتمع، مع التركيز على الشباب والمجتمعات المعرضة للخطر.</a:t>
            </a:r>
          </a:p>
          <a:p>
            <a:r>
              <a:rPr lang="ar-IQ" sz="2900" dirty="0"/>
              <a:t> • الأنشطة المجتمعية البديلة: توفير أنشطة رياضية، ثقافية، وفنية للشباب من خلال المجتمعات المحلية يمكن أن يساهم في تقليل الوقت الذي قد يُستغل في سلوكيات غير صحية</a:t>
            </a:r>
            <a:r>
              <a:rPr lang="ar-IQ" sz="2900" dirty="0" smtClean="0"/>
              <a:t>.</a:t>
            </a:r>
          </a:p>
          <a:p>
            <a:r>
              <a:rPr lang="ar-IQ" sz="2900" dirty="0" smtClean="0"/>
              <a:t> </a:t>
            </a:r>
            <a:r>
              <a:rPr lang="ar-IQ" sz="2900" dirty="0"/>
              <a:t>دور المنظمات غير الحكومية: تشكل المنظمات غير الحكومية شريكًا أساسيًا في تطبيق برامج الوقاية والعلاج من الإدمان. تلعب هذه المنظمات دورًا في توفير موارد طبية، اجتماعية، ونفسية للأفراد المتضررين.</a:t>
            </a:r>
          </a:p>
          <a:p>
            <a:endParaRPr lang="ar-IQ" dirty="0" smtClean="0"/>
          </a:p>
          <a:p>
            <a:endParaRPr lang="ar-IQ" dirty="0"/>
          </a:p>
        </p:txBody>
      </p:sp>
      <p:sp>
        <p:nvSpPr>
          <p:cNvPr id="4" name="عنوان 3"/>
          <p:cNvSpPr>
            <a:spLocks noGrp="1"/>
          </p:cNvSpPr>
          <p:nvPr>
            <p:ph type="title"/>
          </p:nvPr>
        </p:nvSpPr>
        <p:spPr>
          <a:xfrm>
            <a:off x="395536" y="620688"/>
            <a:ext cx="8229600" cy="1143000"/>
          </a:xfrm>
        </p:spPr>
        <p:txBody>
          <a:bodyPr>
            <a:normAutofit/>
          </a:bodyPr>
          <a:lstStyle/>
          <a:p>
            <a:r>
              <a:rPr lang="ar-IQ" sz="3600" dirty="0"/>
              <a:t>استراتيجيات الوقاية من الإدمان في سياق التنمية الاجتماعية</a:t>
            </a:r>
          </a:p>
        </p:txBody>
      </p:sp>
    </p:spTree>
    <p:extLst>
      <p:ext uri="{BB962C8B-B14F-4D97-AF65-F5344CB8AC3E}">
        <p14:creationId xmlns:p14="http://schemas.microsoft.com/office/powerpoint/2010/main" val="1330812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IQ" sz="3600" dirty="0" smtClean="0"/>
              <a:t>دور </a:t>
            </a:r>
            <a:r>
              <a:rPr lang="ar-IQ" sz="3600" dirty="0"/>
              <a:t>السياسات الحكومية في الوقاية من الإدمان</a:t>
            </a:r>
          </a:p>
        </p:txBody>
      </p:sp>
      <p:sp>
        <p:nvSpPr>
          <p:cNvPr id="3" name="عنصر نائب للمحتوى 2"/>
          <p:cNvSpPr>
            <a:spLocks noGrp="1"/>
          </p:cNvSpPr>
          <p:nvPr>
            <p:ph idx="1"/>
          </p:nvPr>
        </p:nvSpPr>
        <p:spPr/>
        <p:txBody>
          <a:bodyPr>
            <a:normAutofit/>
          </a:bodyPr>
          <a:lstStyle/>
          <a:p>
            <a:pPr algn="just"/>
            <a:r>
              <a:rPr lang="ar-IQ" dirty="0"/>
              <a:t> التشريعات والسياسات: يجب أن تتبنى الحكومات سياسات وتشريعات صارمة لمكافحة الإدمان، بما في ذلك حظر المواد المخدرة، وتقديم خدمات العلاج النفسي، وتعزيز التشخيص المبكر.</a:t>
            </a:r>
          </a:p>
          <a:p>
            <a:pPr algn="just"/>
            <a:r>
              <a:rPr lang="ar-IQ" dirty="0"/>
              <a:t> • الاستثمار في الصحة العامة: دعم البرامج الصحية التي تركز على الوقاية من الإدمان من خلال إنشاء مراكز للتوعية والعلاج.</a:t>
            </a:r>
          </a:p>
          <a:p>
            <a:pPr algn="just"/>
            <a:r>
              <a:rPr lang="ar-IQ" dirty="0"/>
              <a:t> • التعاون بين القطاعات: التعاون بين قطاعات التعليم، الصحة، والشرطة يساهم في بناء استراتيجيات منسقة لمكافحة الإدمان.</a:t>
            </a:r>
          </a:p>
          <a:p>
            <a:pPr algn="just"/>
            <a:endParaRPr lang="ar-IQ" dirty="0"/>
          </a:p>
        </p:txBody>
      </p:sp>
    </p:spTree>
    <p:extLst>
      <p:ext uri="{BB962C8B-B14F-4D97-AF65-F5344CB8AC3E}">
        <p14:creationId xmlns:p14="http://schemas.microsoft.com/office/powerpoint/2010/main" val="2474662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IQ" sz="3600" dirty="0" smtClean="0"/>
              <a:t>التحديات </a:t>
            </a:r>
            <a:r>
              <a:rPr lang="ar-IQ" sz="3600" dirty="0"/>
              <a:t>في تطبيق استراتيجيات الوقاية</a:t>
            </a:r>
          </a:p>
        </p:txBody>
      </p:sp>
      <p:sp>
        <p:nvSpPr>
          <p:cNvPr id="3" name="عنصر نائب للمحتوى 2"/>
          <p:cNvSpPr>
            <a:spLocks noGrp="1"/>
          </p:cNvSpPr>
          <p:nvPr>
            <p:ph idx="1"/>
          </p:nvPr>
        </p:nvSpPr>
        <p:spPr/>
        <p:txBody>
          <a:bodyPr/>
          <a:lstStyle/>
          <a:p>
            <a:r>
              <a:rPr lang="ar-IQ" dirty="0"/>
              <a:t> التحديات الاجتماعية والاقتصادية: نقص الموارد في بعض المجتمعات النامية قد يعيق تنفيذ برامج الوقاية بشكل فعال.</a:t>
            </a:r>
          </a:p>
          <a:p>
            <a:r>
              <a:rPr lang="ar-IQ" dirty="0"/>
              <a:t> • التحديات الثقافية: قد تكون بعض المجتمعات متمسكة بعادات وتقاليد تشجع على تعاطي المخدرات أو السلوكيات الضارة، مما يتطلب عملًا ثقافيًا طويل الأمد.</a:t>
            </a:r>
          </a:p>
          <a:p>
            <a:r>
              <a:rPr lang="ar-IQ" dirty="0"/>
              <a:t>وصمة الاجتماعية: قد يعاني المدمنون من وصمة اجتماعية، مما يجعلهم غير راغبين في طلب المساعدة أو العلاج.</a:t>
            </a:r>
          </a:p>
          <a:p>
            <a:endParaRPr lang="ar-IQ" dirty="0"/>
          </a:p>
        </p:txBody>
      </p:sp>
    </p:spTree>
    <p:extLst>
      <p:ext uri="{BB962C8B-B14F-4D97-AF65-F5344CB8AC3E}">
        <p14:creationId xmlns:p14="http://schemas.microsoft.com/office/powerpoint/2010/main" val="14453173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37</TotalTime>
  <Words>852</Words>
  <Application>Microsoft Office PowerPoint</Application>
  <PresentationFormat>عرض على الشاشة (3:4)‏</PresentationFormat>
  <Paragraphs>83</Paragraphs>
  <Slides>11</Slides>
  <Notes>1</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تدفق</vt:lpstr>
      <vt:lpstr>الوقاية من الادمان في سياق التنمية الاجتماعية استراتيجيات وسياسات فعالة </vt:lpstr>
      <vt:lpstr>المقدمة </vt:lpstr>
      <vt:lpstr>مفهوم الإدمان وأسبابه </vt:lpstr>
      <vt:lpstr>• أسباب الإدمان: </vt:lpstr>
      <vt:lpstr>دور التنمية الاجتماعية في الوقاية من الإدمان</vt:lpstr>
      <vt:lpstr>دور التنمية في الوقاية </vt:lpstr>
      <vt:lpstr>استراتيجيات الوقاية من الإدمان في سياق التنمية الاجتماعية</vt:lpstr>
      <vt:lpstr>دور السياسات الحكومية في الوقاية من الإدمان</vt:lpstr>
      <vt:lpstr>التحديات في تطبيق استراتيجيات الوقاية</vt:lpstr>
      <vt:lpstr>خاتمة</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الوقاية من الادمان في سياق التنمية الاجتماعية استراتيجيات وسياسات فعالة </dc:title>
  <dc:creator>Media</dc:creator>
  <cp:lastModifiedBy>Windows User</cp:lastModifiedBy>
  <cp:revision>5</cp:revision>
  <dcterms:created xsi:type="dcterms:W3CDTF">2025-02-19T19:34:15Z</dcterms:created>
  <dcterms:modified xsi:type="dcterms:W3CDTF">2025-02-19T20:23:07Z</dcterms:modified>
</cp:coreProperties>
</file>