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7" r:id="rId5"/>
    <p:sldId id="258" r:id="rId6"/>
    <p:sldId id="309" r:id="rId7"/>
    <p:sldId id="312" r:id="rId8"/>
    <p:sldId id="314" r:id="rId9"/>
    <p:sldId id="311" r:id="rId10"/>
    <p:sldId id="259" r:id="rId11"/>
    <p:sldId id="317" r:id="rId12"/>
    <p:sldId id="321" r:id="rId13"/>
    <p:sldId id="322" r:id="rId14"/>
    <p:sldId id="318" r:id="rId15"/>
    <p:sldId id="323" r:id="rId16"/>
    <p:sldId id="324" r:id="rId17"/>
    <p:sldId id="325" r:id="rId18"/>
    <p:sldId id="319" r:id="rId19"/>
    <p:sldId id="320" r:id="rId20"/>
    <p:sldId id="302" r:id="rId21"/>
    <p:sldId id="330" r:id="rId22"/>
    <p:sldId id="303" r:id="rId23"/>
    <p:sldId id="326" r:id="rId24"/>
    <p:sldId id="327" r:id="rId25"/>
    <p:sldId id="328" r:id="rId26"/>
    <p:sldId id="331" r:id="rId27"/>
    <p:sldId id="332" r:id="rId28"/>
    <p:sldId id="305" r:id="rId29"/>
    <p:sldId id="306" r:id="rId30"/>
    <p:sldId id="336" r:id="rId31"/>
    <p:sldId id="307" r:id="rId32"/>
    <p:sldId id="337" r:id="rId33"/>
    <p:sldId id="308" r:id="rId34"/>
    <p:sldId id="329" r:id="rId35"/>
    <p:sldId id="333" r:id="rId36"/>
    <p:sldId id="334" r:id="rId37"/>
    <p:sldId id="335" r:id="rId38"/>
    <p:sldId id="31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6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660"/>
  </p:normalViewPr>
  <p:slideViewPr>
    <p:cSldViewPr snapToGrid="0">
      <p:cViewPr>
        <p:scale>
          <a:sx n="70" d="100"/>
          <a:sy n="70" d="100"/>
        </p:scale>
        <p:origin x="6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337F9-23E8-4546-863B-06D144527A7F}" type="datetimeFigureOut">
              <a:rPr lang="en-US" smtClean="0"/>
              <a:t>21-Feb-25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1D131-EBA2-444F-A981-C084E3426F3D}" type="slidenum">
              <a:rPr lang="en-US" smtClean="0"/>
              <a:t>‹#›</a:t>
            </a:fld>
            <a:endParaRPr lang="en-US"/>
          </a:p>
        </p:txBody>
      </p:sp>
    </p:spTree>
    <p:extLst>
      <p:ext uri="{BB962C8B-B14F-4D97-AF65-F5344CB8AC3E}">
        <p14:creationId xmlns:p14="http://schemas.microsoft.com/office/powerpoint/2010/main" val="335451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EBC792-ABA7-477E-B58F-162852626EF8}" type="slidenum">
              <a:rPr lang="en-US" smtClean="0"/>
              <a:t>6</a:t>
            </a:fld>
            <a:endParaRPr lang="en-US"/>
          </a:p>
        </p:txBody>
      </p:sp>
    </p:spTree>
    <p:extLst>
      <p:ext uri="{BB962C8B-B14F-4D97-AF65-F5344CB8AC3E}">
        <p14:creationId xmlns:p14="http://schemas.microsoft.com/office/powerpoint/2010/main" val="1509793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E18325C-0F53-4AAF-BDD8-8E1C144192E8}" type="datetimeFigureOut">
              <a:rPr lang="en-US" smtClean="0"/>
              <a:t>21-Feb-25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5BA0BA3-5C41-4B7D-A1EF-7A814CAA744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66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18325C-0F53-4AAF-BDD8-8E1C144192E8}" type="datetimeFigureOut">
              <a:rPr lang="en-US" smtClean="0"/>
              <a:t>21-Feb-25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A0BA3-5C41-4B7D-A1EF-7A814CAA7443}" type="slidenum">
              <a:rPr lang="en-US" smtClean="0"/>
              <a:t>‹#›</a:t>
            </a:fld>
            <a:endParaRPr lang="en-US"/>
          </a:p>
        </p:txBody>
      </p:sp>
    </p:spTree>
    <p:extLst>
      <p:ext uri="{BB962C8B-B14F-4D97-AF65-F5344CB8AC3E}">
        <p14:creationId xmlns:p14="http://schemas.microsoft.com/office/powerpoint/2010/main" val="411263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325C-0F53-4AAF-BDD8-8E1C144192E8}" type="datetimeFigureOut">
              <a:rPr lang="en-US" smtClean="0"/>
              <a:t>21-Feb-25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81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325C-0F53-4AAF-BDD8-8E1C144192E8}" type="datetimeFigureOut">
              <a:rPr lang="en-US" smtClean="0"/>
              <a:t>21-Feb-25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686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325C-0F53-4AAF-BDD8-8E1C144192E8}" type="datetimeFigureOut">
              <a:rPr lang="en-US" smtClean="0"/>
              <a:t>21-Feb-25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spTree>
    <p:extLst>
      <p:ext uri="{BB962C8B-B14F-4D97-AF65-F5344CB8AC3E}">
        <p14:creationId xmlns:p14="http://schemas.microsoft.com/office/powerpoint/2010/main" val="3316386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325C-0F53-4AAF-BDD8-8E1C144192E8}" type="datetimeFigureOut">
              <a:rPr lang="en-US" smtClean="0"/>
              <a:t>21-Feb-25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298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325C-0F53-4AAF-BDD8-8E1C144192E8}" type="datetimeFigureOut">
              <a:rPr lang="en-US" smtClean="0"/>
              <a:t>21-Feb-25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179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8325C-0F53-4AAF-BDD8-8E1C144192E8}" type="datetimeFigureOut">
              <a:rPr lang="en-US" smtClean="0"/>
              <a:t>21-Feb-25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71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8325C-0F53-4AAF-BDD8-8E1C144192E8}" type="datetimeFigureOut">
              <a:rPr lang="en-US" smtClean="0"/>
              <a:t>21-Feb-25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05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18325C-0F53-4AAF-BDD8-8E1C144192E8}" type="datetimeFigureOut">
              <a:rPr lang="en-US" smtClean="0"/>
              <a:t>21-Feb-25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spTree>
    <p:extLst>
      <p:ext uri="{BB962C8B-B14F-4D97-AF65-F5344CB8AC3E}">
        <p14:creationId xmlns:p14="http://schemas.microsoft.com/office/powerpoint/2010/main" val="156863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18325C-0F53-4AAF-BDD8-8E1C144192E8}" type="datetimeFigureOut">
              <a:rPr lang="en-US" smtClean="0"/>
              <a:t>21-Feb-25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A0BA3-5C41-4B7D-A1EF-7A814CAA744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973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18325C-0F53-4AAF-BDD8-8E1C144192E8}" type="datetimeFigureOut">
              <a:rPr lang="en-US" smtClean="0"/>
              <a:t>21-Feb-25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A0BA3-5C41-4B7D-A1EF-7A814CAA7443}" type="slidenum">
              <a:rPr lang="en-US" smtClean="0"/>
              <a:t>‹#›</a:t>
            </a:fld>
            <a:endParaRPr lang="en-US"/>
          </a:p>
        </p:txBody>
      </p:sp>
    </p:spTree>
    <p:extLst>
      <p:ext uri="{BB962C8B-B14F-4D97-AF65-F5344CB8AC3E}">
        <p14:creationId xmlns:p14="http://schemas.microsoft.com/office/powerpoint/2010/main" val="117407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18325C-0F53-4AAF-BDD8-8E1C144192E8}" type="datetimeFigureOut">
              <a:rPr lang="en-US" smtClean="0"/>
              <a:t>21-Feb-25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A0BA3-5C41-4B7D-A1EF-7A814CAA744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936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18325C-0F53-4AAF-BDD8-8E1C144192E8}" type="datetimeFigureOut">
              <a:rPr lang="en-US" smtClean="0"/>
              <a:t>21-Feb-25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A0BA3-5C41-4B7D-A1EF-7A814CAA744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5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8325C-0F53-4AAF-BDD8-8E1C144192E8}" type="datetimeFigureOut">
              <a:rPr lang="en-US" smtClean="0"/>
              <a:t>21-Feb-25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A0BA3-5C41-4B7D-A1EF-7A814CAA7443}" type="slidenum">
              <a:rPr lang="en-US" smtClean="0"/>
              <a:t>‹#›</a:t>
            </a:fld>
            <a:endParaRPr lang="en-US"/>
          </a:p>
        </p:txBody>
      </p:sp>
    </p:spTree>
    <p:extLst>
      <p:ext uri="{BB962C8B-B14F-4D97-AF65-F5344CB8AC3E}">
        <p14:creationId xmlns:p14="http://schemas.microsoft.com/office/powerpoint/2010/main" val="94318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18325C-0F53-4AAF-BDD8-8E1C144192E8}" type="datetimeFigureOut">
              <a:rPr lang="en-US" smtClean="0"/>
              <a:t>21-Feb-25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A0BA3-5C41-4B7D-A1EF-7A814CAA744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582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18325C-0F53-4AAF-BDD8-8E1C144192E8}" type="datetimeFigureOut">
              <a:rPr lang="en-US" smtClean="0"/>
              <a:t>21-Feb-25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A0BA3-5C41-4B7D-A1EF-7A814CAA7443}" type="slidenum">
              <a:rPr lang="en-US" smtClean="0"/>
              <a:t>‹#›</a:t>
            </a:fld>
            <a:endParaRPr lang="en-US"/>
          </a:p>
        </p:txBody>
      </p:sp>
    </p:spTree>
    <p:extLst>
      <p:ext uri="{BB962C8B-B14F-4D97-AF65-F5344CB8AC3E}">
        <p14:creationId xmlns:p14="http://schemas.microsoft.com/office/powerpoint/2010/main" val="143517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18325C-0F53-4AAF-BDD8-8E1C144192E8}" type="datetimeFigureOut">
              <a:rPr lang="en-US" smtClean="0"/>
              <a:t>21-Feb-25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BA0BA3-5C41-4B7D-A1EF-7A814CAA7443}" type="slidenum">
              <a:rPr lang="en-US" smtClean="0"/>
              <a:t>‹#›</a:t>
            </a:fld>
            <a:endParaRPr lang="en-US"/>
          </a:p>
        </p:txBody>
      </p:sp>
    </p:spTree>
    <p:extLst>
      <p:ext uri="{BB962C8B-B14F-4D97-AF65-F5344CB8AC3E}">
        <p14:creationId xmlns:p14="http://schemas.microsoft.com/office/powerpoint/2010/main" val="3291936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circle with blue and white logo&#10;&#10;Description automatically generated">
            <a:extLst>
              <a:ext uri="{FF2B5EF4-FFF2-40B4-BE49-F238E27FC236}">
                <a16:creationId xmlns:a16="http://schemas.microsoft.com/office/drawing/2014/main" id="{2CBAEE25-5359-E083-2B3A-0281D568F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280" y="1106866"/>
            <a:ext cx="1729637" cy="1737360"/>
          </a:xfrm>
          <a:prstGeom prst="rect">
            <a:avLst/>
          </a:prstGeom>
        </p:spPr>
      </p:pic>
      <p:pic>
        <p:nvPicPr>
          <p:cNvPr id="3" name="Picture 2" descr="A logo of a university&#10;&#10;Description automatically generated">
            <a:extLst>
              <a:ext uri="{FF2B5EF4-FFF2-40B4-BE49-F238E27FC236}">
                <a16:creationId xmlns:a16="http://schemas.microsoft.com/office/drawing/2014/main" id="{51584F99-C498-8C01-20DE-1C3FF41FA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6673" y="964714"/>
            <a:ext cx="1803400" cy="1803400"/>
          </a:xfrm>
          <a:prstGeom prst="rect">
            <a:avLst/>
          </a:prstGeom>
        </p:spPr>
      </p:pic>
      <p:sp>
        <p:nvSpPr>
          <p:cNvPr id="6" name="TextBox 5">
            <a:extLst>
              <a:ext uri="{FF2B5EF4-FFF2-40B4-BE49-F238E27FC236}">
                <a16:creationId xmlns:a16="http://schemas.microsoft.com/office/drawing/2014/main" id="{207399BA-4F82-35C9-4093-E16AB42F9E64}"/>
              </a:ext>
            </a:extLst>
          </p:cNvPr>
          <p:cNvSpPr txBox="1"/>
          <p:nvPr/>
        </p:nvSpPr>
        <p:spPr>
          <a:xfrm>
            <a:off x="2198290" y="1399748"/>
            <a:ext cx="7795420" cy="4770537"/>
          </a:xfrm>
          <a:prstGeom prst="rect">
            <a:avLst/>
          </a:prstGeom>
          <a:noFill/>
        </p:spPr>
        <p:txBody>
          <a:bodyPr wrap="square" rtlCol="0">
            <a:spAutoFit/>
          </a:bodyPr>
          <a:lstStyle/>
          <a:p>
            <a:pPr algn="ctr" rtl="1"/>
            <a:r>
              <a:rPr lang="ar-IQ" sz="6000" b="1" dirty="0">
                <a:latin typeface="Aldhabi" panose="01000000000000000000" pitchFamily="2" charset="-78"/>
                <a:cs typeface="Aldhabi" panose="01000000000000000000" pitchFamily="2" charset="-78"/>
              </a:rPr>
              <a:t>المعايير الوطنية لاعتمادالتعليم الهندسي</a:t>
            </a:r>
            <a:endParaRPr lang="en-US" sz="6000" b="1" dirty="0">
              <a:latin typeface="Aldhabi" panose="01000000000000000000" pitchFamily="2" charset="-78"/>
              <a:cs typeface="Aldhabi" panose="01000000000000000000" pitchFamily="2" charset="-78"/>
            </a:endParaRPr>
          </a:p>
          <a:p>
            <a:pPr algn="ctr" rtl="1"/>
            <a:endParaRPr lang="en-US" sz="2000" b="1" dirty="0">
              <a:latin typeface="Aldhabi" panose="01000000000000000000" pitchFamily="2" charset="-78"/>
              <a:cs typeface="Aldhabi" panose="01000000000000000000" pitchFamily="2" charset="-78"/>
            </a:endParaRPr>
          </a:p>
          <a:p>
            <a:pPr algn="l"/>
            <a:endParaRPr lang="en-US" sz="1800" b="0" i="0" u="none" strike="noStrike" baseline="0" dirty="0">
              <a:solidFill>
                <a:srgbClr val="000000"/>
              </a:solidFill>
              <a:latin typeface="Times New Roman" panose="02020603050405020304" pitchFamily="18" charset="0"/>
            </a:endParaRPr>
          </a:p>
          <a:p>
            <a:pPr algn="ctr"/>
            <a:r>
              <a:rPr lang="en-US" sz="1800" b="0" i="0" u="none" strike="noStrike" baseline="0" dirty="0">
                <a:solidFill>
                  <a:srgbClr val="000000"/>
                </a:solidFill>
                <a:latin typeface="Times New Roman" panose="02020603050405020304" pitchFamily="18" charset="0"/>
              </a:rPr>
              <a:t> </a:t>
            </a:r>
            <a:r>
              <a:rPr lang="en-US" sz="2800" b="1" dirty="0">
                <a:latin typeface="Andalus" panose="02020603050405020304" pitchFamily="18" charset="-78"/>
                <a:cs typeface="Andalus" panose="02020603050405020304" pitchFamily="18" charset="-78"/>
              </a:rPr>
              <a:t>Accreditation Criteria for Engineering Education</a:t>
            </a:r>
            <a:r>
              <a:rPr lang="ar-IQ" sz="2800" b="1" dirty="0">
                <a:latin typeface="Andalus" panose="02020603050405020304" pitchFamily="18" charset="-78"/>
                <a:cs typeface="Andalus" panose="02020603050405020304" pitchFamily="18" charset="-78"/>
              </a:rPr>
              <a:t> </a:t>
            </a:r>
            <a:endParaRPr lang="en-US" sz="2000" b="1" dirty="0">
              <a:latin typeface="Andalus" panose="02020603050405020304" pitchFamily="18" charset="-78"/>
              <a:cs typeface="Andalus" panose="02020603050405020304" pitchFamily="18" charset="-78"/>
            </a:endParaRPr>
          </a:p>
          <a:p>
            <a:pPr algn="ctr" rtl="1"/>
            <a:endParaRPr lang="ar-IQ" sz="2000" b="1" dirty="0">
              <a:solidFill>
                <a:schemeClr val="accent3">
                  <a:lumMod val="75000"/>
                </a:schemeClr>
              </a:solidFill>
              <a:latin typeface="Tahoma"/>
              <a:cs typeface="Arial"/>
            </a:endParaRPr>
          </a:p>
          <a:p>
            <a:pPr algn="ctr" rtl="1"/>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rtl="1"/>
            <a:r>
              <a:rPr lang="ar-IQ" sz="20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م.د. زهراء عبد الرحمان محمد</a:t>
            </a:r>
          </a:p>
          <a:p>
            <a:pPr algn="ctr" rtl="1"/>
            <a:r>
              <a:rPr lang="ar-IQ" sz="20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أ.د. محمد عبد عطية السراج</a:t>
            </a:r>
          </a:p>
          <a:p>
            <a:pPr algn="ctr" rtl="1"/>
            <a:r>
              <a:rPr lang="ar-IQ" sz="20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 م.م. سلوى مروان صالح </a:t>
            </a:r>
            <a:endParaRPr lang="en-US" sz="2000"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rtl="1"/>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rtl="1"/>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rtl="1"/>
            <a:r>
              <a:rPr lang="en-US" dirty="0">
                <a:latin typeface="Arial Rounded MT Bold" panose="020F0704030504030204" pitchFamily="34" charset="0"/>
                <a:ea typeface="Arial Unicode MS" panose="020B0604020202020204" pitchFamily="34" charset="-128"/>
                <a:cs typeface="Arial Unicode MS" panose="020B0604020202020204" pitchFamily="34" charset="-128"/>
              </a:rPr>
              <a:t>Feb. 2025</a:t>
            </a:r>
          </a:p>
          <a:p>
            <a:pPr algn="ctr" rtl="1"/>
            <a:endParaRPr lang="ar-IQ"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729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BAAC27E4-675D-1ECF-3D9A-974EF883006F}"/>
              </a:ext>
            </a:extLst>
          </p:cNvPr>
          <p:cNvGraphicFramePr>
            <a:graphicFrameLocks noGrp="1"/>
          </p:cNvGraphicFramePr>
          <p:nvPr>
            <p:extLst>
              <p:ext uri="{D42A27DB-BD31-4B8C-83A1-F6EECF244321}">
                <p14:modId xmlns:p14="http://schemas.microsoft.com/office/powerpoint/2010/main" val="1653607447"/>
              </p:ext>
            </p:extLst>
          </p:nvPr>
        </p:nvGraphicFramePr>
        <p:xfrm>
          <a:off x="896112" y="1388479"/>
          <a:ext cx="10250424" cy="3640721"/>
        </p:xfrm>
        <a:graphic>
          <a:graphicData uri="http://schemas.openxmlformats.org/drawingml/2006/table">
            <a:tbl>
              <a:tblPr firstRow="1" bandRow="1"/>
              <a:tblGrid>
                <a:gridCol w="8375904">
                  <a:extLst>
                    <a:ext uri="{9D8B030D-6E8A-4147-A177-3AD203B41FA5}">
                      <a16:colId xmlns:a16="http://schemas.microsoft.com/office/drawing/2014/main" val="1594876914"/>
                    </a:ext>
                  </a:extLst>
                </a:gridCol>
                <a:gridCol w="1874520">
                  <a:extLst>
                    <a:ext uri="{9D8B030D-6E8A-4147-A177-3AD203B41FA5}">
                      <a16:colId xmlns:a16="http://schemas.microsoft.com/office/drawing/2014/main" val="3425776726"/>
                    </a:ext>
                  </a:extLst>
                </a:gridCol>
              </a:tblGrid>
              <a:tr h="449244">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extLst>
                  <a:ext uri="{0D108BD9-81ED-4DB2-BD59-A6C34878D82A}">
                    <a16:rowId xmlns:a16="http://schemas.microsoft.com/office/drawing/2014/main" val="3482141469"/>
                  </a:ext>
                </a:extLst>
              </a:tr>
              <a:tr h="3183521">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6.1.3 </a:t>
                      </a:r>
                      <a:r>
                        <a:rPr lang="en-US" sz="1800" b="1" kern="1200" dirty="0">
                          <a:solidFill>
                            <a:schemeClr val="tx1"/>
                          </a:solidFill>
                          <a:effectLst/>
                          <a:latin typeface="+mn-lt"/>
                          <a:ea typeface="+mn-ea"/>
                          <a:cs typeface="+mn-cs"/>
                        </a:rPr>
                        <a:t>The overall competence of the faculty may be judged by such factors as education, diversity of backgrounds, engineering experience, teaching effectiveness and experience, ability to communicate, enthusiasm for developing more effective programs, level of scholarship and participation in professional societies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0" kern="1200" dirty="0">
                          <a:solidFill>
                            <a:prstClr val="black"/>
                          </a:solidFill>
                          <a:latin typeface="Times New Roman" panose="02020603050405020304" pitchFamily="18" charset="0"/>
                          <a:ea typeface="+mn-ea"/>
                          <a:cs typeface="+mn-cs"/>
                        </a:rPr>
                        <a:t>الخبرة الهندسية للتدريسيين و خاصة في مجال التصميم. الانتساب الى نقابة المهندسين (ويفضل جهات او جمعيات متخصصة في الخارج)</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mn-cs"/>
                        </a:rPr>
                        <a:t>مؤهلات هيئة التدريس</a:t>
                      </a:r>
                      <a:endParaRPr lang="en-US" sz="2400" dirty="0">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6.1 Faculty Qualifications </a:t>
                      </a:r>
                    </a:p>
                  </a:txBody>
                  <a:tcPr/>
                </a:tc>
                <a:extLst>
                  <a:ext uri="{0D108BD9-81ED-4DB2-BD59-A6C34878D82A}">
                    <a16:rowId xmlns:a16="http://schemas.microsoft.com/office/drawing/2014/main" val="141797241"/>
                  </a:ext>
                </a:extLst>
              </a:tr>
            </a:tbl>
          </a:graphicData>
        </a:graphic>
      </p:graphicFrame>
      <p:sp>
        <p:nvSpPr>
          <p:cNvPr id="4" name="TextBox 3">
            <a:extLst>
              <a:ext uri="{FF2B5EF4-FFF2-40B4-BE49-F238E27FC236}">
                <a16:creationId xmlns:a16="http://schemas.microsoft.com/office/drawing/2014/main" id="{AFA0CB24-1BE1-B551-B1F4-5A591C9C495D}"/>
              </a:ext>
            </a:extLst>
          </p:cNvPr>
          <p:cNvSpPr txBox="1"/>
          <p:nvPr/>
        </p:nvSpPr>
        <p:spPr>
          <a:xfrm>
            <a:off x="3115742" y="809625"/>
            <a:ext cx="5431612" cy="461665"/>
          </a:xfrm>
          <a:prstGeom prst="rect">
            <a:avLst/>
          </a:prstGeom>
          <a:solidFill>
            <a:srgbClr val="9D235A"/>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r>
              <a:rPr lang="ar-IQ" dirty="0">
                <a:solidFill>
                  <a:schemeClr val="bg1"/>
                </a:solidFill>
              </a:rPr>
              <a:t>المعيار السادس: هيئة التدريس (</a:t>
            </a:r>
            <a:r>
              <a:rPr lang="en-US" dirty="0">
                <a:solidFill>
                  <a:schemeClr val="bg1"/>
                </a:solidFill>
              </a:rPr>
              <a:t>Faculty</a:t>
            </a:r>
            <a:r>
              <a:rPr lang="ar-IQ"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583625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932C6-9B92-4CE5-812D-594D18DFA183}"/>
              </a:ext>
            </a:extLst>
          </p:cNvPr>
          <p:cNvSpPr txBox="1"/>
          <p:nvPr/>
        </p:nvSpPr>
        <p:spPr>
          <a:xfrm>
            <a:off x="3695234" y="821144"/>
            <a:ext cx="4511421" cy="476300"/>
          </a:xfrm>
          <a:prstGeom prst="rect">
            <a:avLst/>
          </a:prstGeom>
          <a:solidFill>
            <a:srgbClr val="9D235A"/>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r>
              <a:rPr lang="ar-IQ" dirty="0">
                <a:solidFill>
                  <a:schemeClr val="bg1"/>
                </a:solidFill>
              </a:rPr>
              <a:t>المعيار السادس: هيئة التدريس (</a:t>
            </a:r>
            <a:r>
              <a:rPr lang="en-US" dirty="0">
                <a:solidFill>
                  <a:schemeClr val="bg1"/>
                </a:solidFill>
              </a:rPr>
              <a:t>Faculty</a:t>
            </a:r>
            <a:r>
              <a:rPr lang="ar-IQ" dirty="0">
                <a:solidFill>
                  <a:schemeClr val="bg1"/>
                </a:solidFill>
              </a:rPr>
              <a:t>)</a:t>
            </a:r>
            <a:endParaRPr lang="en-US" dirty="0">
              <a:solidFill>
                <a:schemeClr val="bg1"/>
              </a:solidFill>
            </a:endParaRPr>
          </a:p>
        </p:txBody>
      </p:sp>
      <p:graphicFrame>
        <p:nvGraphicFramePr>
          <p:cNvPr id="4" name="Table 4">
            <a:extLst>
              <a:ext uri="{FF2B5EF4-FFF2-40B4-BE49-F238E27FC236}">
                <a16:creationId xmlns:a16="http://schemas.microsoft.com/office/drawing/2014/main" id="{F73BA628-B9F2-88D7-A70E-4A9E1511FE7D}"/>
              </a:ext>
            </a:extLst>
          </p:cNvPr>
          <p:cNvGraphicFramePr>
            <a:graphicFrameLocks noGrp="1"/>
          </p:cNvGraphicFramePr>
          <p:nvPr>
            <p:extLst>
              <p:ext uri="{D42A27DB-BD31-4B8C-83A1-F6EECF244321}">
                <p14:modId xmlns:p14="http://schemas.microsoft.com/office/powerpoint/2010/main" val="534325374"/>
              </p:ext>
            </p:extLst>
          </p:nvPr>
        </p:nvGraphicFramePr>
        <p:xfrm>
          <a:off x="1042416" y="1469745"/>
          <a:ext cx="9982961" cy="4464711"/>
        </p:xfrm>
        <a:graphic>
          <a:graphicData uri="http://schemas.openxmlformats.org/drawingml/2006/table">
            <a:tbl>
              <a:tblPr firstRow="1" bandRow="1"/>
              <a:tblGrid>
                <a:gridCol w="7690104">
                  <a:extLst>
                    <a:ext uri="{9D8B030D-6E8A-4147-A177-3AD203B41FA5}">
                      <a16:colId xmlns:a16="http://schemas.microsoft.com/office/drawing/2014/main" val="1594876914"/>
                    </a:ext>
                  </a:extLst>
                </a:gridCol>
                <a:gridCol w="2292857">
                  <a:extLst>
                    <a:ext uri="{9D8B030D-6E8A-4147-A177-3AD203B41FA5}">
                      <a16:colId xmlns:a16="http://schemas.microsoft.com/office/drawing/2014/main" val="3425776726"/>
                    </a:ext>
                  </a:extLst>
                </a:gridCol>
              </a:tblGrid>
              <a:tr h="496087">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extLst>
                  <a:ext uri="{0D108BD9-81ED-4DB2-BD59-A6C34878D82A}">
                    <a16:rowId xmlns:a16="http://schemas.microsoft.com/office/drawing/2014/main" val="3482141469"/>
                  </a:ext>
                </a:extLst>
              </a:tr>
              <a:tr h="3968624">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6.2.1 </a:t>
                      </a:r>
                      <a:r>
                        <a:rPr lang="en-US" sz="1800" b="1" kern="1200" dirty="0">
                          <a:solidFill>
                            <a:schemeClr val="tx1"/>
                          </a:solidFill>
                          <a:effectLst/>
                          <a:latin typeface="+mn-lt"/>
                          <a:ea typeface="+mn-ea"/>
                          <a:cs typeface="+mn-cs"/>
                        </a:rPr>
                        <a:t>Percentage of faculty work time devoted to the program</a:t>
                      </a:r>
                      <a:r>
                        <a:rPr lang="en-US" sz="1800" b="0" kern="1200" dirty="0">
                          <a:solidFill>
                            <a:prstClr val="black"/>
                          </a:solidFill>
                          <a:latin typeface="Times New Roman" panose="02020603050405020304" pitchFamily="18" charset="0"/>
                          <a:ea typeface="+mn-ea"/>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ملء جدول (2-6)+ جداول الدروس و اوامر اللجان و غيرها</a:t>
                      </a: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a:txBody>
                    <a:bodyPr/>
                    <a:lstStyle/>
                    <a:p>
                      <a:pPr lvl="0" algn="r" rtl="1"/>
                      <a:r>
                        <a:rPr lang="ar-IQ" sz="2400" dirty="0">
                          <a:latin typeface="Times New Roman" panose="02020603050405020304" pitchFamily="18" charset="0"/>
                          <a:cs typeface="Times New Roman" panose="02020603050405020304" pitchFamily="18" charset="0"/>
                        </a:rPr>
                        <a:t>عبء التدريس</a:t>
                      </a:r>
                      <a:endParaRPr lang="en-US" sz="2400" dirty="0">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u="none" dirty="0">
                          <a:latin typeface="Times New Roman" panose="02020603050405020304" pitchFamily="18" charset="0"/>
                          <a:cs typeface="Times New Roman" panose="02020603050405020304" pitchFamily="18" charset="0"/>
                        </a:rPr>
                        <a:t>6.2 </a:t>
                      </a:r>
                      <a:r>
                        <a:rPr lang="en-US" sz="1800" b="1" u="none" kern="1200" dirty="0">
                          <a:solidFill>
                            <a:schemeClr val="tx1"/>
                          </a:solidFill>
                          <a:effectLst/>
                          <a:latin typeface="+mn-lt"/>
                          <a:ea typeface="+mn-ea"/>
                          <a:cs typeface="+mn-cs"/>
                        </a:rPr>
                        <a:t> Faculty Workload</a:t>
                      </a:r>
                      <a:endParaRPr lang="en-US" sz="1800" u="none" kern="1200" dirty="0">
                        <a:solidFill>
                          <a:schemeClr val="tx1"/>
                        </a:solidFill>
                        <a:effectLst/>
                        <a:latin typeface="+mn-lt"/>
                        <a:ea typeface="+mn-ea"/>
                        <a:cs typeface="+mn-cs"/>
                      </a:endParaRPr>
                    </a:p>
                    <a:p>
                      <a:pPr lvl="0" algn="r" rtl="1"/>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797241"/>
                  </a:ext>
                </a:extLst>
              </a:tr>
            </a:tbl>
          </a:graphicData>
        </a:graphic>
      </p:graphicFrame>
      <p:pic>
        <p:nvPicPr>
          <p:cNvPr id="5" name="Picture 4">
            <a:extLst>
              <a:ext uri="{FF2B5EF4-FFF2-40B4-BE49-F238E27FC236}">
                <a16:creationId xmlns:a16="http://schemas.microsoft.com/office/drawing/2014/main" id="{11BDBE76-A9BC-C01C-CAA5-1DDD018B8B57}"/>
              </a:ext>
            </a:extLst>
          </p:cNvPr>
          <p:cNvPicPr>
            <a:picLocks noChangeAspect="1"/>
          </p:cNvPicPr>
          <p:nvPr/>
        </p:nvPicPr>
        <p:blipFill>
          <a:blip r:embed="rId2"/>
          <a:stretch>
            <a:fillRect/>
          </a:stretch>
        </p:blipFill>
        <p:spPr>
          <a:xfrm>
            <a:off x="1166623" y="3227450"/>
            <a:ext cx="6651497" cy="2651832"/>
          </a:xfrm>
          <a:prstGeom prst="rect">
            <a:avLst/>
          </a:prstGeom>
        </p:spPr>
      </p:pic>
    </p:spTree>
    <p:extLst>
      <p:ext uri="{BB962C8B-B14F-4D97-AF65-F5344CB8AC3E}">
        <p14:creationId xmlns:p14="http://schemas.microsoft.com/office/powerpoint/2010/main" val="361836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932C6-9B92-4CE5-812D-594D18DFA183}"/>
              </a:ext>
            </a:extLst>
          </p:cNvPr>
          <p:cNvSpPr txBox="1"/>
          <p:nvPr/>
        </p:nvSpPr>
        <p:spPr>
          <a:xfrm>
            <a:off x="3695234" y="747992"/>
            <a:ext cx="4511421" cy="476300"/>
          </a:xfrm>
          <a:prstGeom prst="rect">
            <a:avLst/>
          </a:prstGeom>
          <a:solidFill>
            <a:srgbClr val="9D235A"/>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r>
              <a:rPr lang="ar-IQ" dirty="0">
                <a:solidFill>
                  <a:schemeClr val="bg1"/>
                </a:solidFill>
              </a:rPr>
              <a:t>المعيار السادس: هيئة التدريس (</a:t>
            </a:r>
            <a:r>
              <a:rPr lang="en-US" dirty="0">
                <a:solidFill>
                  <a:schemeClr val="bg1"/>
                </a:solidFill>
              </a:rPr>
              <a:t>Faculty</a:t>
            </a:r>
            <a:r>
              <a:rPr lang="ar-IQ" dirty="0">
                <a:solidFill>
                  <a:schemeClr val="bg1"/>
                </a:solidFill>
              </a:rPr>
              <a:t>)</a:t>
            </a:r>
            <a:endParaRPr lang="en-US" dirty="0">
              <a:solidFill>
                <a:schemeClr val="bg1"/>
              </a:solidFill>
            </a:endParaRPr>
          </a:p>
        </p:txBody>
      </p:sp>
      <p:graphicFrame>
        <p:nvGraphicFramePr>
          <p:cNvPr id="4" name="Table 4">
            <a:extLst>
              <a:ext uri="{FF2B5EF4-FFF2-40B4-BE49-F238E27FC236}">
                <a16:creationId xmlns:a16="http://schemas.microsoft.com/office/drawing/2014/main" id="{F73BA628-B9F2-88D7-A70E-4A9E1511FE7D}"/>
              </a:ext>
            </a:extLst>
          </p:cNvPr>
          <p:cNvGraphicFramePr>
            <a:graphicFrameLocks noGrp="1"/>
          </p:cNvGraphicFramePr>
          <p:nvPr>
            <p:extLst>
              <p:ext uri="{D42A27DB-BD31-4B8C-83A1-F6EECF244321}">
                <p14:modId xmlns:p14="http://schemas.microsoft.com/office/powerpoint/2010/main" val="1229773025"/>
              </p:ext>
            </p:extLst>
          </p:nvPr>
        </p:nvGraphicFramePr>
        <p:xfrm>
          <a:off x="886968" y="1341728"/>
          <a:ext cx="10296144" cy="4739032"/>
        </p:xfrm>
        <a:graphic>
          <a:graphicData uri="http://schemas.openxmlformats.org/drawingml/2006/table">
            <a:tbl>
              <a:tblPr firstRow="1" bandRow="1"/>
              <a:tblGrid>
                <a:gridCol w="8525500">
                  <a:extLst>
                    <a:ext uri="{9D8B030D-6E8A-4147-A177-3AD203B41FA5}">
                      <a16:colId xmlns:a16="http://schemas.microsoft.com/office/drawing/2014/main" val="1594876914"/>
                    </a:ext>
                  </a:extLst>
                </a:gridCol>
                <a:gridCol w="1770644">
                  <a:extLst>
                    <a:ext uri="{9D8B030D-6E8A-4147-A177-3AD203B41FA5}">
                      <a16:colId xmlns:a16="http://schemas.microsoft.com/office/drawing/2014/main" val="3425776726"/>
                    </a:ext>
                  </a:extLst>
                </a:gridCol>
              </a:tblGrid>
              <a:tr h="476265">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extLst>
                  <a:ext uri="{0D108BD9-81ED-4DB2-BD59-A6C34878D82A}">
                    <a16:rowId xmlns:a16="http://schemas.microsoft.com/office/drawing/2014/main" val="3482141469"/>
                  </a:ext>
                </a:extLst>
              </a:tr>
              <a:tr h="4262767">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6.3.1 </a:t>
                      </a:r>
                      <a:r>
                        <a:rPr lang="en-US" sz="1800" b="1" kern="1200" dirty="0">
                          <a:solidFill>
                            <a:schemeClr val="tx1"/>
                          </a:solidFill>
                          <a:effectLst/>
                          <a:latin typeface="+mn-lt"/>
                          <a:ea typeface="+mn-ea"/>
                          <a:cs typeface="+mn-cs"/>
                        </a:rPr>
                        <a:t>Extent and quality of student-faculty interaction: effective teaching</a:t>
                      </a:r>
                      <a:endParaRPr lang="en-US" sz="1800" kern="1200" dirty="0">
                        <a:solidFill>
                          <a:schemeClr val="tx1"/>
                        </a:solidFill>
                        <a:effectLst/>
                        <a:latin typeface="+mn-lt"/>
                        <a:ea typeface="+mn-ea"/>
                        <a:cs typeface="+mn-cs"/>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mn-cs"/>
                        </a:rPr>
                        <a:t>ما يدل على كفاية العدد لاداء التدريسات و الساعات المكتبية. نسبة تدريسي/طالب. تقييم لجدول (2-6)</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mn-cs"/>
                        </a:rPr>
                        <a:t>6.3.2 </a:t>
                      </a:r>
                      <a:r>
                        <a:rPr lang="en-US" sz="1800" b="1" kern="1200" dirty="0">
                          <a:solidFill>
                            <a:schemeClr val="tx1"/>
                          </a:solidFill>
                          <a:effectLst/>
                          <a:latin typeface="+mn-lt"/>
                          <a:ea typeface="+mn-ea"/>
                          <a:cs typeface="+mn-cs"/>
                        </a:rPr>
                        <a:t>Extent and quality of student advising and counseling</a:t>
                      </a:r>
                      <a:endParaRPr lang="en-US" sz="1800" b="0" kern="1200" dirty="0">
                        <a:solidFill>
                          <a:prstClr val="black"/>
                        </a:solidFill>
                        <a:latin typeface="Times New Roman" panose="02020603050405020304" pitchFamily="18" charset="0"/>
                        <a:ea typeface="+mn-ea"/>
                        <a:cs typeface="+mn-cs"/>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mn-cs"/>
                        </a:rPr>
                        <a:t>ما يدل على كفاية العدد لاداء مهام الارشاد. لقاءات لجنة الارشاد التربوي مع الطلبة</a:t>
                      </a:r>
                      <a:endParaRPr lang="en-US" sz="2400" b="0" kern="1200" dirty="0">
                        <a:solidFill>
                          <a:prstClr val="black"/>
                        </a:solidFill>
                        <a:latin typeface="Times New Roman" panose="02020603050405020304"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mn-cs"/>
                        </a:rPr>
                        <a:t>6.3.3 </a:t>
                      </a:r>
                      <a:r>
                        <a:rPr lang="en-US" sz="1800" b="1" kern="1200" dirty="0">
                          <a:solidFill>
                            <a:schemeClr val="tx1"/>
                          </a:solidFill>
                          <a:effectLst/>
                          <a:latin typeface="+mn-lt"/>
                          <a:ea typeface="+mn-ea"/>
                          <a:cs typeface="+mn-cs"/>
                        </a:rPr>
                        <a:t>Extent and quality of university service activities: program service and services required to university, industry and community through research, publication and consultancy activities.</a:t>
                      </a:r>
                      <a:endParaRPr lang="ar-IQ" sz="1800" b="0" kern="1200" dirty="0">
                        <a:solidFill>
                          <a:prstClr val="black"/>
                        </a:solidFill>
                        <a:latin typeface="Times New Roman" panose="02020603050405020304" pitchFamily="18" charset="0"/>
                        <a:ea typeface="+mn-ea"/>
                        <a:cs typeface="+mn-cs"/>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mn-cs"/>
                        </a:rPr>
                        <a:t>ما يدل على كفاية العدد لاداء المهام الادارية و البحثية و التطوير الممنهج لنشاطات التطوير لخمس سنوات ماضية</a:t>
                      </a:r>
                      <a:endParaRPr lang="en-US" sz="2400" b="0" kern="1200" dirty="0">
                        <a:solidFill>
                          <a:prstClr val="black"/>
                        </a:solidFill>
                        <a:latin typeface="Times New Roman" panose="02020603050405020304"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mn-cs"/>
                        </a:rPr>
                        <a:t>6.3.4 </a:t>
                      </a:r>
                      <a:r>
                        <a:rPr lang="en-US" sz="1800" b="1" kern="1200" dirty="0">
                          <a:solidFill>
                            <a:schemeClr val="tx1"/>
                          </a:solidFill>
                          <a:effectLst/>
                          <a:latin typeface="+mn-lt"/>
                          <a:ea typeface="+mn-ea"/>
                          <a:cs typeface="+mn-cs"/>
                        </a:rPr>
                        <a:t>Extent and quality of interactions with industrial and professional practitioners and employers</a:t>
                      </a:r>
                      <a:endParaRPr lang="ar-IQ" sz="1800" b="0" kern="1200" dirty="0">
                        <a:solidFill>
                          <a:prstClr val="black"/>
                        </a:solidFill>
                        <a:latin typeface="Times New Roman" panose="02020603050405020304" pitchFamily="18" charset="0"/>
                        <a:ea typeface="+mn-ea"/>
                        <a:cs typeface="+mn-cs"/>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mn-cs"/>
                        </a:rPr>
                        <a:t>ما يدل على كفاية العدد للتفاعل مع الصناعة</a:t>
                      </a: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mn-cs"/>
                        </a:rPr>
                        <a:t>اعداد هيئة التدريس</a:t>
                      </a:r>
                      <a:endParaRPr lang="en-US" sz="2400" dirty="0">
                        <a:latin typeface="Times New Roman" panose="02020603050405020304" pitchFamily="18" charset="0"/>
                        <a:cs typeface="Times New Roman" panose="02020603050405020304" pitchFamily="18" charset="0"/>
                      </a:endParaRPr>
                    </a:p>
                    <a:p>
                      <a:pPr lvl="0" algn="r" rtl="1"/>
                      <a:r>
                        <a:rPr lang="en-US" sz="1800" dirty="0">
                          <a:latin typeface="Times New Roman" panose="02020603050405020304" pitchFamily="18" charset="0"/>
                          <a:cs typeface="Times New Roman" panose="02020603050405020304" pitchFamily="18" charset="0"/>
                        </a:rPr>
                        <a:t>6.3 Faculty Size</a:t>
                      </a:r>
                    </a:p>
                  </a:txBody>
                  <a:tcPr/>
                </a:tc>
                <a:extLst>
                  <a:ext uri="{0D108BD9-81ED-4DB2-BD59-A6C34878D82A}">
                    <a16:rowId xmlns:a16="http://schemas.microsoft.com/office/drawing/2014/main" val="141797241"/>
                  </a:ext>
                </a:extLst>
              </a:tr>
            </a:tbl>
          </a:graphicData>
        </a:graphic>
      </p:graphicFrame>
    </p:spTree>
    <p:extLst>
      <p:ext uri="{BB962C8B-B14F-4D97-AF65-F5344CB8AC3E}">
        <p14:creationId xmlns:p14="http://schemas.microsoft.com/office/powerpoint/2010/main" val="488308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932C6-9B92-4CE5-812D-594D18DFA183}"/>
              </a:ext>
            </a:extLst>
          </p:cNvPr>
          <p:cNvSpPr txBox="1"/>
          <p:nvPr/>
        </p:nvSpPr>
        <p:spPr>
          <a:xfrm>
            <a:off x="3695234" y="729704"/>
            <a:ext cx="4511421" cy="476300"/>
          </a:xfrm>
          <a:prstGeom prst="rect">
            <a:avLst/>
          </a:prstGeom>
          <a:solidFill>
            <a:srgbClr val="9D235A"/>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r>
              <a:rPr lang="ar-IQ" dirty="0">
                <a:solidFill>
                  <a:schemeClr val="bg1"/>
                </a:solidFill>
              </a:rPr>
              <a:t>المعيار السادس: هيئة التدريس (</a:t>
            </a:r>
            <a:r>
              <a:rPr lang="en-US" dirty="0">
                <a:solidFill>
                  <a:schemeClr val="bg1"/>
                </a:solidFill>
              </a:rPr>
              <a:t>Faculty</a:t>
            </a:r>
            <a:r>
              <a:rPr lang="ar-IQ" dirty="0">
                <a:solidFill>
                  <a:schemeClr val="bg1"/>
                </a:solidFill>
              </a:rPr>
              <a:t>)</a:t>
            </a:r>
            <a:endParaRPr lang="en-US" dirty="0">
              <a:solidFill>
                <a:schemeClr val="bg1"/>
              </a:solidFill>
            </a:endParaRPr>
          </a:p>
        </p:txBody>
      </p:sp>
      <p:graphicFrame>
        <p:nvGraphicFramePr>
          <p:cNvPr id="6" name="Table 4">
            <a:extLst>
              <a:ext uri="{FF2B5EF4-FFF2-40B4-BE49-F238E27FC236}">
                <a16:creationId xmlns:a16="http://schemas.microsoft.com/office/drawing/2014/main" id="{0D93CC68-74C0-CC8C-0D38-CCE93EFBB58B}"/>
              </a:ext>
            </a:extLst>
          </p:cNvPr>
          <p:cNvGraphicFramePr>
            <a:graphicFrameLocks noGrp="1"/>
          </p:cNvGraphicFramePr>
          <p:nvPr>
            <p:extLst>
              <p:ext uri="{D42A27DB-BD31-4B8C-83A1-F6EECF244321}">
                <p14:modId xmlns:p14="http://schemas.microsoft.com/office/powerpoint/2010/main" val="2101853446"/>
              </p:ext>
            </p:extLst>
          </p:nvPr>
        </p:nvGraphicFramePr>
        <p:xfrm>
          <a:off x="1088136" y="1316874"/>
          <a:ext cx="10113264" cy="4078086"/>
        </p:xfrm>
        <a:graphic>
          <a:graphicData uri="http://schemas.openxmlformats.org/drawingml/2006/table">
            <a:tbl>
              <a:tblPr firstRow="1" bandRow="1"/>
              <a:tblGrid>
                <a:gridCol w="7795064">
                  <a:extLst>
                    <a:ext uri="{9D8B030D-6E8A-4147-A177-3AD203B41FA5}">
                      <a16:colId xmlns:a16="http://schemas.microsoft.com/office/drawing/2014/main" val="1594876914"/>
                    </a:ext>
                  </a:extLst>
                </a:gridCol>
                <a:gridCol w="2318200">
                  <a:extLst>
                    <a:ext uri="{9D8B030D-6E8A-4147-A177-3AD203B41FA5}">
                      <a16:colId xmlns:a16="http://schemas.microsoft.com/office/drawing/2014/main" val="3425776726"/>
                    </a:ext>
                  </a:extLst>
                </a:gridCol>
              </a:tblGrid>
              <a:tr h="474196">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extLst>
                  <a:ext uri="{0D108BD9-81ED-4DB2-BD59-A6C34878D82A}">
                    <a16:rowId xmlns:a16="http://schemas.microsoft.com/office/drawing/2014/main" val="3482141469"/>
                  </a:ext>
                </a:extLst>
              </a:tr>
              <a:tr h="360389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mn-cs"/>
                        </a:rPr>
                        <a:t>6.4.1 </a:t>
                      </a:r>
                      <a:r>
                        <a:rPr lang="en-US" sz="1800" b="1" kern="1200" dirty="0">
                          <a:solidFill>
                            <a:schemeClr val="tx1"/>
                          </a:solidFill>
                          <a:effectLst/>
                          <a:latin typeface="+mn-lt"/>
                          <a:ea typeface="+mn-ea"/>
                          <a:cs typeface="+mn-cs"/>
                        </a:rPr>
                        <a:t>Extent and quality of professional development activities for each faculty member including opportunities in further education, industrial exposure, and implementing the outcome-based approach to education</a:t>
                      </a:r>
                      <a:endParaRPr lang="en-US" sz="1800" b="0" kern="1200" dirty="0">
                        <a:solidFill>
                          <a:prstClr val="black"/>
                        </a:solidFill>
                        <a:latin typeface="Times New Roman" panose="02020603050405020304" pitchFamily="18" charset="0"/>
                        <a:ea typeface="+mn-ea"/>
                        <a:cs typeface="+mn-cs"/>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mn-cs"/>
                        </a:rPr>
                        <a:t>ما يدل على استمرارية ارسال البعثات و الزمالات (نشاطات التطوير لخمس سنوات مضت)</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mn-cs"/>
                        </a:rPr>
                        <a:t>6.4.2 </a:t>
                      </a:r>
                      <a:r>
                        <a:rPr lang="en-US" sz="1800" b="1" kern="1200" dirty="0">
                          <a:solidFill>
                            <a:schemeClr val="tx1"/>
                          </a:solidFill>
                          <a:effectLst/>
                          <a:latin typeface="+mn-lt"/>
                          <a:ea typeface="+mn-ea"/>
                          <a:cs typeface="+mn-cs"/>
                        </a:rPr>
                        <a:t>Role of scientific research achievements in the professional development of the faculty</a:t>
                      </a:r>
                      <a:endParaRPr lang="en-US" sz="1800" b="0" kern="1200" dirty="0">
                        <a:solidFill>
                          <a:prstClr val="black"/>
                        </a:solidFill>
                        <a:latin typeface="Times New Roman" panose="02020603050405020304" pitchFamily="18" charset="0"/>
                        <a:ea typeface="+mn-ea"/>
                        <a:cs typeface="+mn-cs"/>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mn-cs"/>
                        </a:rPr>
                        <a:t>البحوث العلمية المنشورة خلال الخمس سنوت الماضية</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mn-cs"/>
                        </a:rPr>
                        <a:t>6.4.3 </a:t>
                      </a:r>
                      <a:r>
                        <a:rPr lang="en-US" sz="1800" b="1" kern="1200" dirty="0">
                          <a:solidFill>
                            <a:schemeClr val="tx1"/>
                          </a:solidFill>
                          <a:effectLst/>
                          <a:latin typeface="+mn-lt"/>
                          <a:ea typeface="+mn-ea"/>
                          <a:cs typeface="+mn-cs"/>
                        </a:rPr>
                        <a:t>Role of the offered post-graduate programs in the professional development of faculty.</a:t>
                      </a:r>
                      <a:endParaRPr lang="en-US" sz="1800" b="0" kern="1200" dirty="0">
                        <a:solidFill>
                          <a:prstClr val="black"/>
                        </a:solidFill>
                        <a:latin typeface="Times New Roman" panose="02020603050405020304" pitchFamily="18" charset="0"/>
                        <a:ea typeface="+mn-ea"/>
                        <a:cs typeface="+mn-cs"/>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mn-cs"/>
                        </a:rPr>
                        <a:t>الدراسات العليا المتوفرة خلال البرنامج</a:t>
                      </a:r>
                    </a:p>
                  </a:txBody>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mn-cs"/>
                        </a:rPr>
                        <a:t>تطوير هيئة التدريس</a:t>
                      </a:r>
                      <a:endParaRPr lang="en-US" sz="2400" dirty="0"/>
                    </a:p>
                    <a:p>
                      <a:pPr marL="0" marR="0" lvl="0" indent="0" algn="ctr" defTabSz="457200" rtl="1"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6.4 </a:t>
                      </a:r>
                      <a:r>
                        <a:rPr lang="en-US" sz="1800" b="1" kern="1200" dirty="0">
                          <a:solidFill>
                            <a:schemeClr val="tx1"/>
                          </a:solidFill>
                          <a:effectLst/>
                          <a:latin typeface="+mn-lt"/>
                          <a:ea typeface="+mn-ea"/>
                          <a:cs typeface="+mn-cs"/>
                        </a:rPr>
                        <a:t>Professional Development</a:t>
                      </a:r>
                      <a:endParaRPr lang="en-US" sz="1800" kern="1200" dirty="0">
                        <a:solidFill>
                          <a:schemeClr val="tx1"/>
                        </a:solidFill>
                        <a:effectLst/>
                        <a:latin typeface="+mn-lt"/>
                        <a:ea typeface="+mn-ea"/>
                        <a:cs typeface="+mn-cs"/>
                      </a:endParaRPr>
                    </a:p>
                    <a:p>
                      <a:pPr lvl="0" algn="r" rtl="1"/>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797241"/>
                  </a:ext>
                </a:extLst>
              </a:tr>
            </a:tbl>
          </a:graphicData>
        </a:graphic>
      </p:graphicFrame>
    </p:spTree>
    <p:extLst>
      <p:ext uri="{BB962C8B-B14F-4D97-AF65-F5344CB8AC3E}">
        <p14:creationId xmlns:p14="http://schemas.microsoft.com/office/powerpoint/2010/main" val="64009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932C6-9B92-4CE5-812D-594D18DFA183}"/>
              </a:ext>
            </a:extLst>
          </p:cNvPr>
          <p:cNvSpPr txBox="1"/>
          <p:nvPr/>
        </p:nvSpPr>
        <p:spPr>
          <a:xfrm>
            <a:off x="3695234" y="729704"/>
            <a:ext cx="4511421" cy="476300"/>
          </a:xfrm>
          <a:prstGeom prst="rect">
            <a:avLst/>
          </a:prstGeom>
          <a:solidFill>
            <a:srgbClr val="9D235A"/>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r>
              <a:rPr lang="ar-IQ" dirty="0">
                <a:solidFill>
                  <a:schemeClr val="bg1"/>
                </a:solidFill>
              </a:rPr>
              <a:t>المعيار السادس: هيئة التدريس (</a:t>
            </a:r>
            <a:r>
              <a:rPr lang="en-US" dirty="0">
                <a:solidFill>
                  <a:schemeClr val="bg1"/>
                </a:solidFill>
              </a:rPr>
              <a:t>Faculty</a:t>
            </a:r>
            <a:r>
              <a:rPr lang="ar-IQ" dirty="0">
                <a:solidFill>
                  <a:schemeClr val="bg1"/>
                </a:solidFill>
              </a:rPr>
              <a:t>)</a:t>
            </a:r>
            <a:endParaRPr lang="en-US" dirty="0">
              <a:solidFill>
                <a:schemeClr val="bg1"/>
              </a:solidFill>
            </a:endParaRPr>
          </a:p>
        </p:txBody>
      </p:sp>
      <p:graphicFrame>
        <p:nvGraphicFramePr>
          <p:cNvPr id="6" name="Table 4">
            <a:extLst>
              <a:ext uri="{FF2B5EF4-FFF2-40B4-BE49-F238E27FC236}">
                <a16:creationId xmlns:a16="http://schemas.microsoft.com/office/drawing/2014/main" id="{0D93CC68-74C0-CC8C-0D38-CCE93EFBB58B}"/>
              </a:ext>
            </a:extLst>
          </p:cNvPr>
          <p:cNvGraphicFramePr>
            <a:graphicFrameLocks noGrp="1"/>
          </p:cNvGraphicFramePr>
          <p:nvPr>
            <p:extLst>
              <p:ext uri="{D42A27DB-BD31-4B8C-83A1-F6EECF244321}">
                <p14:modId xmlns:p14="http://schemas.microsoft.com/office/powerpoint/2010/main" val="1148655672"/>
              </p:ext>
            </p:extLst>
          </p:nvPr>
        </p:nvGraphicFramePr>
        <p:xfrm>
          <a:off x="1088136" y="1316874"/>
          <a:ext cx="10113264" cy="4078086"/>
        </p:xfrm>
        <a:graphic>
          <a:graphicData uri="http://schemas.openxmlformats.org/drawingml/2006/table">
            <a:tbl>
              <a:tblPr firstRow="1" bandRow="1"/>
              <a:tblGrid>
                <a:gridCol w="7795064">
                  <a:extLst>
                    <a:ext uri="{9D8B030D-6E8A-4147-A177-3AD203B41FA5}">
                      <a16:colId xmlns:a16="http://schemas.microsoft.com/office/drawing/2014/main" val="1594876914"/>
                    </a:ext>
                  </a:extLst>
                </a:gridCol>
                <a:gridCol w="2318200">
                  <a:extLst>
                    <a:ext uri="{9D8B030D-6E8A-4147-A177-3AD203B41FA5}">
                      <a16:colId xmlns:a16="http://schemas.microsoft.com/office/drawing/2014/main" val="3425776726"/>
                    </a:ext>
                  </a:extLst>
                </a:gridCol>
              </a:tblGrid>
              <a:tr h="474196">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extLst>
                  <a:ext uri="{0D108BD9-81ED-4DB2-BD59-A6C34878D82A}">
                    <a16:rowId xmlns:a16="http://schemas.microsoft.com/office/drawing/2014/main" val="3482141469"/>
                  </a:ext>
                </a:extLst>
              </a:tr>
              <a:tr h="3603890">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mn-cs"/>
                        </a:rPr>
                        <a:t>6.5.1 </a:t>
                      </a:r>
                      <a:r>
                        <a:rPr lang="en-US" sz="1800" b="1" kern="1200" dirty="0">
                          <a:solidFill>
                            <a:schemeClr val="tx1"/>
                          </a:solidFill>
                          <a:effectLst/>
                          <a:latin typeface="+mn-lt"/>
                          <a:ea typeface="+mn-ea"/>
                          <a:cs typeface="+mn-cs"/>
                        </a:rPr>
                        <a:t>Role of the faculty with respect to course creation, modification, and evaluation</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mn-cs"/>
                        </a:rPr>
                        <a:t>اوامر  اللجان و مهامها و خاصة اللجنة العلمية و مجلس القسم</a:t>
                      </a: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kern="1200" dirty="0">
                        <a:solidFill>
                          <a:prstClr val="black"/>
                        </a:solidFill>
                        <a:latin typeface="Times New Roman" panose="02020603050405020304"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mn-cs"/>
                        </a:rPr>
                        <a:t>6.5.2 </a:t>
                      </a:r>
                      <a:r>
                        <a:rPr lang="en-US" sz="1800" b="1" kern="1200" dirty="0">
                          <a:solidFill>
                            <a:schemeClr val="tx1"/>
                          </a:solidFill>
                          <a:effectLst/>
                          <a:latin typeface="+mn-lt"/>
                          <a:ea typeface="+mn-ea"/>
                          <a:cs typeface="+mn-cs"/>
                        </a:rPr>
                        <a:t>Role of the faculty in the definition and revision of PEOs and GOs and their role in the attainment of the GOs</a:t>
                      </a:r>
                      <a:endParaRPr lang="en-US" sz="1800" b="0" kern="1200" dirty="0">
                        <a:solidFill>
                          <a:prstClr val="black"/>
                        </a:solidFill>
                        <a:latin typeface="Times New Roman" panose="02020603050405020304" pitchFamily="18" charset="0"/>
                        <a:ea typeface="+mn-ea"/>
                        <a:cs typeface="+mn-cs"/>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mn-cs"/>
                        </a:rPr>
                        <a:t>اوامر  اللجان و مهامها و خاصة المجلس الاستشاري</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mn-cs"/>
                        </a:rPr>
                        <a:t>6.5.3 </a:t>
                      </a:r>
                      <a:r>
                        <a:rPr lang="en-US" sz="1800" b="1" kern="1200" dirty="0">
                          <a:solidFill>
                            <a:schemeClr val="tx1"/>
                          </a:solidFill>
                          <a:effectLst/>
                          <a:latin typeface="+mn-lt"/>
                          <a:ea typeface="+mn-ea"/>
                          <a:cs typeface="+mn-cs"/>
                        </a:rPr>
                        <a:t>Roles of others on campus (e.g. dean or provost) with respect to these areas</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mn-cs"/>
                        </a:rPr>
                        <a:t>صلاحيات العميد و رئيس الجامعة</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a:txBody>
                    <a:bodyPr/>
                    <a:lstStyle/>
                    <a:p>
                      <a:pPr lvl="0" algn="ctr" rtl="1"/>
                      <a:r>
                        <a:rPr lang="ar-IQ" sz="2400" dirty="0">
                          <a:latin typeface="Times New Roman" panose="02020603050405020304" pitchFamily="18" charset="0"/>
                          <a:cs typeface="+mn-cs"/>
                        </a:rPr>
                        <a:t>صلاحيات و مسؤوليات هيئة التدريس</a:t>
                      </a:r>
                      <a:endParaRPr lang="en-US" sz="2400" dirty="0">
                        <a:latin typeface="Times New Roman" panose="02020603050405020304" pitchFamily="18" charset="0"/>
                        <a:cs typeface="Times New Roman" panose="02020603050405020304" pitchFamily="18"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6.5 </a:t>
                      </a:r>
                      <a:r>
                        <a:rPr lang="en-US" sz="1800" b="1" kern="1200" dirty="0">
                          <a:solidFill>
                            <a:schemeClr val="tx1"/>
                          </a:solidFill>
                          <a:effectLst/>
                          <a:latin typeface="+mn-lt"/>
                          <a:ea typeface="+mn-ea"/>
                          <a:cs typeface="+mn-cs"/>
                        </a:rPr>
                        <a:t> Faculty Authority and Responsibility</a:t>
                      </a:r>
                      <a:endParaRPr lang="en-US" sz="1800" kern="1200" dirty="0">
                        <a:solidFill>
                          <a:schemeClr val="tx1"/>
                        </a:solidFill>
                        <a:effectLst/>
                        <a:latin typeface="+mn-lt"/>
                        <a:ea typeface="+mn-ea"/>
                        <a:cs typeface="+mn-cs"/>
                      </a:endParaRPr>
                    </a:p>
                    <a:p>
                      <a:pPr marL="0" marR="0" lvl="0" indent="0" algn="ctr" defTabSz="457200" rtl="1"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p>
                      <a:pPr lvl="0" algn="r" rtl="1"/>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797241"/>
                  </a:ext>
                </a:extLst>
              </a:tr>
            </a:tbl>
          </a:graphicData>
        </a:graphic>
      </p:graphicFrame>
    </p:spTree>
    <p:extLst>
      <p:ext uri="{BB962C8B-B14F-4D97-AF65-F5344CB8AC3E}">
        <p14:creationId xmlns:p14="http://schemas.microsoft.com/office/powerpoint/2010/main" val="103898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5A3220-82C4-03CE-84F8-323513C3F67F}"/>
              </a:ext>
            </a:extLst>
          </p:cNvPr>
          <p:cNvPicPr>
            <a:picLocks noChangeAspect="1"/>
          </p:cNvPicPr>
          <p:nvPr/>
        </p:nvPicPr>
        <p:blipFill>
          <a:blip r:embed="rId2"/>
          <a:stretch>
            <a:fillRect/>
          </a:stretch>
        </p:blipFill>
        <p:spPr>
          <a:xfrm>
            <a:off x="1147061" y="773320"/>
            <a:ext cx="9322819" cy="5311360"/>
          </a:xfrm>
          <a:prstGeom prst="rect">
            <a:avLst/>
          </a:prstGeom>
        </p:spPr>
      </p:pic>
    </p:spTree>
    <p:extLst>
      <p:ext uri="{BB962C8B-B14F-4D97-AF65-F5344CB8AC3E}">
        <p14:creationId xmlns:p14="http://schemas.microsoft.com/office/powerpoint/2010/main" val="299465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0CD133-CED5-DC5A-7D22-D26178B519F0}"/>
              </a:ext>
            </a:extLst>
          </p:cNvPr>
          <p:cNvPicPr>
            <a:picLocks noChangeAspect="1"/>
          </p:cNvPicPr>
          <p:nvPr/>
        </p:nvPicPr>
        <p:blipFill>
          <a:blip r:embed="rId2"/>
          <a:stretch>
            <a:fillRect/>
          </a:stretch>
        </p:blipFill>
        <p:spPr>
          <a:xfrm>
            <a:off x="1118970" y="698061"/>
            <a:ext cx="9561222" cy="5461877"/>
          </a:xfrm>
          <a:prstGeom prst="rect">
            <a:avLst/>
          </a:prstGeom>
        </p:spPr>
      </p:pic>
    </p:spTree>
    <p:extLst>
      <p:ext uri="{BB962C8B-B14F-4D97-AF65-F5344CB8AC3E}">
        <p14:creationId xmlns:p14="http://schemas.microsoft.com/office/powerpoint/2010/main" val="3313193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984D4-F0A1-D54B-8CEF-F6481EDAA268}"/>
              </a:ext>
            </a:extLst>
          </p:cNvPr>
          <p:cNvSpPr txBox="1"/>
          <p:nvPr/>
        </p:nvSpPr>
        <p:spPr>
          <a:xfrm>
            <a:off x="2881312" y="694945"/>
            <a:ext cx="6429375" cy="461665"/>
          </a:xfrm>
          <a:prstGeom prst="rect">
            <a:avLst/>
          </a:prstGeom>
          <a:solidFill>
            <a:srgbClr val="00CC99"/>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r>
              <a:rPr lang="ar-IQ" dirty="0">
                <a:solidFill>
                  <a:schemeClr val="bg1"/>
                </a:solidFill>
              </a:rPr>
              <a:t>المعيار السابع: الدعم الاداري (</a:t>
            </a:r>
            <a:r>
              <a:rPr lang="en-US" dirty="0">
                <a:solidFill>
                  <a:schemeClr val="bg1"/>
                </a:solidFill>
              </a:rPr>
              <a:t>(</a:t>
            </a:r>
            <a:r>
              <a:rPr lang="en-US" dirty="0">
                <a:solidFill>
                  <a:schemeClr val="bg1"/>
                </a:solidFill>
                <a:ea typeface="Times New Roman" panose="02020603050405020304" pitchFamily="18" charset="0"/>
              </a:rPr>
              <a:t>Administrative Support</a:t>
            </a:r>
            <a:endParaRPr lang="en-US" dirty="0">
              <a:solidFill>
                <a:schemeClr val="bg1"/>
              </a:solidFill>
            </a:endParaRPr>
          </a:p>
        </p:txBody>
      </p:sp>
      <p:graphicFrame>
        <p:nvGraphicFramePr>
          <p:cNvPr id="3" name="Table 4">
            <a:extLst>
              <a:ext uri="{FF2B5EF4-FFF2-40B4-BE49-F238E27FC236}">
                <a16:creationId xmlns:a16="http://schemas.microsoft.com/office/drawing/2014/main" id="{69CA9B13-1C65-3B35-D0DC-BE68CB6A922E}"/>
              </a:ext>
            </a:extLst>
          </p:cNvPr>
          <p:cNvGraphicFramePr>
            <a:graphicFrameLocks noGrp="1"/>
          </p:cNvGraphicFramePr>
          <p:nvPr>
            <p:extLst>
              <p:ext uri="{D42A27DB-BD31-4B8C-83A1-F6EECF244321}">
                <p14:modId xmlns:p14="http://schemas.microsoft.com/office/powerpoint/2010/main" val="606807034"/>
              </p:ext>
            </p:extLst>
          </p:nvPr>
        </p:nvGraphicFramePr>
        <p:xfrm>
          <a:off x="1097280" y="1250289"/>
          <a:ext cx="10168127" cy="4937760"/>
        </p:xfrm>
        <a:graphic>
          <a:graphicData uri="http://schemas.openxmlformats.org/drawingml/2006/table">
            <a:tbl>
              <a:tblPr firstRow="1" bandRow="1"/>
              <a:tblGrid>
                <a:gridCol w="7552944">
                  <a:extLst>
                    <a:ext uri="{9D8B030D-6E8A-4147-A177-3AD203B41FA5}">
                      <a16:colId xmlns:a16="http://schemas.microsoft.com/office/drawing/2014/main" val="1594876914"/>
                    </a:ext>
                  </a:extLst>
                </a:gridCol>
                <a:gridCol w="2615183">
                  <a:extLst>
                    <a:ext uri="{9D8B030D-6E8A-4147-A177-3AD203B41FA5}">
                      <a16:colId xmlns:a16="http://schemas.microsoft.com/office/drawing/2014/main" val="3425776726"/>
                    </a:ext>
                  </a:extLst>
                </a:gridCol>
              </a:tblGrid>
              <a:tr h="119820">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CC99"/>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CC99"/>
                    </a:solidFill>
                  </a:tcPr>
                </a:tc>
                <a:extLst>
                  <a:ext uri="{0D108BD9-81ED-4DB2-BD59-A6C34878D82A}">
                    <a16:rowId xmlns:a16="http://schemas.microsoft.com/office/drawing/2014/main" val="3482141469"/>
                  </a:ext>
                </a:extLst>
              </a:tr>
              <a:tr h="1631716">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7.1.1 </a:t>
                      </a:r>
                      <a:r>
                        <a:rPr lang="en-US" sz="1800" b="1" kern="1200" dirty="0">
                          <a:solidFill>
                            <a:schemeClr val="tx1"/>
                          </a:solidFill>
                          <a:effectLst/>
                          <a:latin typeface="+mn-lt"/>
                          <a:ea typeface="+mn-ea"/>
                          <a:cs typeface="+mn-cs"/>
                        </a:rPr>
                        <a:t>Leadership adequacy to ensure the quality and continuity of the program.</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امثلة على الدعم المباشر للبرنامج. مشاهد ميدانية و لقاءات</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7.1.2 </a:t>
                      </a:r>
                      <a:r>
                        <a:rPr lang="en-US" sz="1800" b="1" kern="1200" dirty="0">
                          <a:solidFill>
                            <a:schemeClr val="tx1"/>
                          </a:solidFill>
                          <a:effectLst/>
                          <a:latin typeface="+mn-lt"/>
                          <a:ea typeface="+mn-ea"/>
                          <a:cs typeface="+mn-cs"/>
                        </a:rPr>
                        <a:t>Leadership involvement in making decisions that affect the program</a:t>
                      </a:r>
                    </a:p>
                    <a:p>
                      <a:pPr marL="285750" marR="0" lvl="0" indent="-28575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mn-cs"/>
                        </a:rPr>
                        <a:t>هيكل تنظيمي و مهام و صلاحيات القسم و الكلية و الجامعة</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7.1.3 </a:t>
                      </a:r>
                      <a:r>
                        <a:rPr lang="en-US" sz="1800" b="1" kern="1200" dirty="0">
                          <a:solidFill>
                            <a:schemeClr val="tx1"/>
                          </a:solidFill>
                          <a:effectLst/>
                          <a:latin typeface="+mn-lt"/>
                          <a:ea typeface="+mn-ea"/>
                          <a:cs typeface="+mn-cs"/>
                        </a:rPr>
                        <a:t>How clearly tasks are assigned, and authorities are delegated</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هيكل عمل عضو هيئة التدريس واية تعليمات مركزية اخرى</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7.1.4 </a:t>
                      </a:r>
                      <a:r>
                        <a:rPr lang="en-US" sz="1800" b="1" kern="1200" dirty="0">
                          <a:solidFill>
                            <a:schemeClr val="tx1"/>
                          </a:solidFill>
                          <a:effectLst/>
                          <a:latin typeface="+mn-lt"/>
                          <a:ea typeface="+mn-ea"/>
                          <a:cs typeface="+mn-cs"/>
                        </a:rPr>
                        <a:t>How effective is the organizational structure in serving the Quality Management System</a:t>
                      </a:r>
                    </a:p>
                    <a:p>
                      <a:pPr marL="342900" marR="0" lvl="0" indent="-34290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kern="1200" dirty="0">
                          <a:solidFill>
                            <a:schemeClr val="tx1"/>
                          </a:solidFill>
                          <a:effectLst/>
                          <a:latin typeface="+mn-lt"/>
                          <a:ea typeface="+mn-ea"/>
                          <a:cs typeface="+mn-cs"/>
                        </a:rPr>
                        <a:t>امثلة على الخدمات المقدمة</a:t>
                      </a:r>
                      <a:r>
                        <a:rPr lang="en-US" sz="2400" kern="1200" dirty="0">
                          <a:solidFill>
                            <a:schemeClr val="tx1"/>
                          </a:solidFill>
                          <a:effectLst/>
                          <a:latin typeface="+mn-lt"/>
                          <a:ea typeface="+mn-ea"/>
                          <a:cs typeface="+mn-cs"/>
                        </a:rPr>
                        <a:t> </a:t>
                      </a:r>
                      <a:r>
                        <a:rPr lang="ar-IQ" sz="2400" b="0" kern="1200" dirty="0">
                          <a:solidFill>
                            <a:prstClr val="black"/>
                          </a:solidFill>
                          <a:latin typeface="Times New Roman" panose="02020603050405020304" pitchFamily="18" charset="0"/>
                          <a:ea typeface="+mn-ea"/>
                          <a:cs typeface="+mn-cs"/>
                        </a:rPr>
                        <a:t>هيكلية القسم و الكلية والجامعة</a:t>
                      </a:r>
                      <a:endParaRPr lang="ar-IQ" sz="2400" b="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7.1.5</a:t>
                      </a:r>
                      <a:r>
                        <a:rPr lang="en-US" sz="1800" b="1" kern="1200" dirty="0">
                          <a:solidFill>
                            <a:schemeClr val="tx1"/>
                          </a:solidFill>
                          <a:effectLst/>
                          <a:latin typeface="+mn-lt"/>
                          <a:ea typeface="+mn-ea"/>
                          <a:cs typeface="+mn-cs"/>
                        </a:rPr>
                        <a:t>Efficiency of documentation for all activities and issues.</a:t>
                      </a:r>
                    </a:p>
                    <a:p>
                      <a:pPr marL="285750" marR="0" lvl="0" indent="-28575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mn-cs"/>
                        </a:rPr>
                        <a:t>ارشيف القسم و الكلية و الجامعة والتوثيق الالكتروني</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7.1.6 </a:t>
                      </a:r>
                      <a:r>
                        <a:rPr lang="en-US" sz="1800" b="1" kern="1200" dirty="0">
                          <a:solidFill>
                            <a:schemeClr val="tx1"/>
                          </a:solidFill>
                          <a:effectLst/>
                          <a:latin typeface="+mn-lt"/>
                          <a:ea typeface="+mn-ea"/>
                          <a:cs typeface="+mn-cs"/>
                        </a:rPr>
                        <a:t>Adequacy of administrative services provided to the program.</a:t>
                      </a:r>
                      <a:r>
                        <a:rPr lang="en-US" sz="1800" b="0" kern="1200" dirty="0">
                          <a:solidFill>
                            <a:prstClr val="black"/>
                          </a:solidFill>
                          <a:latin typeface="Times New Roman" panose="02020603050405020304" pitchFamily="18" charset="0"/>
                          <a:ea typeface="+mn-ea"/>
                          <a:cs typeface="Times New Roman" panose="02020603050405020304" pitchFamily="18" charset="0"/>
                        </a:rPr>
                        <a:t> </a:t>
                      </a:r>
                    </a:p>
                    <a:p>
                      <a:pPr marL="342900" marR="0" lvl="0" indent="-342900" algn="just"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kern="1200" dirty="0">
                          <a:solidFill>
                            <a:schemeClr val="tx1"/>
                          </a:solidFill>
                          <a:effectLst/>
                          <a:latin typeface="+mn-lt"/>
                          <a:ea typeface="+mn-ea"/>
                          <a:cs typeface="+mn-cs"/>
                        </a:rPr>
                        <a:t>مشاهد ميدانية ولقاءات</a:t>
                      </a:r>
                      <a:endParaRPr lang="ar-IQ" sz="3200" b="0" kern="1200" dirty="0">
                        <a:solidFill>
                          <a:prstClr val="black"/>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IQ" sz="2400" kern="1200" dirty="0">
                          <a:solidFill>
                            <a:schemeClr val="tx1"/>
                          </a:solidFill>
                          <a:latin typeface="Times New Roman" panose="02020603050405020304" pitchFamily="18" charset="0"/>
                          <a:cs typeface="Times New Roman" panose="02020603050405020304" pitchFamily="18" charset="0"/>
                        </a:rPr>
                        <a:t>القيادة و </a:t>
                      </a:r>
                      <a:r>
                        <a:rPr lang="ar-IQ" sz="2400" kern="1200" dirty="0">
                          <a:solidFill>
                            <a:schemeClr val="tx1"/>
                          </a:solidFill>
                          <a:latin typeface="Times New Roman" panose="02020603050405020304" pitchFamily="18" charset="0"/>
                          <a:ea typeface="+mn-ea"/>
                          <a:cs typeface="Times New Roman" panose="02020603050405020304" pitchFamily="18" charset="0"/>
                        </a:rPr>
                        <a:t>الخدمات</a:t>
                      </a:r>
                      <a:r>
                        <a:rPr lang="ar-IQ" sz="2400" kern="1200" dirty="0">
                          <a:solidFill>
                            <a:schemeClr val="tx1"/>
                          </a:solidFill>
                          <a:latin typeface="Times New Roman" panose="02020603050405020304" pitchFamily="18" charset="0"/>
                          <a:cs typeface="Times New Roman" panose="02020603050405020304" pitchFamily="18" charset="0"/>
                        </a:rPr>
                        <a:t> الادارية</a:t>
                      </a:r>
                      <a:endParaRPr lang="en-US" sz="2400"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lang="en-US" sz="1800" u="none" dirty="0">
                          <a:latin typeface="Times New Roman" panose="02020603050405020304" pitchFamily="18" charset="0"/>
                          <a:cs typeface="Times New Roman" panose="02020603050405020304" pitchFamily="18" charset="0"/>
                        </a:rPr>
                        <a:t>7.1 </a:t>
                      </a:r>
                      <a:r>
                        <a:rPr lang="en-US" sz="1800" u="none" kern="1200" dirty="0">
                          <a:solidFill>
                            <a:schemeClr val="tx1"/>
                          </a:solidFill>
                          <a:effectLst/>
                          <a:latin typeface="+mn-lt"/>
                          <a:ea typeface="+mn-ea"/>
                          <a:cs typeface="+mn-cs"/>
                        </a:rPr>
                        <a:t> </a:t>
                      </a:r>
                      <a:r>
                        <a:rPr lang="en-US" sz="1800" b="1" u="none" kern="1200" dirty="0">
                          <a:solidFill>
                            <a:schemeClr val="tx1"/>
                          </a:solidFill>
                          <a:effectLst/>
                          <a:latin typeface="+mn-lt"/>
                          <a:ea typeface="+mn-ea"/>
                          <a:cs typeface="+mn-cs"/>
                        </a:rPr>
                        <a:t>Leadership and administrative Services</a:t>
                      </a:r>
                      <a:endParaRPr lang="en-US" sz="1800" u="none" kern="1200" dirty="0">
                        <a:solidFill>
                          <a:schemeClr val="tx1"/>
                        </a:solidFill>
                        <a:effectLst/>
                        <a:latin typeface="+mn-lt"/>
                        <a:ea typeface="+mn-ea"/>
                        <a:cs typeface="+mn-cs"/>
                      </a:endParaRPr>
                    </a:p>
                    <a:p>
                      <a:pPr lvl="0" algn="r" rtl="1"/>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797241"/>
                  </a:ext>
                </a:extLst>
              </a:tr>
            </a:tbl>
          </a:graphicData>
        </a:graphic>
      </p:graphicFrame>
    </p:spTree>
    <p:extLst>
      <p:ext uri="{BB962C8B-B14F-4D97-AF65-F5344CB8AC3E}">
        <p14:creationId xmlns:p14="http://schemas.microsoft.com/office/powerpoint/2010/main" val="3766439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984D4-F0A1-D54B-8CEF-F6481EDAA268}"/>
              </a:ext>
            </a:extLst>
          </p:cNvPr>
          <p:cNvSpPr txBox="1"/>
          <p:nvPr/>
        </p:nvSpPr>
        <p:spPr>
          <a:xfrm>
            <a:off x="2881312" y="685801"/>
            <a:ext cx="6429375" cy="461665"/>
          </a:xfrm>
          <a:prstGeom prst="rect">
            <a:avLst/>
          </a:prstGeom>
          <a:solidFill>
            <a:srgbClr val="00CC99"/>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r>
              <a:rPr lang="ar-IQ" dirty="0">
                <a:solidFill>
                  <a:schemeClr val="bg1"/>
                </a:solidFill>
              </a:rPr>
              <a:t>المعيار السابع: الدعم الاداري (</a:t>
            </a:r>
            <a:r>
              <a:rPr lang="en-US" dirty="0">
                <a:solidFill>
                  <a:schemeClr val="bg1"/>
                </a:solidFill>
              </a:rPr>
              <a:t>(</a:t>
            </a:r>
            <a:r>
              <a:rPr lang="en-US" dirty="0">
                <a:solidFill>
                  <a:schemeClr val="bg1"/>
                </a:solidFill>
                <a:ea typeface="Times New Roman" panose="02020603050405020304" pitchFamily="18" charset="0"/>
              </a:rPr>
              <a:t>Administrative Support</a:t>
            </a:r>
            <a:endParaRPr lang="en-US" dirty="0">
              <a:solidFill>
                <a:schemeClr val="bg1"/>
              </a:solidFill>
            </a:endParaRPr>
          </a:p>
        </p:txBody>
      </p:sp>
      <p:graphicFrame>
        <p:nvGraphicFramePr>
          <p:cNvPr id="3" name="Table 4">
            <a:extLst>
              <a:ext uri="{FF2B5EF4-FFF2-40B4-BE49-F238E27FC236}">
                <a16:creationId xmlns:a16="http://schemas.microsoft.com/office/drawing/2014/main" id="{69CA9B13-1C65-3B35-D0DC-BE68CB6A922E}"/>
              </a:ext>
            </a:extLst>
          </p:cNvPr>
          <p:cNvGraphicFramePr>
            <a:graphicFrameLocks noGrp="1"/>
          </p:cNvGraphicFramePr>
          <p:nvPr>
            <p:extLst>
              <p:ext uri="{D42A27DB-BD31-4B8C-83A1-F6EECF244321}">
                <p14:modId xmlns:p14="http://schemas.microsoft.com/office/powerpoint/2010/main" val="2394516788"/>
              </p:ext>
            </p:extLst>
          </p:nvPr>
        </p:nvGraphicFramePr>
        <p:xfrm>
          <a:off x="1097280" y="1250289"/>
          <a:ext cx="10168127" cy="2834640"/>
        </p:xfrm>
        <a:graphic>
          <a:graphicData uri="http://schemas.openxmlformats.org/drawingml/2006/table">
            <a:tbl>
              <a:tblPr firstRow="1" bandRow="1"/>
              <a:tblGrid>
                <a:gridCol w="7644384">
                  <a:extLst>
                    <a:ext uri="{9D8B030D-6E8A-4147-A177-3AD203B41FA5}">
                      <a16:colId xmlns:a16="http://schemas.microsoft.com/office/drawing/2014/main" val="1594876914"/>
                    </a:ext>
                  </a:extLst>
                </a:gridCol>
                <a:gridCol w="2523743">
                  <a:extLst>
                    <a:ext uri="{9D8B030D-6E8A-4147-A177-3AD203B41FA5}">
                      <a16:colId xmlns:a16="http://schemas.microsoft.com/office/drawing/2014/main" val="3425776726"/>
                    </a:ext>
                  </a:extLst>
                </a:gridCol>
              </a:tblGrid>
              <a:tr h="199677">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CC99"/>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CC99"/>
                    </a:solidFill>
                  </a:tcPr>
                </a:tc>
                <a:extLst>
                  <a:ext uri="{0D108BD9-81ED-4DB2-BD59-A6C34878D82A}">
                    <a16:rowId xmlns:a16="http://schemas.microsoft.com/office/drawing/2014/main" val="3482141469"/>
                  </a:ext>
                </a:extLst>
              </a:tr>
              <a:tr h="1979035">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7.2.1</a:t>
                      </a:r>
                      <a:r>
                        <a:rPr lang="en-US" sz="1800" b="1" kern="1200" dirty="0">
                          <a:solidFill>
                            <a:schemeClr val="tx1"/>
                          </a:solidFill>
                          <a:effectLst/>
                          <a:latin typeface="+mn-lt"/>
                          <a:ea typeface="+mn-ea"/>
                          <a:cs typeface="+mn-cs"/>
                        </a:rPr>
                        <a:t>Faculty Recruitment</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الية توظيف اعضاء هيئة التدريس (دورة طرائق التدريس)</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7.2.2</a:t>
                      </a:r>
                      <a:r>
                        <a:rPr lang="en-US" sz="1800" b="1" kern="1200" dirty="0">
                          <a:solidFill>
                            <a:schemeClr val="tx1"/>
                          </a:solidFill>
                          <a:effectLst/>
                          <a:latin typeface="+mn-lt"/>
                          <a:ea typeface="+mn-ea"/>
                          <a:cs typeface="+mn-cs"/>
                        </a:rPr>
                        <a:t>Faculty Retention and Promotion</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اوامر ترقية اعضاء هيئة التدريس مع احصاءات (استمارات التقييم السنوي)</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7.2.3</a:t>
                      </a:r>
                      <a:r>
                        <a:rPr lang="en-US" sz="1800" b="1" kern="1200" dirty="0">
                          <a:solidFill>
                            <a:schemeClr val="tx1"/>
                          </a:solidFill>
                          <a:effectLst/>
                          <a:latin typeface="+mn-lt"/>
                          <a:ea typeface="+mn-ea"/>
                          <a:cs typeface="+mn-cs"/>
                        </a:rPr>
                        <a:t>Faculty Development</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احصاءات و نسب و استبانات فعاليات تطوير اعضاء هيئة التدريس</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IQ" sz="2400" kern="1200" dirty="0">
                          <a:solidFill>
                            <a:prstClr val="black"/>
                          </a:solidFill>
                          <a:latin typeface="Times New Roman" panose="02020603050405020304" pitchFamily="18" charset="0"/>
                          <a:ea typeface="+mn-ea"/>
                          <a:cs typeface="Times New Roman" panose="02020603050405020304" pitchFamily="18" charset="0"/>
                        </a:rPr>
                        <a:t>دعم هيئة التدريس</a:t>
                      </a:r>
                      <a:endParaRPr lang="en-US" sz="240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lang="en-US" sz="1800" u="none" kern="1200" dirty="0">
                          <a:solidFill>
                            <a:prstClr val="black"/>
                          </a:solidFill>
                          <a:latin typeface="Times New Roman" panose="02020603050405020304" pitchFamily="18" charset="0"/>
                          <a:ea typeface="+mn-ea"/>
                          <a:cs typeface="Times New Roman" panose="02020603050405020304" pitchFamily="18" charset="0"/>
                        </a:rPr>
                        <a:t>7.2 </a:t>
                      </a:r>
                      <a:r>
                        <a:rPr lang="en-US" sz="1800" b="1" u="none" kern="1200" dirty="0">
                          <a:solidFill>
                            <a:schemeClr val="tx1"/>
                          </a:solidFill>
                          <a:effectLst/>
                          <a:latin typeface="+mn-lt"/>
                          <a:ea typeface="+mn-ea"/>
                          <a:cs typeface="+mn-cs"/>
                        </a:rPr>
                        <a:t>Faculty Support</a:t>
                      </a:r>
                      <a:endParaRPr lang="en-US" sz="1800" u="none" kern="1200" dirty="0">
                        <a:solidFill>
                          <a:schemeClr val="tx1"/>
                        </a:solidFill>
                        <a:effectLst/>
                        <a:latin typeface="+mn-lt"/>
                        <a:ea typeface="+mn-ea"/>
                        <a:cs typeface="+mn-cs"/>
                      </a:endParaRPr>
                    </a:p>
                    <a:p>
                      <a:pPr marL="0" marR="0" lvl="0" indent="0" algn="r" defTabSz="457200" rtl="1" eaLnBrk="1" fontAlgn="auto" latinLnBrk="0" hangingPunct="1">
                        <a:lnSpc>
                          <a:spcPct val="100000"/>
                        </a:lnSpc>
                        <a:spcBef>
                          <a:spcPts val="0"/>
                        </a:spcBef>
                        <a:spcAft>
                          <a:spcPts val="0"/>
                        </a:spcAft>
                        <a:buClrTx/>
                        <a:buSzTx/>
                        <a:buFontTx/>
                        <a:buNone/>
                        <a:tabLst/>
                        <a:defRPr/>
                      </a:pPr>
                      <a:endParaRPr lang="en-US" sz="2400" kern="1200" dirty="0">
                        <a:solidFill>
                          <a:prstClr val="black"/>
                        </a:solidFill>
                        <a:latin typeface="Times New Roman" panose="02020603050405020304" pitchFamily="18" charset="0"/>
                        <a:ea typeface="+mn-ea"/>
                        <a:cs typeface="Times New Roman" panose="02020603050405020304" pitchFamily="18" charset="0"/>
                      </a:endParaRPr>
                    </a:p>
                    <a:p>
                      <a:pPr lvl="0" algn="r" rtl="1"/>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45944687"/>
                  </a:ext>
                </a:extLst>
              </a:tr>
            </a:tbl>
          </a:graphicData>
        </a:graphic>
      </p:graphicFrame>
    </p:spTree>
    <p:extLst>
      <p:ext uri="{BB962C8B-B14F-4D97-AF65-F5344CB8AC3E}">
        <p14:creationId xmlns:p14="http://schemas.microsoft.com/office/powerpoint/2010/main" val="2804511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984D4-F0A1-D54B-8CEF-F6481EDAA268}"/>
              </a:ext>
            </a:extLst>
          </p:cNvPr>
          <p:cNvSpPr txBox="1"/>
          <p:nvPr/>
        </p:nvSpPr>
        <p:spPr>
          <a:xfrm>
            <a:off x="2792921" y="749809"/>
            <a:ext cx="6429375" cy="461665"/>
          </a:xfrm>
          <a:prstGeom prst="rect">
            <a:avLst/>
          </a:prstGeom>
          <a:solidFill>
            <a:srgbClr val="00CC99"/>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r>
              <a:rPr lang="ar-IQ" dirty="0">
                <a:solidFill>
                  <a:schemeClr val="bg1"/>
                </a:solidFill>
              </a:rPr>
              <a:t>المعيار السابع: الدعم الاداري (</a:t>
            </a:r>
            <a:r>
              <a:rPr lang="en-US" dirty="0">
                <a:solidFill>
                  <a:schemeClr val="bg1"/>
                </a:solidFill>
              </a:rPr>
              <a:t>(</a:t>
            </a:r>
            <a:r>
              <a:rPr lang="en-US" dirty="0">
                <a:solidFill>
                  <a:schemeClr val="bg1"/>
                </a:solidFill>
                <a:ea typeface="Times New Roman" panose="02020603050405020304" pitchFamily="18" charset="0"/>
              </a:rPr>
              <a:t>Administrative Support</a:t>
            </a:r>
            <a:endParaRPr lang="en-US" dirty="0">
              <a:solidFill>
                <a:schemeClr val="bg1"/>
              </a:solidFill>
            </a:endParaRPr>
          </a:p>
        </p:txBody>
      </p:sp>
      <p:graphicFrame>
        <p:nvGraphicFramePr>
          <p:cNvPr id="3" name="Table 4">
            <a:extLst>
              <a:ext uri="{FF2B5EF4-FFF2-40B4-BE49-F238E27FC236}">
                <a16:creationId xmlns:a16="http://schemas.microsoft.com/office/drawing/2014/main" id="{69CA9B13-1C65-3B35-D0DC-BE68CB6A922E}"/>
              </a:ext>
            </a:extLst>
          </p:cNvPr>
          <p:cNvGraphicFramePr>
            <a:graphicFrameLocks noGrp="1"/>
          </p:cNvGraphicFramePr>
          <p:nvPr>
            <p:extLst>
              <p:ext uri="{D42A27DB-BD31-4B8C-83A1-F6EECF244321}">
                <p14:modId xmlns:p14="http://schemas.microsoft.com/office/powerpoint/2010/main" val="2169252201"/>
              </p:ext>
            </p:extLst>
          </p:nvPr>
        </p:nvGraphicFramePr>
        <p:xfrm>
          <a:off x="1014985" y="1488033"/>
          <a:ext cx="9985248" cy="3566160"/>
        </p:xfrm>
        <a:graphic>
          <a:graphicData uri="http://schemas.openxmlformats.org/drawingml/2006/table">
            <a:tbl>
              <a:tblPr firstRow="1" bandRow="1"/>
              <a:tblGrid>
                <a:gridCol w="7093075">
                  <a:extLst>
                    <a:ext uri="{9D8B030D-6E8A-4147-A177-3AD203B41FA5}">
                      <a16:colId xmlns:a16="http://schemas.microsoft.com/office/drawing/2014/main" val="1594876914"/>
                    </a:ext>
                  </a:extLst>
                </a:gridCol>
                <a:gridCol w="2892173">
                  <a:extLst>
                    <a:ext uri="{9D8B030D-6E8A-4147-A177-3AD203B41FA5}">
                      <a16:colId xmlns:a16="http://schemas.microsoft.com/office/drawing/2014/main" val="3425776726"/>
                    </a:ext>
                  </a:extLst>
                </a:gridCol>
              </a:tblGrid>
              <a:tr h="199677">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CC99"/>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CC99"/>
                    </a:solidFill>
                  </a:tcPr>
                </a:tc>
                <a:extLst>
                  <a:ext uri="{0D108BD9-81ED-4DB2-BD59-A6C34878D82A}">
                    <a16:rowId xmlns:a16="http://schemas.microsoft.com/office/drawing/2014/main" val="3482141469"/>
                  </a:ext>
                </a:extLst>
              </a:tr>
              <a:tr h="1631716">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7.3.1 </a:t>
                      </a:r>
                      <a:r>
                        <a:rPr lang="en-US" sz="1800" b="1" kern="1200" dirty="0">
                          <a:solidFill>
                            <a:schemeClr val="tx1"/>
                          </a:solidFill>
                          <a:effectLst/>
                          <a:latin typeface="+mn-lt"/>
                          <a:ea typeface="+mn-ea"/>
                          <a:cs typeface="+mn-cs"/>
                        </a:rPr>
                        <a:t>Staff size and Qualification</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اعداهم بحسب المؤهلات. جدول بالملاك المتوفر و اختصاصاته و مؤهلاته</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7.3.2 </a:t>
                      </a:r>
                      <a:r>
                        <a:rPr lang="en-US" sz="1800" b="1" kern="1200" dirty="0">
                          <a:solidFill>
                            <a:schemeClr val="tx1"/>
                          </a:solidFill>
                          <a:effectLst/>
                          <a:latin typeface="+mn-lt"/>
                          <a:ea typeface="+mn-ea"/>
                          <a:cs typeface="+mn-cs"/>
                        </a:rPr>
                        <a:t>Staff Recruitment and Retention</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مقارنة المخطط بالمتوافر. اسس و ضوابط توظيف الموظفين (خطة الاحتياجات)</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7.3.3 </a:t>
                      </a:r>
                      <a:r>
                        <a:rPr lang="en-US" sz="1800" b="1" kern="1200" dirty="0">
                          <a:solidFill>
                            <a:schemeClr val="tx1"/>
                          </a:solidFill>
                          <a:effectLst/>
                          <a:latin typeface="+mn-lt"/>
                          <a:ea typeface="+mn-ea"/>
                          <a:cs typeface="+mn-cs"/>
                        </a:rPr>
                        <a:t>Staff Development and Promotion</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احصاءات و نسب و استبانات. اسس و ضوابط ترقية الموظفين (استمارات التقييم السنوي)</a:t>
                      </a:r>
                    </a:p>
                  </a:txBody>
                  <a:tcPr/>
                </a:tc>
                <a:tc>
                  <a:txBody>
                    <a:bodyPr/>
                    <a:lstStyle/>
                    <a:p>
                      <a:pPr lvl="0" algn="ctr" rtl="1"/>
                      <a:r>
                        <a:rPr lang="ar-IQ" sz="2400" dirty="0">
                          <a:solidFill>
                            <a:schemeClr val="tx1"/>
                          </a:solidFill>
                          <a:latin typeface="Times New Roman" panose="02020603050405020304" pitchFamily="18" charset="0"/>
                          <a:cs typeface="Times New Roman" panose="02020603050405020304" pitchFamily="18" charset="0"/>
                        </a:rPr>
                        <a:t>دعم الموظفين الفنيين و الاداريين</a:t>
                      </a:r>
                      <a:endParaRPr lang="en-US" sz="2400" dirty="0">
                        <a:solidFill>
                          <a:schemeClr val="tx1"/>
                        </a:solidFill>
                        <a:latin typeface="Times New Roman" panose="02020603050405020304" pitchFamily="18" charset="0"/>
                        <a:cs typeface="Times New Roman" panose="02020603050405020304" pitchFamily="18" charset="0"/>
                      </a:endParaRPr>
                    </a:p>
                    <a:p>
                      <a:pPr lvl="0" algn="ctr" rtl="0"/>
                      <a:r>
                        <a:rPr lang="en-US" sz="1800" u="none" dirty="0">
                          <a:latin typeface="Times New Roman" panose="02020603050405020304" pitchFamily="18" charset="0"/>
                          <a:cs typeface="Times New Roman" panose="02020603050405020304" pitchFamily="18" charset="0"/>
                        </a:rPr>
                        <a:t>7.3 </a:t>
                      </a:r>
                      <a:r>
                        <a:rPr lang="en-US" sz="1800" b="1" u="none" kern="1200" dirty="0">
                          <a:solidFill>
                            <a:schemeClr val="tx1"/>
                          </a:solidFill>
                          <a:effectLst/>
                          <a:latin typeface="+mn-lt"/>
                          <a:ea typeface="+mn-ea"/>
                          <a:cs typeface="+mn-cs"/>
                        </a:rPr>
                        <a:t>Technical and administrative Staff Support</a:t>
                      </a:r>
                      <a:endParaRPr lang="en-US" sz="2400" u="none"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797241"/>
                  </a:ext>
                </a:extLst>
              </a:tr>
            </a:tbl>
          </a:graphicData>
        </a:graphic>
      </p:graphicFrame>
    </p:spTree>
    <p:extLst>
      <p:ext uri="{BB962C8B-B14F-4D97-AF65-F5344CB8AC3E}">
        <p14:creationId xmlns:p14="http://schemas.microsoft.com/office/powerpoint/2010/main" val="79052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977A1-D063-9CF7-9F72-464D43172FED}"/>
              </a:ext>
            </a:extLst>
          </p:cNvPr>
          <p:cNvSpPr txBox="1"/>
          <p:nvPr/>
        </p:nvSpPr>
        <p:spPr>
          <a:xfrm>
            <a:off x="983226" y="1805735"/>
            <a:ext cx="10225548" cy="3892861"/>
          </a:xfrm>
          <a:prstGeom prst="rect">
            <a:avLst/>
          </a:prstGeom>
          <a:noFill/>
        </p:spPr>
        <p:txBody>
          <a:bodyPr wrap="square" rtlCol="0">
            <a:spAutoFit/>
          </a:bodyPr>
          <a:lstStyle/>
          <a:p>
            <a:pPr algn="just" rtl="1">
              <a:lnSpc>
                <a:spcPct val="150000"/>
              </a:lnSpc>
            </a:pPr>
            <a:r>
              <a:rPr lang="ar-IQ" sz="2800" dirty="0">
                <a:latin typeface="Sylfaen" panose="010A0502050306030303" pitchFamily="18" charset="0"/>
                <a:cs typeface="Times New Roman" panose="02020603050405020304" pitchFamily="18" charset="0"/>
              </a:rPr>
              <a:t>الغاية من اعتماد التعليم الهندسي هو لاجل ضمان جودة التعليم الهندسي في العراق بما يبلي احتياجات اصحاب الشان كافة و ادامة عملية التحسين المستمر لبرامج التعليم الهندسي بما يضمن تحقيق الكفايات المهنية للخريجين وفق المتطلبات المحلية و العالمية. </a:t>
            </a:r>
          </a:p>
          <a:p>
            <a:pPr algn="just" rtl="1">
              <a:lnSpc>
                <a:spcPct val="150000"/>
              </a:lnSpc>
            </a:pPr>
            <a:r>
              <a:rPr lang="ar-IQ" sz="2800" dirty="0">
                <a:latin typeface="Sylfaen" panose="010A0502050306030303" pitchFamily="18" charset="0"/>
                <a:cs typeface="Times New Roman" panose="02020603050405020304" pitchFamily="18" charset="0"/>
              </a:rPr>
              <a:t>لذلك يتوجب على كل مؤسسة تعليمية هندسية عراقية ان تثبت بوضوح ان كل برنامج فيها للتعليم الهندسي يحقق بالمعايير الوطنية لاعتماد التعليم الهندسي من خلال تقرير التقييم الذاتي الخاص بكل برنامج</a:t>
            </a:r>
          </a:p>
        </p:txBody>
      </p:sp>
    </p:spTree>
    <p:extLst>
      <p:ext uri="{BB962C8B-B14F-4D97-AF65-F5344CB8AC3E}">
        <p14:creationId xmlns:p14="http://schemas.microsoft.com/office/powerpoint/2010/main" val="18690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B481A2-8199-B5A2-826B-AB471ADF4C12}"/>
              </a:ext>
            </a:extLst>
          </p:cNvPr>
          <p:cNvPicPr>
            <a:picLocks noChangeAspect="1"/>
          </p:cNvPicPr>
          <p:nvPr/>
        </p:nvPicPr>
        <p:blipFill>
          <a:blip r:embed="rId2"/>
          <a:stretch>
            <a:fillRect/>
          </a:stretch>
        </p:blipFill>
        <p:spPr>
          <a:xfrm>
            <a:off x="1091861" y="731520"/>
            <a:ext cx="9013798" cy="5230368"/>
          </a:xfrm>
          <a:prstGeom prst="rect">
            <a:avLst/>
          </a:prstGeom>
        </p:spPr>
      </p:pic>
    </p:spTree>
    <p:extLst>
      <p:ext uri="{BB962C8B-B14F-4D97-AF65-F5344CB8AC3E}">
        <p14:creationId xmlns:p14="http://schemas.microsoft.com/office/powerpoint/2010/main" val="189074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12FD3-50DB-4D82-2323-6398E93C396F}"/>
              </a:ext>
            </a:extLst>
          </p:cNvPr>
          <p:cNvPicPr>
            <a:picLocks noChangeAspect="1"/>
          </p:cNvPicPr>
          <p:nvPr/>
        </p:nvPicPr>
        <p:blipFill>
          <a:blip r:embed="rId2"/>
          <a:stretch>
            <a:fillRect/>
          </a:stretch>
        </p:blipFill>
        <p:spPr>
          <a:xfrm>
            <a:off x="952500" y="658368"/>
            <a:ext cx="9531096" cy="5394960"/>
          </a:xfrm>
          <a:prstGeom prst="rect">
            <a:avLst/>
          </a:prstGeom>
        </p:spPr>
      </p:pic>
    </p:spTree>
    <p:extLst>
      <p:ext uri="{BB962C8B-B14F-4D97-AF65-F5344CB8AC3E}">
        <p14:creationId xmlns:p14="http://schemas.microsoft.com/office/powerpoint/2010/main" val="3534628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23F64-4B86-CA97-94A5-1F4433DE8E8F}"/>
              </a:ext>
            </a:extLst>
          </p:cNvPr>
          <p:cNvSpPr txBox="1"/>
          <p:nvPr/>
        </p:nvSpPr>
        <p:spPr>
          <a:xfrm>
            <a:off x="3324225" y="688239"/>
            <a:ext cx="5543550" cy="461665"/>
          </a:xfrm>
          <a:prstGeom prst="rect">
            <a:avLst/>
          </a:prstGeom>
          <a:solidFill>
            <a:srgbClr val="A365D1"/>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r>
              <a:rPr lang="ar-IQ" sz="2400" b="1" dirty="0">
                <a:solidFill>
                  <a:schemeClr val="bg1"/>
                </a:solidFill>
                <a:latin typeface="Times New Roman" panose="02020603050405020304" pitchFamily="18" charset="0"/>
                <a:cs typeface="Times New Roman" panose="02020603050405020304" pitchFamily="18" charset="0"/>
              </a:rPr>
              <a:t>المعيار الثامن: الدعم المالي (</a:t>
            </a:r>
            <a:r>
              <a:rPr lang="en-US" sz="2400" b="1" dirty="0">
                <a:solidFill>
                  <a:schemeClr val="bg1"/>
                </a:solidFill>
                <a:latin typeface="Times New Roman" panose="02020603050405020304" pitchFamily="18" charset="0"/>
                <a:cs typeface="Times New Roman" panose="02020603050405020304" pitchFamily="18" charset="0"/>
              </a:rPr>
              <a: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Financial Support</a:t>
            </a:r>
            <a:endParaRPr lang="en-US" dirty="0">
              <a:solidFill>
                <a:schemeClr val="bg1"/>
              </a:solidFill>
            </a:endParaRPr>
          </a:p>
        </p:txBody>
      </p:sp>
      <p:graphicFrame>
        <p:nvGraphicFramePr>
          <p:cNvPr id="3" name="Table 4">
            <a:extLst>
              <a:ext uri="{FF2B5EF4-FFF2-40B4-BE49-F238E27FC236}">
                <a16:creationId xmlns:a16="http://schemas.microsoft.com/office/drawing/2014/main" id="{46C87B84-3431-2C48-DBD8-0A9ABD3FD688}"/>
              </a:ext>
            </a:extLst>
          </p:cNvPr>
          <p:cNvGraphicFramePr>
            <a:graphicFrameLocks noGrp="1"/>
          </p:cNvGraphicFramePr>
          <p:nvPr>
            <p:extLst>
              <p:ext uri="{D42A27DB-BD31-4B8C-83A1-F6EECF244321}">
                <p14:modId xmlns:p14="http://schemas.microsoft.com/office/powerpoint/2010/main" val="988622128"/>
              </p:ext>
            </p:extLst>
          </p:nvPr>
        </p:nvGraphicFramePr>
        <p:xfrm>
          <a:off x="1049655" y="1323441"/>
          <a:ext cx="10092690" cy="2468880"/>
        </p:xfrm>
        <a:graphic>
          <a:graphicData uri="http://schemas.openxmlformats.org/drawingml/2006/table">
            <a:tbl>
              <a:tblPr firstRow="1" bandRow="1"/>
              <a:tblGrid>
                <a:gridCol w="7967915">
                  <a:extLst>
                    <a:ext uri="{9D8B030D-6E8A-4147-A177-3AD203B41FA5}">
                      <a16:colId xmlns:a16="http://schemas.microsoft.com/office/drawing/2014/main" val="1594876914"/>
                    </a:ext>
                  </a:extLst>
                </a:gridCol>
                <a:gridCol w="2124775">
                  <a:extLst>
                    <a:ext uri="{9D8B030D-6E8A-4147-A177-3AD203B41FA5}">
                      <a16:colId xmlns:a16="http://schemas.microsoft.com/office/drawing/2014/main" val="3425776726"/>
                    </a:ext>
                  </a:extLst>
                </a:gridCol>
              </a:tblGrid>
              <a:tr h="199677">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A365D1"/>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A365D1"/>
                    </a:solidFill>
                  </a:tcPr>
                </a:tc>
                <a:extLst>
                  <a:ext uri="{0D108BD9-81ED-4DB2-BD59-A6C34878D82A}">
                    <a16:rowId xmlns:a16="http://schemas.microsoft.com/office/drawing/2014/main" val="3482141469"/>
                  </a:ext>
                </a:extLst>
              </a:tr>
              <a:tr h="1467277">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8.1.1</a:t>
                      </a:r>
                      <a:r>
                        <a:rPr lang="en-US" sz="1800" b="1" kern="1200" dirty="0">
                          <a:solidFill>
                            <a:schemeClr val="tx1"/>
                          </a:solidFill>
                          <a:effectLst/>
                          <a:latin typeface="+mn-lt"/>
                          <a:ea typeface="+mn-ea"/>
                          <a:cs typeface="+mn-cs"/>
                        </a:rPr>
                        <a:t> Process used to establish the program’s budget and continuity of funding resources needed to meet the program needs including sources of both permanent and temporary funds </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جدول بمصادر التمويل المتاحة و مبالغها خلال السنوات الخمس الماضية +تقرير عن الية تخطيط الموازنة و مدى استجابة مصادر التمويل لتحقيقها.</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شرح الية لرسم الموازنة المالية للبرنامج</a:t>
                      </a:r>
                    </a:p>
                  </a:txBody>
                  <a:tcPr/>
                </a:tc>
                <a:tc>
                  <a:txBody>
                    <a:bodyPr/>
                    <a:lstStyle/>
                    <a:p>
                      <a:pPr marL="0" lvl="0" indent="0" algn="ctr" defTabSz="889000">
                        <a:lnSpc>
                          <a:spcPct val="90000"/>
                        </a:lnSpc>
                        <a:spcBef>
                          <a:spcPct val="0"/>
                        </a:spcBef>
                        <a:spcAft>
                          <a:spcPct val="35000"/>
                        </a:spcAft>
                        <a:buNone/>
                      </a:pPr>
                      <a:r>
                        <a:rPr lang="ar-IQ" sz="2400" kern="1200" dirty="0">
                          <a:solidFill>
                            <a:prstClr val="black"/>
                          </a:solidFill>
                          <a:latin typeface="Times New Roman" panose="02020603050405020304" pitchFamily="18" charset="0"/>
                          <a:ea typeface="+mn-ea"/>
                          <a:cs typeface="Times New Roman" panose="02020603050405020304" pitchFamily="18" charset="0"/>
                        </a:rPr>
                        <a:t>مصادر التمويل</a:t>
                      </a:r>
                      <a:endParaRPr lang="en-US" sz="240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lang="en-US" sz="1800" u="none" kern="1200" dirty="0">
                          <a:solidFill>
                            <a:prstClr val="black"/>
                          </a:solidFill>
                          <a:latin typeface="Times New Roman" panose="02020603050405020304" pitchFamily="18" charset="0"/>
                          <a:ea typeface="+mn-ea"/>
                          <a:cs typeface="Times New Roman" panose="02020603050405020304" pitchFamily="18" charset="0"/>
                        </a:rPr>
                        <a:t>8.1 </a:t>
                      </a:r>
                      <a:r>
                        <a:rPr lang="en-US" sz="1800" u="none" kern="1200" dirty="0">
                          <a:solidFill>
                            <a:schemeClr val="tx1"/>
                          </a:solidFill>
                          <a:effectLst/>
                          <a:latin typeface="+mn-lt"/>
                          <a:ea typeface="+mn-ea"/>
                          <a:cs typeface="+mn-cs"/>
                        </a:rPr>
                        <a:t> </a:t>
                      </a:r>
                      <a:r>
                        <a:rPr lang="en-US" sz="1800" b="1" u="none" kern="1200" dirty="0">
                          <a:solidFill>
                            <a:schemeClr val="tx1"/>
                          </a:solidFill>
                          <a:effectLst/>
                          <a:latin typeface="+mn-lt"/>
                          <a:ea typeface="+mn-ea"/>
                          <a:cs typeface="+mn-cs"/>
                        </a:rPr>
                        <a:t>Funding Resources</a:t>
                      </a:r>
                      <a:endParaRPr lang="en-US" sz="1800" u="none" kern="1200" dirty="0">
                        <a:solidFill>
                          <a:schemeClr val="tx1"/>
                        </a:solidFill>
                        <a:effectLst/>
                        <a:latin typeface="+mn-lt"/>
                        <a:ea typeface="+mn-ea"/>
                        <a:cs typeface="+mn-cs"/>
                      </a:endParaRPr>
                    </a:p>
                    <a:p>
                      <a:pPr marL="0" lvl="0" indent="0" algn="ctr" defTabSz="889000">
                        <a:lnSpc>
                          <a:spcPct val="90000"/>
                        </a:lnSpc>
                        <a:spcBef>
                          <a:spcPct val="0"/>
                        </a:spcBef>
                        <a:spcAft>
                          <a:spcPct val="35000"/>
                        </a:spcAft>
                        <a:buNone/>
                      </a:pPr>
                      <a:endParaRPr lang="en-US" sz="2400" kern="1200" dirty="0">
                        <a:solidFill>
                          <a:prstClr val="black"/>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41797241"/>
                  </a:ext>
                </a:extLst>
              </a:tr>
            </a:tbl>
          </a:graphicData>
        </a:graphic>
      </p:graphicFrame>
    </p:spTree>
    <p:extLst>
      <p:ext uri="{BB962C8B-B14F-4D97-AF65-F5344CB8AC3E}">
        <p14:creationId xmlns:p14="http://schemas.microsoft.com/office/powerpoint/2010/main" val="70654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123F64-4B86-CA97-94A5-1F4433DE8E8F}"/>
              </a:ext>
            </a:extLst>
          </p:cNvPr>
          <p:cNvSpPr txBox="1"/>
          <p:nvPr/>
        </p:nvSpPr>
        <p:spPr>
          <a:xfrm>
            <a:off x="3324225" y="688239"/>
            <a:ext cx="5543550" cy="461665"/>
          </a:xfrm>
          <a:prstGeom prst="rect">
            <a:avLst/>
          </a:prstGeom>
          <a:solidFill>
            <a:srgbClr val="A365D1"/>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r>
              <a:rPr lang="ar-IQ" sz="2400" b="1" dirty="0">
                <a:solidFill>
                  <a:schemeClr val="bg1"/>
                </a:solidFill>
                <a:latin typeface="Times New Roman" panose="02020603050405020304" pitchFamily="18" charset="0"/>
                <a:cs typeface="Times New Roman" panose="02020603050405020304" pitchFamily="18" charset="0"/>
              </a:rPr>
              <a:t>المعيار الثامن: الدعم المالي (</a:t>
            </a:r>
            <a:r>
              <a:rPr lang="en-US" sz="2400" b="1" dirty="0">
                <a:solidFill>
                  <a:schemeClr val="bg1"/>
                </a:solidFill>
                <a:latin typeface="Times New Roman" panose="02020603050405020304" pitchFamily="18" charset="0"/>
                <a:cs typeface="Times New Roman" panose="02020603050405020304" pitchFamily="18" charset="0"/>
              </a:rPr>
              <a: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Financial Support</a:t>
            </a:r>
            <a:endParaRPr lang="en-US" dirty="0">
              <a:solidFill>
                <a:schemeClr val="bg1"/>
              </a:solidFill>
            </a:endParaRPr>
          </a:p>
        </p:txBody>
      </p:sp>
      <p:graphicFrame>
        <p:nvGraphicFramePr>
          <p:cNvPr id="3" name="Table 4">
            <a:extLst>
              <a:ext uri="{FF2B5EF4-FFF2-40B4-BE49-F238E27FC236}">
                <a16:creationId xmlns:a16="http://schemas.microsoft.com/office/drawing/2014/main" id="{46C87B84-3431-2C48-DBD8-0A9ABD3FD688}"/>
              </a:ext>
            </a:extLst>
          </p:cNvPr>
          <p:cNvGraphicFramePr>
            <a:graphicFrameLocks noGrp="1"/>
          </p:cNvGraphicFramePr>
          <p:nvPr>
            <p:extLst>
              <p:ext uri="{D42A27DB-BD31-4B8C-83A1-F6EECF244321}">
                <p14:modId xmlns:p14="http://schemas.microsoft.com/office/powerpoint/2010/main" val="4014058609"/>
              </p:ext>
            </p:extLst>
          </p:nvPr>
        </p:nvGraphicFramePr>
        <p:xfrm>
          <a:off x="1049655" y="1323441"/>
          <a:ext cx="10092690" cy="4206240"/>
        </p:xfrm>
        <a:graphic>
          <a:graphicData uri="http://schemas.openxmlformats.org/drawingml/2006/table">
            <a:tbl>
              <a:tblPr firstRow="1" bandRow="1"/>
              <a:tblGrid>
                <a:gridCol w="7967915">
                  <a:extLst>
                    <a:ext uri="{9D8B030D-6E8A-4147-A177-3AD203B41FA5}">
                      <a16:colId xmlns:a16="http://schemas.microsoft.com/office/drawing/2014/main" val="1594876914"/>
                    </a:ext>
                  </a:extLst>
                </a:gridCol>
                <a:gridCol w="2124775">
                  <a:extLst>
                    <a:ext uri="{9D8B030D-6E8A-4147-A177-3AD203B41FA5}">
                      <a16:colId xmlns:a16="http://schemas.microsoft.com/office/drawing/2014/main" val="3425776726"/>
                    </a:ext>
                  </a:extLst>
                </a:gridCol>
              </a:tblGrid>
              <a:tr h="199677">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A365D1"/>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A365D1"/>
                    </a:solidFill>
                  </a:tcPr>
                </a:tc>
                <a:extLst>
                  <a:ext uri="{0D108BD9-81ED-4DB2-BD59-A6C34878D82A}">
                    <a16:rowId xmlns:a16="http://schemas.microsoft.com/office/drawing/2014/main" val="3482141469"/>
                  </a:ext>
                </a:extLst>
              </a:tr>
              <a:tr h="1467277">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8.2.1 </a:t>
                      </a:r>
                      <a:r>
                        <a:rPr lang="en-US" sz="1800" b="1" kern="1200" dirty="0">
                          <a:solidFill>
                            <a:schemeClr val="tx1"/>
                          </a:solidFill>
                          <a:effectLst/>
                          <a:latin typeface="+mn-lt"/>
                          <a:ea typeface="+mn-ea"/>
                          <a:cs typeface="+mn-cs"/>
                        </a:rPr>
                        <a:t>Teaching and Learning Financial Support</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بيانات الدعم المالي للانشطة التعليمية (جدول بالمبالغ المصروفة على ادامة و تحسين عمليات التعليم و التعلم).</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8.2.2 </a:t>
                      </a:r>
                      <a:r>
                        <a:rPr lang="en-US" sz="1800" b="1" kern="1200" dirty="0">
                          <a:solidFill>
                            <a:schemeClr val="tx1"/>
                          </a:solidFill>
                          <a:effectLst/>
                          <a:latin typeface="+mn-lt"/>
                          <a:ea typeface="+mn-ea"/>
                          <a:cs typeface="+mn-cs"/>
                        </a:rPr>
                        <a:t>Facilities Financial Support.</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بيانات الدعم المالي للبيئة التعليمية</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8.2.3 </a:t>
                      </a:r>
                      <a:r>
                        <a:rPr lang="en-US" sz="1800" b="1" kern="1200" dirty="0">
                          <a:solidFill>
                            <a:schemeClr val="tx1"/>
                          </a:solidFill>
                          <a:effectLst/>
                          <a:latin typeface="+mn-lt"/>
                          <a:ea typeface="+mn-ea"/>
                          <a:cs typeface="+mn-cs"/>
                        </a:rPr>
                        <a:t>Faculty Financial Support.</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بيانات الدعم المالي للبنى التحتية (جدول بالمبالغ المصروفة على اضافة وصيانة المنشآت و التجهيزات).</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8.2.4 </a:t>
                      </a:r>
                      <a:r>
                        <a:rPr lang="en-US" sz="1800" b="1" kern="1200" dirty="0">
                          <a:solidFill>
                            <a:schemeClr val="tx1"/>
                          </a:solidFill>
                          <a:effectLst/>
                          <a:latin typeface="+mn-lt"/>
                          <a:ea typeface="+mn-ea"/>
                          <a:cs typeface="+mn-cs"/>
                        </a:rPr>
                        <a:t>Staff Financial Support.</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بيانات الدعم المالي لتطوير التدريسيين(جدول بالمبالغ المصروفة على استبقاء و تطوير التدريسيين و تعين جدد)</a:t>
                      </a:r>
                    </a:p>
                  </a:txBody>
                  <a:tcPr/>
                </a:tc>
                <a:tc>
                  <a:txBody>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ar-IQ" sz="2400" dirty="0">
                          <a:solidFill>
                            <a:schemeClr val="tx1"/>
                          </a:solidFill>
                          <a:latin typeface="Times New Roman" panose="02020603050405020304" pitchFamily="18" charset="0"/>
                          <a:cs typeface="Times New Roman" panose="02020603050405020304" pitchFamily="18" charset="0"/>
                        </a:rPr>
                        <a:t>التخصيصات المالية للبرنامج</a:t>
                      </a:r>
                      <a:endParaRPr lang="en-US" sz="2400" dirty="0">
                        <a:solidFill>
                          <a:schemeClr val="tx1"/>
                        </a:solidFill>
                        <a:latin typeface="Times New Roman" panose="02020603050405020304" pitchFamily="18" charset="0"/>
                        <a:cs typeface="Times New Roman" panose="02020603050405020304" pitchFamily="18" charset="0"/>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lang="en-US" sz="1800" u="none" dirty="0">
                          <a:solidFill>
                            <a:schemeClr val="tx1"/>
                          </a:solidFill>
                          <a:effectLst/>
                          <a:latin typeface="Times New Roman" panose="02020603050405020304" pitchFamily="18" charset="0"/>
                          <a:cs typeface="Times New Roman" panose="02020603050405020304" pitchFamily="18" charset="0"/>
                        </a:rPr>
                        <a:t>8.2 </a:t>
                      </a:r>
                      <a:r>
                        <a:rPr lang="en-US" sz="1800" b="1" u="none" kern="1200" dirty="0">
                          <a:solidFill>
                            <a:schemeClr val="tx1"/>
                          </a:solidFill>
                          <a:effectLst/>
                          <a:latin typeface="+mn-lt"/>
                          <a:ea typeface="+mn-ea"/>
                          <a:cs typeface="+mn-cs"/>
                        </a:rPr>
                        <a:t>Program Budget</a:t>
                      </a:r>
                      <a:endParaRPr lang="en-US" sz="1800" u="none" kern="1200" dirty="0">
                        <a:solidFill>
                          <a:schemeClr val="tx1"/>
                        </a:solidFill>
                        <a:effectLst/>
                        <a:latin typeface="+mn-lt"/>
                        <a:ea typeface="+mn-ea"/>
                        <a:cs typeface="+mn-cs"/>
                      </a:endParaRPr>
                    </a:p>
                    <a:p>
                      <a:pPr marL="0" marR="0" lvl="0" indent="0" algn="ctr" defTabSz="889000" rtl="0" eaLnBrk="1" fontAlgn="auto" latinLnBrk="0" hangingPunct="1">
                        <a:lnSpc>
                          <a:spcPct val="90000"/>
                        </a:lnSpc>
                        <a:spcBef>
                          <a:spcPct val="0"/>
                        </a:spcBef>
                        <a:spcAft>
                          <a:spcPct val="35000"/>
                        </a:spcAft>
                        <a:buClrTx/>
                        <a:buSzTx/>
                        <a:buFontTx/>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en-US" sz="2400" kern="1200" dirty="0">
                        <a:solidFill>
                          <a:prstClr val="black"/>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02565188"/>
                  </a:ext>
                </a:extLst>
              </a:tr>
            </a:tbl>
          </a:graphicData>
        </a:graphic>
      </p:graphicFrame>
    </p:spTree>
    <p:extLst>
      <p:ext uri="{BB962C8B-B14F-4D97-AF65-F5344CB8AC3E}">
        <p14:creationId xmlns:p14="http://schemas.microsoft.com/office/powerpoint/2010/main" val="4114125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8BC0C3-2E17-93B7-2A51-5E022D012A70}"/>
              </a:ext>
            </a:extLst>
          </p:cNvPr>
          <p:cNvPicPr>
            <a:picLocks noChangeAspect="1"/>
          </p:cNvPicPr>
          <p:nvPr/>
        </p:nvPicPr>
        <p:blipFill>
          <a:blip r:embed="rId2"/>
          <a:stretch>
            <a:fillRect/>
          </a:stretch>
        </p:blipFill>
        <p:spPr>
          <a:xfrm>
            <a:off x="1132229" y="633644"/>
            <a:ext cx="9182203" cy="5441030"/>
          </a:xfrm>
          <a:prstGeom prst="rect">
            <a:avLst/>
          </a:prstGeom>
        </p:spPr>
      </p:pic>
    </p:spTree>
    <p:extLst>
      <p:ext uri="{BB962C8B-B14F-4D97-AF65-F5344CB8AC3E}">
        <p14:creationId xmlns:p14="http://schemas.microsoft.com/office/powerpoint/2010/main" val="572118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3BCE32-440A-796D-C84D-A28D53EEFE56}"/>
              </a:ext>
            </a:extLst>
          </p:cNvPr>
          <p:cNvSpPr txBox="1"/>
          <p:nvPr/>
        </p:nvSpPr>
        <p:spPr>
          <a:xfrm>
            <a:off x="3324225" y="665608"/>
            <a:ext cx="5543550" cy="461665"/>
          </a:xfrm>
          <a:prstGeom prst="rect">
            <a:avLst/>
          </a:prstGeom>
          <a:solidFill>
            <a:srgbClr val="0088A8"/>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pPr lvl="0"/>
            <a:r>
              <a:rPr lang="ar-IQ" dirty="0">
                <a:solidFill>
                  <a:schemeClr val="bg1"/>
                </a:solidFill>
              </a:rPr>
              <a:t>المعيار التاسع:المرافق و التسهيلات (</a:t>
            </a:r>
            <a:r>
              <a:rPr lang="en-US" dirty="0">
                <a:solidFill>
                  <a:schemeClr val="bg1"/>
                </a:solidFill>
              </a:rPr>
              <a:t>(Facilities</a:t>
            </a:r>
          </a:p>
        </p:txBody>
      </p:sp>
      <p:graphicFrame>
        <p:nvGraphicFramePr>
          <p:cNvPr id="3" name="Table 4">
            <a:extLst>
              <a:ext uri="{FF2B5EF4-FFF2-40B4-BE49-F238E27FC236}">
                <a16:creationId xmlns:a16="http://schemas.microsoft.com/office/drawing/2014/main" id="{EA9657FF-057D-6C33-6460-383908B9323A}"/>
              </a:ext>
            </a:extLst>
          </p:cNvPr>
          <p:cNvGraphicFramePr>
            <a:graphicFrameLocks noGrp="1"/>
          </p:cNvGraphicFramePr>
          <p:nvPr>
            <p:extLst>
              <p:ext uri="{D42A27DB-BD31-4B8C-83A1-F6EECF244321}">
                <p14:modId xmlns:p14="http://schemas.microsoft.com/office/powerpoint/2010/main" val="2226724491"/>
              </p:ext>
            </p:extLst>
          </p:nvPr>
        </p:nvGraphicFramePr>
        <p:xfrm>
          <a:off x="850392" y="1172993"/>
          <a:ext cx="10506456" cy="4937760"/>
        </p:xfrm>
        <a:graphic>
          <a:graphicData uri="http://schemas.openxmlformats.org/drawingml/2006/table">
            <a:tbl>
              <a:tblPr firstRow="1" bandRow="1"/>
              <a:tblGrid>
                <a:gridCol w="9006840">
                  <a:extLst>
                    <a:ext uri="{9D8B030D-6E8A-4147-A177-3AD203B41FA5}">
                      <a16:colId xmlns:a16="http://schemas.microsoft.com/office/drawing/2014/main" val="1594876914"/>
                    </a:ext>
                  </a:extLst>
                </a:gridCol>
                <a:gridCol w="1499616">
                  <a:extLst>
                    <a:ext uri="{9D8B030D-6E8A-4147-A177-3AD203B41FA5}">
                      <a16:colId xmlns:a16="http://schemas.microsoft.com/office/drawing/2014/main" val="3425776726"/>
                    </a:ext>
                  </a:extLst>
                </a:gridCol>
              </a:tblGrid>
              <a:tr h="0">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8A8"/>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8A8"/>
                    </a:solidFill>
                  </a:tcPr>
                </a:tc>
                <a:extLst>
                  <a:ext uri="{0D108BD9-81ED-4DB2-BD59-A6C34878D82A}">
                    <a16:rowId xmlns:a16="http://schemas.microsoft.com/office/drawing/2014/main" val="3482141469"/>
                  </a:ext>
                </a:extLst>
              </a:tr>
              <a:tr h="1467277">
                <a:tc>
                  <a:txBody>
                    <a:bodyPr/>
                    <a:lstStyle/>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تقرير يبين الفقرات الآتية مدى كفاية عددها وسعتها وعدد شاغليها معززا بصور الفضائيات والتجهيزات و تحديد المكان (بناية و طابق وغرفة) مع الصور وأن يميز بين ما هو خاص بالفرع وما هو مشاع.</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9.1.1 </a:t>
                      </a:r>
                      <a:r>
                        <a:rPr lang="en-US" sz="1800" b="1" kern="1200" dirty="0">
                          <a:solidFill>
                            <a:schemeClr val="tx1"/>
                          </a:solidFill>
                          <a:effectLst/>
                          <a:latin typeface="+mn-lt"/>
                          <a:ea typeface="+mn-ea"/>
                          <a:cs typeface="+mn-cs"/>
                        </a:rPr>
                        <a:t>Offices and associated equipment </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وصف وأعداد مبوبة لغرف العمل المكتبي وتجهيزاتها حسب النوع (مشاهدة ميدانية ولقاءات)</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effectLst/>
                          <a:latin typeface="+mn-lt"/>
                          <a:ea typeface="+mn-ea"/>
                          <a:cs typeface="+mn-cs"/>
                        </a:rPr>
                        <a:t>9.1.2 Classrooms and associated equipment </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وصف وأعداد  مبوبة للقاعات الدراسية وتجهيزاتها بالمتطلبات حسب النوع (مشاهدة ميدانية ولقاءات)</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9.1.3 </a:t>
                      </a:r>
                      <a:r>
                        <a:rPr lang="en-US" sz="1800" b="1" kern="1200" dirty="0">
                          <a:solidFill>
                            <a:schemeClr val="tx1"/>
                          </a:solidFill>
                          <a:effectLst/>
                          <a:latin typeface="+mn-lt"/>
                          <a:ea typeface="+mn-ea"/>
                          <a:cs typeface="+mn-cs"/>
                        </a:rPr>
                        <a:t>Laboratories and associated tools and equipment</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وصف وأعداد مبوبة للمختبرات والورش وتجهيزها بالمتطلبات (مشاهدة ميدانية ولقاءات)</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9.1.4 </a:t>
                      </a:r>
                      <a:r>
                        <a:rPr lang="en-US" sz="1800" b="1" kern="1200" dirty="0">
                          <a:solidFill>
                            <a:schemeClr val="tx1"/>
                          </a:solidFill>
                          <a:effectLst/>
                          <a:latin typeface="+mn-lt"/>
                          <a:ea typeface="+mn-ea"/>
                          <a:cs typeface="+mn-cs"/>
                        </a:rPr>
                        <a:t>Campus infrastructure and supportive facilities</a:t>
                      </a:r>
                      <a:r>
                        <a:rPr lang="en-US" sz="1800" b="0" kern="1200" dirty="0">
                          <a:solidFill>
                            <a:prstClr val="black"/>
                          </a:solidFill>
                          <a:latin typeface="Times New Roman" panose="02020603050405020304" pitchFamily="18" charset="0"/>
                          <a:ea typeface="+mn-ea"/>
                          <a:cs typeface="Times New Roman" panose="02020603050405020304" pitchFamily="18" charset="0"/>
                        </a:rPr>
                        <a:t> </a:t>
                      </a:r>
                      <a:endParaRPr lang="ar-IQ" sz="24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وصف وأعداد مبوبة لمرافق الحرم وتجهيزاتها (مشاهدة ميدانية ولقاءات)</a:t>
                      </a:r>
                    </a:p>
                  </a:txBody>
                  <a:tcPr/>
                </a:tc>
                <a:tc>
                  <a:txBody>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ar-IQ" sz="2400" dirty="0">
                          <a:solidFill>
                            <a:prstClr val="black"/>
                          </a:solidFill>
                          <a:latin typeface="Times New Roman" panose="02020603050405020304" pitchFamily="18" charset="0"/>
                          <a:ea typeface="+mn-ea"/>
                          <a:cs typeface="Times New Roman" panose="02020603050405020304" pitchFamily="18" charset="0"/>
                        </a:rPr>
                        <a:t>المنشاءات و تجهيزاتها</a:t>
                      </a:r>
                      <a:endParaRPr lang="en-US" sz="2400" dirty="0">
                        <a:solidFill>
                          <a:prstClr val="black"/>
                        </a:solidFill>
                        <a:latin typeface="Times New Roman" panose="02020603050405020304" pitchFamily="18" charset="0"/>
                        <a:ea typeface="+mn-ea"/>
                        <a:cs typeface="Times New Roman" panose="02020603050405020304" pitchFamily="18" charset="0"/>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lang="en-US" sz="1800" u="none" dirty="0">
                          <a:solidFill>
                            <a:prstClr val="black"/>
                          </a:solidFill>
                          <a:latin typeface="Times New Roman" panose="02020603050405020304" pitchFamily="18" charset="0"/>
                          <a:ea typeface="+mn-ea"/>
                          <a:cs typeface="Times New Roman" panose="02020603050405020304" pitchFamily="18" charset="0"/>
                        </a:rPr>
                        <a:t>9.1 </a:t>
                      </a:r>
                      <a:r>
                        <a:rPr lang="en-US" sz="1800" b="1" u="none" kern="1200" dirty="0">
                          <a:solidFill>
                            <a:schemeClr val="tx1"/>
                          </a:solidFill>
                          <a:effectLst/>
                          <a:latin typeface="+mn-lt"/>
                          <a:ea typeface="+mn-ea"/>
                          <a:cs typeface="+mn-cs"/>
                        </a:rPr>
                        <a:t>Built Spaces and Associated Equipment</a:t>
                      </a:r>
                      <a:endParaRPr lang="ar-IQ" sz="1800" u="none"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en-US" sz="2400" kern="1200" dirty="0">
                        <a:solidFill>
                          <a:prstClr val="black"/>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41797241"/>
                  </a:ext>
                </a:extLst>
              </a:tr>
            </a:tbl>
          </a:graphicData>
        </a:graphic>
      </p:graphicFrame>
    </p:spTree>
    <p:extLst>
      <p:ext uri="{BB962C8B-B14F-4D97-AF65-F5344CB8AC3E}">
        <p14:creationId xmlns:p14="http://schemas.microsoft.com/office/powerpoint/2010/main" val="908438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FF1AAE-94A6-899A-FE4B-14B5C6FBC82B}"/>
              </a:ext>
            </a:extLst>
          </p:cNvPr>
          <p:cNvSpPr txBox="1"/>
          <p:nvPr/>
        </p:nvSpPr>
        <p:spPr>
          <a:xfrm>
            <a:off x="3324225" y="666370"/>
            <a:ext cx="5543550" cy="461665"/>
          </a:xfrm>
          <a:prstGeom prst="rect">
            <a:avLst/>
          </a:prstGeom>
          <a:solidFill>
            <a:srgbClr val="0088A8"/>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pPr lvl="0"/>
            <a:r>
              <a:rPr lang="ar-IQ" dirty="0">
                <a:solidFill>
                  <a:schemeClr val="bg1"/>
                </a:solidFill>
              </a:rPr>
              <a:t>المعيار التاسع:المرافق و التسهيلات (</a:t>
            </a:r>
            <a:r>
              <a:rPr lang="en-US" dirty="0">
                <a:solidFill>
                  <a:schemeClr val="bg1"/>
                </a:solidFill>
              </a:rPr>
              <a:t>(Facilities</a:t>
            </a:r>
          </a:p>
        </p:txBody>
      </p:sp>
      <p:graphicFrame>
        <p:nvGraphicFramePr>
          <p:cNvPr id="3" name="Table 4">
            <a:extLst>
              <a:ext uri="{FF2B5EF4-FFF2-40B4-BE49-F238E27FC236}">
                <a16:creationId xmlns:a16="http://schemas.microsoft.com/office/drawing/2014/main" id="{0F04655C-7D19-4665-F377-E0426D492B4C}"/>
              </a:ext>
            </a:extLst>
          </p:cNvPr>
          <p:cNvGraphicFramePr>
            <a:graphicFrameLocks noGrp="1"/>
          </p:cNvGraphicFramePr>
          <p:nvPr>
            <p:extLst>
              <p:ext uri="{D42A27DB-BD31-4B8C-83A1-F6EECF244321}">
                <p14:modId xmlns:p14="http://schemas.microsoft.com/office/powerpoint/2010/main" val="365918519"/>
              </p:ext>
            </p:extLst>
          </p:nvPr>
        </p:nvGraphicFramePr>
        <p:xfrm>
          <a:off x="877825" y="1180566"/>
          <a:ext cx="10442447" cy="5029200"/>
        </p:xfrm>
        <a:graphic>
          <a:graphicData uri="http://schemas.openxmlformats.org/drawingml/2006/table">
            <a:tbl>
              <a:tblPr firstRow="1" bandRow="1"/>
              <a:tblGrid>
                <a:gridCol w="8513063">
                  <a:extLst>
                    <a:ext uri="{9D8B030D-6E8A-4147-A177-3AD203B41FA5}">
                      <a16:colId xmlns:a16="http://schemas.microsoft.com/office/drawing/2014/main" val="1594876914"/>
                    </a:ext>
                  </a:extLst>
                </a:gridCol>
                <a:gridCol w="1929384">
                  <a:extLst>
                    <a:ext uri="{9D8B030D-6E8A-4147-A177-3AD203B41FA5}">
                      <a16:colId xmlns:a16="http://schemas.microsoft.com/office/drawing/2014/main" val="3425776726"/>
                    </a:ext>
                  </a:extLst>
                </a:gridCol>
              </a:tblGrid>
              <a:tr h="199677">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8A8"/>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8A8"/>
                    </a:solidFill>
                  </a:tcPr>
                </a:tc>
                <a:extLst>
                  <a:ext uri="{0D108BD9-81ED-4DB2-BD59-A6C34878D82A}">
                    <a16:rowId xmlns:a16="http://schemas.microsoft.com/office/drawing/2014/main" val="3482141469"/>
                  </a:ext>
                </a:extLst>
              </a:tr>
              <a:tr h="1467277">
                <a:tc>
                  <a:txBody>
                    <a:bodyPr/>
                    <a:lstStyle/>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تقرير يبين الفقرات الآتية مدى كفاية عددها وسعتها وعدد شاغليها معززا بصور الفضائيات والتجهيزات و تحديد المكان (بناية و طابق وغرفة) مع الصور وأن يميز بين ما هو خاص بالقسم وما هو مشاع.</a:t>
                      </a:r>
                      <a:endParaRPr lang="ar-IQ" sz="1800" b="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9.2.1</a:t>
                      </a:r>
                      <a:r>
                        <a:rPr lang="en-US" sz="1800" b="1" kern="1200" dirty="0">
                          <a:solidFill>
                            <a:schemeClr val="tx1"/>
                          </a:solidFill>
                          <a:effectLst/>
                          <a:latin typeface="+mn-lt"/>
                          <a:ea typeface="+mn-ea"/>
                          <a:cs typeface="+mn-cs"/>
                        </a:rPr>
                        <a:t> Adequate computing and information resources in addition to those described in laboratories, which are used by the students in the program including workstations, servers, storage, networks and software.</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وصف وأعداد وساعات اتاحة خدمات الحاسوب والإنترنت (مشاهدة ميدانية ولقاءات)</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9.2.2 </a:t>
                      </a:r>
                      <a:r>
                        <a:rPr lang="en-US" sz="1800" b="1" kern="1200" dirty="0">
                          <a:solidFill>
                            <a:schemeClr val="tx1"/>
                          </a:solidFill>
                          <a:effectLst/>
                          <a:latin typeface="+mn-lt"/>
                          <a:ea typeface="+mn-ea"/>
                          <a:cs typeface="+mn-cs"/>
                        </a:rPr>
                        <a:t>Accessibility of university-wide computing resources available to all students via various locations and the hours the various computing facilities are open to students</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إمكانية الوصول إلى مصادر الحوسبة على مستوى الكلية جميع الطلاب عبر مواقع مختلفة والساعات التي تكون فيها مرافق الحوسبة المختلفة مفتوحة الطلاب (مشاهدة ميدانيا ولقاءات)</a:t>
                      </a:r>
                    </a:p>
                  </a:txBody>
                  <a:tcPr/>
                </a:tc>
                <a:tc>
                  <a:txBody>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ar-IQ" sz="2400" dirty="0">
                          <a:latin typeface="Times New Roman" panose="02020603050405020304" pitchFamily="18" charset="0"/>
                          <a:cs typeface="Times New Roman" panose="02020603050405020304" pitchFamily="18" charset="0"/>
                        </a:rPr>
                        <a:t>التجهيزات الحاسوبية</a:t>
                      </a:r>
                      <a:endParaRPr lang="en-US" sz="2400" dirty="0">
                        <a:latin typeface="Times New Roman" panose="02020603050405020304" pitchFamily="18" charset="0"/>
                        <a:cs typeface="Times New Roman" panose="02020603050405020304" pitchFamily="18" charset="0"/>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lang="en-US" sz="1800" u="none" dirty="0">
                          <a:latin typeface="Times New Roman" panose="02020603050405020304" pitchFamily="18" charset="0"/>
                          <a:cs typeface="Times New Roman" panose="02020603050405020304" pitchFamily="18" charset="0"/>
                        </a:rPr>
                        <a:t>9.2 </a:t>
                      </a:r>
                      <a:r>
                        <a:rPr lang="en-US" sz="1800" b="1" u="none" kern="1200" dirty="0">
                          <a:solidFill>
                            <a:schemeClr val="tx1"/>
                          </a:solidFill>
                          <a:effectLst/>
                          <a:latin typeface="+mn-lt"/>
                          <a:ea typeface="+mn-ea"/>
                          <a:cs typeface="+mn-cs"/>
                        </a:rPr>
                        <a:t>Computing Assets</a:t>
                      </a:r>
                      <a:endParaRPr lang="en-US" sz="1800" u="none" kern="1200" dirty="0">
                        <a:solidFill>
                          <a:schemeClr val="tx1"/>
                        </a:solidFill>
                        <a:effectLst/>
                        <a:latin typeface="+mn-lt"/>
                        <a:ea typeface="+mn-ea"/>
                        <a:cs typeface="+mn-cs"/>
                      </a:endParaRPr>
                    </a:p>
                    <a:p>
                      <a:pPr marL="0" marR="0" lvl="0" indent="0" algn="ctr" defTabSz="889000" rtl="0" eaLnBrk="1" fontAlgn="auto" latinLnBrk="0" hangingPunct="1">
                        <a:lnSpc>
                          <a:spcPct val="90000"/>
                        </a:lnSpc>
                        <a:spcBef>
                          <a:spcPct val="0"/>
                        </a:spcBef>
                        <a:spcAft>
                          <a:spcPct val="35000"/>
                        </a:spcAft>
                        <a:buClrTx/>
                        <a:buSzTx/>
                        <a:buFontTx/>
                        <a:buNone/>
                        <a:tabLst/>
                        <a:defRPr/>
                      </a:pPr>
                      <a:endParaRPr lang="en-US" sz="24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en-US" sz="2400" kern="1200" dirty="0">
                        <a:solidFill>
                          <a:prstClr val="black"/>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02565188"/>
                  </a:ext>
                </a:extLst>
              </a:tr>
            </a:tbl>
          </a:graphicData>
        </a:graphic>
      </p:graphicFrame>
    </p:spTree>
    <p:extLst>
      <p:ext uri="{BB962C8B-B14F-4D97-AF65-F5344CB8AC3E}">
        <p14:creationId xmlns:p14="http://schemas.microsoft.com/office/powerpoint/2010/main" val="1920712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FF1AAE-94A6-899A-FE4B-14B5C6FBC82B}"/>
              </a:ext>
            </a:extLst>
          </p:cNvPr>
          <p:cNvSpPr txBox="1"/>
          <p:nvPr/>
        </p:nvSpPr>
        <p:spPr>
          <a:xfrm>
            <a:off x="3324225" y="666370"/>
            <a:ext cx="5543550" cy="461665"/>
          </a:xfrm>
          <a:prstGeom prst="rect">
            <a:avLst/>
          </a:prstGeom>
          <a:solidFill>
            <a:srgbClr val="0088A8"/>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pPr lvl="0"/>
            <a:r>
              <a:rPr lang="ar-IQ" dirty="0">
                <a:solidFill>
                  <a:schemeClr val="bg1"/>
                </a:solidFill>
              </a:rPr>
              <a:t>المعيار التاسع:المرافق و التسهيلات (</a:t>
            </a:r>
            <a:r>
              <a:rPr lang="en-US" dirty="0">
                <a:solidFill>
                  <a:schemeClr val="bg1"/>
                </a:solidFill>
              </a:rPr>
              <a:t>(Facilities</a:t>
            </a:r>
          </a:p>
        </p:txBody>
      </p:sp>
      <p:graphicFrame>
        <p:nvGraphicFramePr>
          <p:cNvPr id="3" name="Table 4">
            <a:extLst>
              <a:ext uri="{FF2B5EF4-FFF2-40B4-BE49-F238E27FC236}">
                <a16:creationId xmlns:a16="http://schemas.microsoft.com/office/drawing/2014/main" id="{0F04655C-7D19-4665-F377-E0426D492B4C}"/>
              </a:ext>
            </a:extLst>
          </p:cNvPr>
          <p:cNvGraphicFramePr>
            <a:graphicFrameLocks noGrp="1"/>
          </p:cNvGraphicFramePr>
          <p:nvPr>
            <p:extLst>
              <p:ext uri="{D42A27DB-BD31-4B8C-83A1-F6EECF244321}">
                <p14:modId xmlns:p14="http://schemas.microsoft.com/office/powerpoint/2010/main" val="323158187"/>
              </p:ext>
            </p:extLst>
          </p:nvPr>
        </p:nvGraphicFramePr>
        <p:xfrm>
          <a:off x="877825" y="1336014"/>
          <a:ext cx="10287000" cy="2135124"/>
        </p:xfrm>
        <a:graphic>
          <a:graphicData uri="http://schemas.openxmlformats.org/drawingml/2006/table">
            <a:tbl>
              <a:tblPr firstRow="1" bandRow="1"/>
              <a:tblGrid>
                <a:gridCol w="7964423">
                  <a:extLst>
                    <a:ext uri="{9D8B030D-6E8A-4147-A177-3AD203B41FA5}">
                      <a16:colId xmlns:a16="http://schemas.microsoft.com/office/drawing/2014/main" val="1594876914"/>
                    </a:ext>
                  </a:extLst>
                </a:gridCol>
                <a:gridCol w="2322577">
                  <a:extLst>
                    <a:ext uri="{9D8B030D-6E8A-4147-A177-3AD203B41FA5}">
                      <a16:colId xmlns:a16="http://schemas.microsoft.com/office/drawing/2014/main" val="3425776726"/>
                    </a:ext>
                  </a:extLst>
                </a:gridCol>
              </a:tblGrid>
              <a:tr h="199677">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8A8"/>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8A8"/>
                    </a:solidFill>
                  </a:tcPr>
                </a:tc>
                <a:extLst>
                  <a:ext uri="{0D108BD9-81ED-4DB2-BD59-A6C34878D82A}">
                    <a16:rowId xmlns:a16="http://schemas.microsoft.com/office/drawing/2014/main" val="3482141469"/>
                  </a:ext>
                </a:extLst>
              </a:tr>
              <a:tr h="1467277">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9.2.3 </a:t>
                      </a:r>
                      <a:r>
                        <a:rPr lang="en-US" sz="1800" b="1" kern="1200" dirty="0">
                          <a:solidFill>
                            <a:schemeClr val="tx1"/>
                          </a:solidFill>
                          <a:effectLst/>
                          <a:latin typeface="+mn-lt"/>
                          <a:ea typeface="+mn-ea"/>
                          <a:cs typeface="+mn-cs"/>
                        </a:rPr>
                        <a:t>Adequacy of these facilities to support the scholarly and professional activities of the students and faculty in the program.</a:t>
                      </a:r>
                      <a:endParaRPr lang="en-US" sz="18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كفاية هذه التسهيلات في دعم الأنشطة العلمية والمهنية للطلاب و أعضاء هيئة التدريس في البرنامج مشهد الميدانية ولقاءات</a:t>
                      </a:r>
                    </a:p>
                  </a:txBody>
                  <a:tcPr/>
                </a:tc>
                <a:tc>
                  <a:txBody>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ar-IQ" sz="2400" dirty="0">
                          <a:latin typeface="Times New Roman" panose="02020603050405020304" pitchFamily="18" charset="0"/>
                          <a:cs typeface="Times New Roman" panose="02020603050405020304" pitchFamily="18" charset="0"/>
                        </a:rPr>
                        <a:t>التجهيزات الحاسوبية</a:t>
                      </a:r>
                      <a:endParaRPr lang="en-US" sz="2400" dirty="0">
                        <a:latin typeface="Times New Roman" panose="02020603050405020304" pitchFamily="18" charset="0"/>
                        <a:cs typeface="Times New Roman" panose="02020603050405020304" pitchFamily="18" charset="0"/>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lang="en-US" sz="1800" u="none" dirty="0">
                          <a:latin typeface="Times New Roman" panose="02020603050405020304" pitchFamily="18" charset="0"/>
                          <a:cs typeface="Times New Roman" panose="02020603050405020304" pitchFamily="18" charset="0"/>
                        </a:rPr>
                        <a:t>9.2 </a:t>
                      </a:r>
                      <a:r>
                        <a:rPr lang="en-US" sz="1800" b="1" u="none" kern="1200" dirty="0">
                          <a:solidFill>
                            <a:schemeClr val="tx1"/>
                          </a:solidFill>
                          <a:effectLst/>
                          <a:latin typeface="+mn-lt"/>
                          <a:ea typeface="+mn-ea"/>
                          <a:cs typeface="+mn-cs"/>
                        </a:rPr>
                        <a:t>Computing Assets</a:t>
                      </a:r>
                      <a:endParaRPr lang="en-US" sz="1800" u="none" kern="1200" dirty="0">
                        <a:solidFill>
                          <a:schemeClr val="tx1"/>
                        </a:solidFill>
                        <a:effectLst/>
                        <a:latin typeface="+mn-lt"/>
                        <a:ea typeface="+mn-ea"/>
                        <a:cs typeface="+mn-cs"/>
                      </a:endParaRPr>
                    </a:p>
                    <a:p>
                      <a:pPr marL="0" marR="0" lvl="0" indent="0" algn="ctr" defTabSz="889000" rtl="0" eaLnBrk="1" fontAlgn="auto" latinLnBrk="0" hangingPunct="1">
                        <a:lnSpc>
                          <a:spcPct val="90000"/>
                        </a:lnSpc>
                        <a:spcBef>
                          <a:spcPct val="0"/>
                        </a:spcBef>
                        <a:spcAft>
                          <a:spcPct val="35000"/>
                        </a:spcAft>
                        <a:buClrTx/>
                        <a:buSzTx/>
                        <a:buFontTx/>
                        <a:buNone/>
                        <a:tabLst/>
                        <a:defRPr/>
                      </a:pPr>
                      <a:endParaRPr lang="en-US" sz="24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en-US" sz="2400" kern="1200" dirty="0">
                        <a:solidFill>
                          <a:prstClr val="black"/>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02565188"/>
                  </a:ext>
                </a:extLst>
              </a:tr>
            </a:tbl>
          </a:graphicData>
        </a:graphic>
      </p:graphicFrame>
    </p:spTree>
    <p:extLst>
      <p:ext uri="{BB962C8B-B14F-4D97-AF65-F5344CB8AC3E}">
        <p14:creationId xmlns:p14="http://schemas.microsoft.com/office/powerpoint/2010/main" val="2965372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D228E-38E7-F7CD-27DE-4BEEF103A01C}"/>
              </a:ext>
            </a:extLst>
          </p:cNvPr>
          <p:cNvSpPr txBox="1"/>
          <p:nvPr/>
        </p:nvSpPr>
        <p:spPr>
          <a:xfrm>
            <a:off x="3324225" y="706375"/>
            <a:ext cx="5543550" cy="461665"/>
          </a:xfrm>
          <a:prstGeom prst="rect">
            <a:avLst/>
          </a:prstGeom>
          <a:solidFill>
            <a:srgbClr val="0088A8"/>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pPr lvl="0"/>
            <a:r>
              <a:rPr lang="ar-IQ" dirty="0">
                <a:solidFill>
                  <a:schemeClr val="bg1"/>
                </a:solidFill>
              </a:rPr>
              <a:t>المعيار التاسع:المرافق و التسهيلات (</a:t>
            </a:r>
            <a:r>
              <a:rPr lang="en-US" dirty="0">
                <a:solidFill>
                  <a:schemeClr val="bg1"/>
                </a:solidFill>
              </a:rPr>
              <a:t>(Facilities</a:t>
            </a:r>
          </a:p>
        </p:txBody>
      </p:sp>
      <p:graphicFrame>
        <p:nvGraphicFramePr>
          <p:cNvPr id="3" name="Table 4">
            <a:extLst>
              <a:ext uri="{FF2B5EF4-FFF2-40B4-BE49-F238E27FC236}">
                <a16:creationId xmlns:a16="http://schemas.microsoft.com/office/drawing/2014/main" id="{59C0676E-E619-8775-4EDC-B3EDAFD4EC1F}"/>
              </a:ext>
            </a:extLst>
          </p:cNvPr>
          <p:cNvGraphicFramePr>
            <a:graphicFrameLocks noGrp="1"/>
          </p:cNvGraphicFramePr>
          <p:nvPr>
            <p:extLst>
              <p:ext uri="{D42A27DB-BD31-4B8C-83A1-F6EECF244321}">
                <p14:modId xmlns:p14="http://schemas.microsoft.com/office/powerpoint/2010/main" val="248462262"/>
              </p:ext>
            </p:extLst>
          </p:nvPr>
        </p:nvGraphicFramePr>
        <p:xfrm>
          <a:off x="925068" y="1321155"/>
          <a:ext cx="10358628" cy="4754880"/>
        </p:xfrm>
        <a:graphic>
          <a:graphicData uri="http://schemas.openxmlformats.org/drawingml/2006/table">
            <a:tbl>
              <a:tblPr firstRow="1" bandRow="1"/>
              <a:tblGrid>
                <a:gridCol w="8416676">
                  <a:extLst>
                    <a:ext uri="{9D8B030D-6E8A-4147-A177-3AD203B41FA5}">
                      <a16:colId xmlns:a16="http://schemas.microsoft.com/office/drawing/2014/main" val="1594876914"/>
                    </a:ext>
                  </a:extLst>
                </a:gridCol>
                <a:gridCol w="1941952">
                  <a:extLst>
                    <a:ext uri="{9D8B030D-6E8A-4147-A177-3AD203B41FA5}">
                      <a16:colId xmlns:a16="http://schemas.microsoft.com/office/drawing/2014/main" val="3425776726"/>
                    </a:ext>
                  </a:extLst>
                </a:gridCol>
              </a:tblGrid>
              <a:tr h="199677">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8A8"/>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8A8"/>
                    </a:solidFill>
                  </a:tcPr>
                </a:tc>
                <a:extLst>
                  <a:ext uri="{0D108BD9-81ED-4DB2-BD59-A6C34878D82A}">
                    <a16:rowId xmlns:a16="http://schemas.microsoft.com/office/drawing/2014/main" val="3482141469"/>
                  </a:ext>
                </a:extLst>
              </a:tr>
              <a:tr h="1467277">
                <a:tc>
                  <a:txBody>
                    <a:bodyPr/>
                    <a:lstStyle/>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تقرير يتضمن شرح وافيا ومعززا بالصور لإجراءات توجيه الطلبة و تحوطات السلامة ومن ضمنها الإعلانات والملصقات ولوحات الدلالة و الدورات والورش التدريبية والجهات الفاحصة.</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9.3.1 </a:t>
                      </a:r>
                      <a:r>
                        <a:rPr lang="en-US" sz="1800" b="1" kern="1200" dirty="0">
                          <a:solidFill>
                            <a:schemeClr val="tx1"/>
                          </a:solidFill>
                          <a:effectLst/>
                          <a:latin typeface="+mn-lt"/>
                          <a:ea typeface="+mn-ea"/>
                          <a:cs typeface="+mn-cs"/>
                        </a:rPr>
                        <a:t>How students in the program are provided appropriate direction regarding the use of the tools, equipment, computing resources, and laboratories</a:t>
                      </a:r>
                      <a:endParaRPr lang="en-US" sz="18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أمثلة من داخل وخارج الأبنية على علامات دلالة توجيهية (مشاهدة ميدانية ولقاءات)</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9.3.2 </a:t>
                      </a:r>
                      <a:r>
                        <a:rPr lang="en-US" sz="1800" b="1" kern="1200" dirty="0">
                          <a:solidFill>
                            <a:schemeClr val="tx1"/>
                          </a:solidFill>
                          <a:effectLst/>
                          <a:latin typeface="+mn-lt"/>
                          <a:ea typeface="+mn-ea"/>
                          <a:cs typeface="+mn-cs"/>
                        </a:rPr>
                        <a:t>How the facilities, tools, and equipment used in the program are safe for their intended purpose</a:t>
                      </a:r>
                      <a:endParaRPr lang="en-US" sz="18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وصف مبوب لمدى كفاية تحوطات الصحة والسلامة حسب نوع المنشأ (مشاهدة ميدانية ولقاءات)</a:t>
                      </a:r>
                    </a:p>
                  </a:txBody>
                  <a:tcPr/>
                </a:tc>
                <a:tc>
                  <a:txBody>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ar-IQ" sz="2400" dirty="0">
                          <a:latin typeface="Times New Roman" panose="02020603050405020304" pitchFamily="18" charset="0"/>
                          <a:cs typeface="Times New Roman" panose="02020603050405020304" pitchFamily="18" charset="0"/>
                        </a:rPr>
                        <a:t>توجيه الطلبة و تحوطات السلامة</a:t>
                      </a:r>
                      <a:endParaRPr lang="en-US" sz="2400" dirty="0">
                        <a:latin typeface="Times New Roman" panose="02020603050405020304" pitchFamily="18" charset="0"/>
                        <a:cs typeface="Times New Roman" panose="02020603050405020304" pitchFamily="18" charset="0"/>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lang="en-US" sz="1800" u="none" kern="1200" dirty="0">
                          <a:solidFill>
                            <a:prstClr val="black"/>
                          </a:solidFill>
                          <a:latin typeface="Times New Roman" panose="02020603050405020304" pitchFamily="18" charset="0"/>
                          <a:ea typeface="+mn-ea"/>
                          <a:cs typeface="Times New Roman" panose="02020603050405020304" pitchFamily="18" charset="0"/>
                        </a:rPr>
                        <a:t>9.3 </a:t>
                      </a:r>
                      <a:r>
                        <a:rPr lang="en-US" sz="1800" b="1" u="none" kern="1200" dirty="0">
                          <a:solidFill>
                            <a:schemeClr val="tx1"/>
                          </a:solidFill>
                          <a:effectLst/>
                          <a:latin typeface="+mn-lt"/>
                          <a:ea typeface="+mn-ea"/>
                          <a:cs typeface="+mn-cs"/>
                        </a:rPr>
                        <a:t>Students Direction and Safety Precautions</a:t>
                      </a:r>
                      <a:endParaRPr lang="en-US" sz="1800" u="none" kern="1200" dirty="0">
                        <a:solidFill>
                          <a:schemeClr val="tx1"/>
                        </a:solidFill>
                        <a:effectLst/>
                        <a:latin typeface="+mn-lt"/>
                        <a:ea typeface="+mn-ea"/>
                        <a:cs typeface="+mn-cs"/>
                      </a:endParaRPr>
                    </a:p>
                    <a:p>
                      <a:pPr marL="0" lvl="0" indent="0" algn="ctr" defTabSz="889000">
                        <a:lnSpc>
                          <a:spcPct val="90000"/>
                        </a:lnSpc>
                        <a:spcBef>
                          <a:spcPct val="0"/>
                        </a:spcBef>
                        <a:spcAft>
                          <a:spcPct val="35000"/>
                        </a:spcAft>
                        <a:buNone/>
                      </a:pPr>
                      <a:endParaRPr lang="en-US" sz="2400" kern="1200" dirty="0">
                        <a:solidFill>
                          <a:prstClr val="black"/>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41797241"/>
                  </a:ext>
                </a:extLst>
              </a:tr>
            </a:tbl>
          </a:graphicData>
        </a:graphic>
      </p:graphicFrame>
    </p:spTree>
    <p:extLst>
      <p:ext uri="{BB962C8B-B14F-4D97-AF65-F5344CB8AC3E}">
        <p14:creationId xmlns:p14="http://schemas.microsoft.com/office/powerpoint/2010/main" val="1911492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D228E-38E7-F7CD-27DE-4BEEF103A01C}"/>
              </a:ext>
            </a:extLst>
          </p:cNvPr>
          <p:cNvSpPr txBox="1"/>
          <p:nvPr/>
        </p:nvSpPr>
        <p:spPr>
          <a:xfrm>
            <a:off x="3324225" y="706375"/>
            <a:ext cx="5543550" cy="461665"/>
          </a:xfrm>
          <a:prstGeom prst="rect">
            <a:avLst/>
          </a:prstGeom>
          <a:solidFill>
            <a:srgbClr val="0088A8"/>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pPr lvl="0"/>
            <a:r>
              <a:rPr lang="ar-IQ" dirty="0">
                <a:solidFill>
                  <a:schemeClr val="bg1"/>
                </a:solidFill>
              </a:rPr>
              <a:t>المعيار التاسع:المرافق و التسهيلات (</a:t>
            </a:r>
            <a:r>
              <a:rPr lang="en-US" dirty="0">
                <a:solidFill>
                  <a:schemeClr val="bg1"/>
                </a:solidFill>
              </a:rPr>
              <a:t>(Facilities</a:t>
            </a:r>
          </a:p>
        </p:txBody>
      </p:sp>
      <p:graphicFrame>
        <p:nvGraphicFramePr>
          <p:cNvPr id="3" name="Table 4">
            <a:extLst>
              <a:ext uri="{FF2B5EF4-FFF2-40B4-BE49-F238E27FC236}">
                <a16:creationId xmlns:a16="http://schemas.microsoft.com/office/drawing/2014/main" id="{59C0676E-E619-8775-4EDC-B3EDAFD4EC1F}"/>
              </a:ext>
            </a:extLst>
          </p:cNvPr>
          <p:cNvGraphicFramePr>
            <a:graphicFrameLocks noGrp="1"/>
          </p:cNvGraphicFramePr>
          <p:nvPr>
            <p:extLst>
              <p:ext uri="{D42A27DB-BD31-4B8C-83A1-F6EECF244321}">
                <p14:modId xmlns:p14="http://schemas.microsoft.com/office/powerpoint/2010/main" val="2771935339"/>
              </p:ext>
            </p:extLst>
          </p:nvPr>
        </p:nvGraphicFramePr>
        <p:xfrm>
          <a:off x="925068" y="1321155"/>
          <a:ext cx="10358628" cy="1924477"/>
        </p:xfrm>
        <a:graphic>
          <a:graphicData uri="http://schemas.openxmlformats.org/drawingml/2006/table">
            <a:tbl>
              <a:tblPr firstRow="1" bandRow="1"/>
              <a:tblGrid>
                <a:gridCol w="8416676">
                  <a:extLst>
                    <a:ext uri="{9D8B030D-6E8A-4147-A177-3AD203B41FA5}">
                      <a16:colId xmlns:a16="http://schemas.microsoft.com/office/drawing/2014/main" val="1594876914"/>
                    </a:ext>
                  </a:extLst>
                </a:gridCol>
                <a:gridCol w="1941952">
                  <a:extLst>
                    <a:ext uri="{9D8B030D-6E8A-4147-A177-3AD203B41FA5}">
                      <a16:colId xmlns:a16="http://schemas.microsoft.com/office/drawing/2014/main" val="3425776726"/>
                    </a:ext>
                  </a:extLst>
                </a:gridCol>
              </a:tblGrid>
              <a:tr h="199677">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8A8"/>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8A8"/>
                    </a:solidFill>
                  </a:tcPr>
                </a:tc>
                <a:extLst>
                  <a:ext uri="{0D108BD9-81ED-4DB2-BD59-A6C34878D82A}">
                    <a16:rowId xmlns:a16="http://schemas.microsoft.com/office/drawing/2014/main" val="3482141469"/>
                  </a:ext>
                </a:extLst>
              </a:tr>
              <a:tr h="1467277">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en-US" sz="1800" b="0" kern="1200" dirty="0">
                          <a:solidFill>
                            <a:prstClr val="black"/>
                          </a:solidFill>
                          <a:latin typeface="Times New Roman" panose="02020603050405020304" pitchFamily="18" charset="0"/>
                          <a:ea typeface="+mn-ea"/>
                          <a:cs typeface="Times New Roman" panose="02020603050405020304" pitchFamily="18" charset="0"/>
                        </a:rPr>
                        <a:t>9.4.1</a:t>
                      </a:r>
                      <a:r>
                        <a:rPr lang="en-US" sz="2400" b="0" kern="1200" dirty="0">
                          <a:solidFill>
                            <a:prstClr val="black"/>
                          </a:solidFill>
                          <a:latin typeface="Times New Roman" panose="02020603050405020304" pitchFamily="18" charset="0"/>
                          <a:ea typeface="+mn-ea"/>
                          <a:cs typeface="Times New Roman" panose="02020603050405020304" pitchFamily="18" charset="0"/>
                        </a:rPr>
                        <a:t> </a:t>
                      </a:r>
                      <a:r>
                        <a:rPr lang="en-US" sz="1800" b="1" kern="1200" dirty="0">
                          <a:solidFill>
                            <a:schemeClr val="tx1"/>
                          </a:solidFill>
                          <a:effectLst/>
                          <a:latin typeface="+mn-lt"/>
                          <a:ea typeface="+mn-ea"/>
                          <a:cs typeface="+mn-cs"/>
                        </a:rPr>
                        <a:t>Policies and procedures for maintaining and upgrading the tools, equipment, computing resources, and laboratories used by students and faculty in the program</a:t>
                      </a:r>
                      <a:endParaRPr lang="en-US" sz="1800" kern="1200" dirty="0">
                        <a:solidFill>
                          <a:schemeClr val="tx1"/>
                        </a:solidFill>
                        <a:effectLst/>
                        <a:latin typeface="+mn-lt"/>
                        <a:ea typeface="+mn-ea"/>
                        <a:cs typeface="+mn-cs"/>
                      </a:endParaRP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بيانات فاعلية الصيانة (مشاهدة ميدانية ولقاءات)</a:t>
                      </a:r>
                    </a:p>
                  </a:txBody>
                  <a:tcPr/>
                </a:tc>
                <a:tc>
                  <a:txBody>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en-US" sz="1800" u="none" kern="1200" dirty="0">
                          <a:solidFill>
                            <a:prstClr val="black"/>
                          </a:solidFill>
                          <a:latin typeface="Times New Roman" panose="02020603050405020304" pitchFamily="18" charset="0"/>
                          <a:ea typeface="+mn-ea"/>
                          <a:cs typeface="Times New Roman" panose="02020603050405020304" pitchFamily="18" charset="0"/>
                        </a:rPr>
                        <a:t>9.4 </a:t>
                      </a:r>
                      <a:r>
                        <a:rPr lang="en-US" sz="1800" b="1" u="none" kern="1200" dirty="0">
                          <a:solidFill>
                            <a:schemeClr val="tx1"/>
                          </a:solidFill>
                          <a:effectLst/>
                          <a:latin typeface="+mn-lt"/>
                          <a:ea typeface="+mn-ea"/>
                          <a:cs typeface="+mn-cs"/>
                        </a:rPr>
                        <a:t>Maintenance and Upgrading of Facilities</a:t>
                      </a:r>
                      <a:endParaRPr lang="en-US" sz="1800" u="none" kern="1200" dirty="0">
                        <a:solidFill>
                          <a:schemeClr val="tx1"/>
                        </a:solidFill>
                        <a:effectLst/>
                        <a:latin typeface="+mn-lt"/>
                        <a:ea typeface="+mn-ea"/>
                        <a:cs typeface="+mn-cs"/>
                      </a:endParaRPr>
                    </a:p>
                    <a:p>
                      <a:pPr marL="0" lvl="0" indent="0" algn="ctr" defTabSz="889000">
                        <a:lnSpc>
                          <a:spcPct val="90000"/>
                        </a:lnSpc>
                        <a:spcBef>
                          <a:spcPct val="0"/>
                        </a:spcBef>
                        <a:spcAft>
                          <a:spcPct val="35000"/>
                        </a:spcAft>
                        <a:buNone/>
                      </a:pPr>
                      <a:endParaRPr lang="en-US" sz="2400" kern="1200" dirty="0">
                        <a:solidFill>
                          <a:prstClr val="black"/>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41797241"/>
                  </a:ext>
                </a:extLst>
              </a:tr>
            </a:tbl>
          </a:graphicData>
        </a:graphic>
      </p:graphicFrame>
    </p:spTree>
    <p:extLst>
      <p:ext uri="{BB962C8B-B14F-4D97-AF65-F5344CB8AC3E}">
        <p14:creationId xmlns:p14="http://schemas.microsoft.com/office/powerpoint/2010/main" val="2926517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timeline of the completion of a bar">
            <a:extLst>
              <a:ext uri="{FF2B5EF4-FFF2-40B4-BE49-F238E27FC236}">
                <a16:creationId xmlns:a16="http://schemas.microsoft.com/office/drawing/2014/main" id="{6903C35F-818D-6724-E6C0-2EA1929DF7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Rectangle 1">
            <a:extLst>
              <a:ext uri="{FF2B5EF4-FFF2-40B4-BE49-F238E27FC236}">
                <a16:creationId xmlns:a16="http://schemas.microsoft.com/office/drawing/2014/main" id="{696FCCC1-C8F7-C3D0-AC05-D2A758F63FE4}"/>
              </a:ext>
            </a:extLst>
          </p:cNvPr>
          <p:cNvSpPr/>
          <p:nvPr/>
        </p:nvSpPr>
        <p:spPr>
          <a:xfrm>
            <a:off x="9527458" y="5761703"/>
            <a:ext cx="2251587" cy="658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761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85C5F6-458C-AE0D-7EC2-D3C02CFF3A57}"/>
              </a:ext>
            </a:extLst>
          </p:cNvPr>
          <p:cNvSpPr txBox="1"/>
          <p:nvPr/>
        </p:nvSpPr>
        <p:spPr>
          <a:xfrm>
            <a:off x="3324225" y="645034"/>
            <a:ext cx="5543550" cy="461665"/>
          </a:xfrm>
          <a:prstGeom prst="rect">
            <a:avLst/>
          </a:prstGeom>
          <a:solidFill>
            <a:srgbClr val="0088A8"/>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pPr lvl="0"/>
            <a:r>
              <a:rPr lang="ar-IQ" dirty="0">
                <a:solidFill>
                  <a:schemeClr val="bg1"/>
                </a:solidFill>
              </a:rPr>
              <a:t>المعيار التاسع:المرافق و التسهيلات (</a:t>
            </a:r>
            <a:r>
              <a:rPr lang="en-US" dirty="0">
                <a:solidFill>
                  <a:schemeClr val="bg1"/>
                </a:solidFill>
              </a:rPr>
              <a:t>(Facilities</a:t>
            </a:r>
          </a:p>
        </p:txBody>
      </p:sp>
      <p:graphicFrame>
        <p:nvGraphicFramePr>
          <p:cNvPr id="3" name="Table 4">
            <a:extLst>
              <a:ext uri="{FF2B5EF4-FFF2-40B4-BE49-F238E27FC236}">
                <a16:creationId xmlns:a16="http://schemas.microsoft.com/office/drawing/2014/main" id="{3AC086FD-5380-D247-59A9-0D61D9C68210}"/>
              </a:ext>
            </a:extLst>
          </p:cNvPr>
          <p:cNvGraphicFramePr>
            <a:graphicFrameLocks noGrp="1"/>
          </p:cNvGraphicFramePr>
          <p:nvPr>
            <p:extLst>
              <p:ext uri="{D42A27DB-BD31-4B8C-83A1-F6EECF244321}">
                <p14:modId xmlns:p14="http://schemas.microsoft.com/office/powerpoint/2010/main" val="4066014233"/>
              </p:ext>
            </p:extLst>
          </p:nvPr>
        </p:nvGraphicFramePr>
        <p:xfrm>
          <a:off x="832104" y="1134131"/>
          <a:ext cx="10533889" cy="5120640"/>
        </p:xfrm>
        <a:graphic>
          <a:graphicData uri="http://schemas.openxmlformats.org/drawingml/2006/table">
            <a:tbl>
              <a:tblPr firstRow="1" bandRow="1"/>
              <a:tblGrid>
                <a:gridCol w="9491472">
                  <a:extLst>
                    <a:ext uri="{9D8B030D-6E8A-4147-A177-3AD203B41FA5}">
                      <a16:colId xmlns:a16="http://schemas.microsoft.com/office/drawing/2014/main" val="1594876914"/>
                    </a:ext>
                  </a:extLst>
                </a:gridCol>
                <a:gridCol w="1042417">
                  <a:extLst>
                    <a:ext uri="{9D8B030D-6E8A-4147-A177-3AD203B41FA5}">
                      <a16:colId xmlns:a16="http://schemas.microsoft.com/office/drawing/2014/main" val="3425776726"/>
                    </a:ext>
                  </a:extLst>
                </a:gridCol>
              </a:tblGrid>
              <a:tr h="441663">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8A8"/>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0088A8"/>
                    </a:solidFill>
                  </a:tcPr>
                </a:tc>
                <a:extLst>
                  <a:ext uri="{0D108BD9-81ED-4DB2-BD59-A6C34878D82A}">
                    <a16:rowId xmlns:a16="http://schemas.microsoft.com/office/drawing/2014/main" val="3482141469"/>
                  </a:ext>
                </a:extLst>
              </a:tr>
              <a:tr h="4504966">
                <a:tc>
                  <a:txBody>
                    <a:bodyPr/>
                    <a:lstStyle/>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تقرير يتضمن شرحا وافيا عن المكتبات ونشاطات الخدمات المكتبية مع إحصاءات وضمنها أقسام المكتبة حسب الفعاليات وسعاتها وعدد المقاعد والمناضد الخدمات المتوفرة للطلبة والتدريسي</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effectLst/>
                          <a:latin typeface="+mn-lt"/>
                          <a:ea typeface="+mn-ea"/>
                          <a:cs typeface="+mn-cs"/>
                        </a:rPr>
                        <a:t>9.5.1 Adequacy of the library’s technical collection relative to the needs of the program and the faculty</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223838"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إحصائيات ونسب استبيانات لمدى كفاية خدمات المكتبة للطلبة و التدرسين (مشاهدة ميدانية ولقاءات)</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effectLst/>
                          <a:latin typeface="+mn-lt"/>
                          <a:ea typeface="+mn-ea"/>
                          <a:cs typeface="+mn-cs"/>
                        </a:rPr>
                        <a:t>9.5.2 Adequacy of the process by which faculty may request the library to order books or subscriptions</a:t>
                      </a:r>
                      <a:endParaRPr lang="ar-IQ" sz="24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kern="1200" dirty="0">
                          <a:solidFill>
                            <a:prstClr val="black"/>
                          </a:solidFill>
                          <a:latin typeface="Times New Roman" panose="02020603050405020304" pitchFamily="18" charset="0"/>
                          <a:ea typeface="+mn-ea"/>
                          <a:cs typeface="Times New Roman" panose="02020603050405020304" pitchFamily="18" charset="0"/>
                        </a:rPr>
                        <a:t>‏</a:t>
                      </a:r>
                      <a:r>
                        <a:rPr lang="ar-IQ" sz="2400" b="0" kern="1200" dirty="0">
                          <a:solidFill>
                            <a:prstClr val="black"/>
                          </a:solidFill>
                          <a:latin typeface="Times New Roman" panose="02020603050405020304" pitchFamily="18" charset="0"/>
                          <a:ea typeface="+mn-ea"/>
                          <a:cs typeface="Times New Roman" panose="02020603050405020304" pitchFamily="18" charset="0"/>
                        </a:rPr>
                        <a:t>مدى كفاية خدمات المكتبة للتدريسيين فيما يتعلق بطلب الكتب والاشتراكات (مشاهدة ميدانية ولقاءات)</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dirty="0">
                          <a:solidFill>
                            <a:schemeClr val="tx1"/>
                          </a:solidFill>
                          <a:effectLst/>
                          <a:latin typeface="+mn-lt"/>
                          <a:ea typeface="+mn-ea"/>
                          <a:cs typeface="+mn-cs"/>
                        </a:rPr>
                        <a:t>9.5.3 Library’s systems for locating and obtaining electronic information, and any other library services relevant to the needs of the program</a:t>
                      </a:r>
                      <a:endParaRPr lang="ar-IQ" sz="24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مدى امكانية نظام المكتبة للحصول على المعلومات الإلكترونية واي خدمات مكتبية أخرى ذات صلة بالبرنامج (مشاهدة ميدانية ولقاءات)</a:t>
                      </a:r>
                    </a:p>
                  </a:txBody>
                  <a:tcPr/>
                </a:tc>
                <a:tc>
                  <a:txBody>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lang="ar-IQ" sz="2400" dirty="0">
                          <a:latin typeface="Times New Roman" panose="02020603050405020304" pitchFamily="18" charset="0"/>
                          <a:cs typeface="Times New Roman" panose="02020603050405020304" pitchFamily="18" charset="0"/>
                        </a:rPr>
                        <a:t>خدمات المكتبات</a:t>
                      </a:r>
                      <a:endParaRPr lang="en-US" sz="2400" dirty="0">
                        <a:latin typeface="Times New Roman" panose="02020603050405020304" pitchFamily="18" charset="0"/>
                        <a:cs typeface="Times New Roman" panose="02020603050405020304" pitchFamily="18" charset="0"/>
                      </a:endParaRPr>
                    </a:p>
                    <a:p>
                      <a:pPr marL="0" marR="0" lvl="0" indent="0" algn="ctr" defTabSz="889000" rtl="0" eaLnBrk="1" fontAlgn="auto" latinLnBrk="0" hangingPunct="1">
                        <a:lnSpc>
                          <a:spcPct val="90000"/>
                        </a:lnSpc>
                        <a:spcBef>
                          <a:spcPct val="0"/>
                        </a:spcBef>
                        <a:spcAft>
                          <a:spcPct val="35000"/>
                        </a:spcAft>
                        <a:buClrTx/>
                        <a:buSzTx/>
                        <a:buFontTx/>
                        <a:buNone/>
                        <a:tabLst/>
                        <a:defRPr/>
                      </a:pPr>
                      <a:r>
                        <a:rPr lang="en-US" sz="1800" u="none" dirty="0">
                          <a:latin typeface="Times New Roman" panose="02020603050405020304" pitchFamily="18" charset="0"/>
                          <a:cs typeface="Times New Roman" panose="02020603050405020304" pitchFamily="18" charset="0"/>
                        </a:rPr>
                        <a:t>9.5 </a:t>
                      </a:r>
                      <a:r>
                        <a:rPr lang="en-US" sz="1800" b="1" u="none" kern="1200" dirty="0">
                          <a:solidFill>
                            <a:schemeClr val="tx1"/>
                          </a:solidFill>
                          <a:effectLst/>
                          <a:latin typeface="+mn-lt"/>
                          <a:ea typeface="+mn-ea"/>
                          <a:cs typeface="+mn-cs"/>
                        </a:rPr>
                        <a:t>Library Services</a:t>
                      </a:r>
                      <a:endParaRPr lang="en-US" sz="1800" u="none" kern="1200" dirty="0">
                        <a:solidFill>
                          <a:schemeClr val="tx1"/>
                        </a:solidFill>
                        <a:effectLst/>
                        <a:latin typeface="+mn-lt"/>
                        <a:ea typeface="+mn-ea"/>
                        <a:cs typeface="+mn-cs"/>
                      </a:endParaRPr>
                    </a:p>
                    <a:p>
                      <a:pPr marL="0" marR="0" lvl="0" indent="0" algn="ctr" defTabSz="889000" rtl="0" eaLnBrk="1" fontAlgn="auto" latinLnBrk="0" hangingPunct="1">
                        <a:lnSpc>
                          <a:spcPct val="90000"/>
                        </a:lnSpc>
                        <a:spcBef>
                          <a:spcPct val="0"/>
                        </a:spcBef>
                        <a:spcAft>
                          <a:spcPct val="35000"/>
                        </a:spcAft>
                        <a:buClrTx/>
                        <a:buSzTx/>
                        <a:buFontTx/>
                        <a:buNone/>
                        <a:tabLst/>
                        <a:defRPr/>
                      </a:pPr>
                      <a:endParaRPr lang="en-US" sz="24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en-US" sz="2400" kern="1200" dirty="0">
                        <a:solidFill>
                          <a:prstClr val="black"/>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41797241"/>
                  </a:ext>
                </a:extLst>
              </a:tr>
            </a:tbl>
          </a:graphicData>
        </a:graphic>
      </p:graphicFrame>
    </p:spTree>
    <p:extLst>
      <p:ext uri="{BB962C8B-B14F-4D97-AF65-F5344CB8AC3E}">
        <p14:creationId xmlns:p14="http://schemas.microsoft.com/office/powerpoint/2010/main" val="950778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B9B865-7B3C-5E2F-7356-ABAC75BF0772}"/>
              </a:ext>
            </a:extLst>
          </p:cNvPr>
          <p:cNvPicPr>
            <a:picLocks noChangeAspect="1"/>
          </p:cNvPicPr>
          <p:nvPr/>
        </p:nvPicPr>
        <p:blipFill>
          <a:blip r:embed="rId2"/>
          <a:stretch>
            <a:fillRect/>
          </a:stretch>
        </p:blipFill>
        <p:spPr>
          <a:xfrm>
            <a:off x="1153651" y="728317"/>
            <a:ext cx="9087629" cy="5412258"/>
          </a:xfrm>
          <a:prstGeom prst="rect">
            <a:avLst/>
          </a:prstGeom>
        </p:spPr>
      </p:pic>
    </p:spTree>
    <p:extLst>
      <p:ext uri="{BB962C8B-B14F-4D97-AF65-F5344CB8AC3E}">
        <p14:creationId xmlns:p14="http://schemas.microsoft.com/office/powerpoint/2010/main" val="90151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2E9D1E-2602-E280-32D7-FA4B47B0D438}"/>
              </a:ext>
            </a:extLst>
          </p:cNvPr>
          <p:cNvPicPr>
            <a:picLocks noChangeAspect="1"/>
          </p:cNvPicPr>
          <p:nvPr/>
        </p:nvPicPr>
        <p:blipFill>
          <a:blip r:embed="rId2"/>
          <a:stretch>
            <a:fillRect/>
          </a:stretch>
        </p:blipFill>
        <p:spPr>
          <a:xfrm>
            <a:off x="868309" y="685801"/>
            <a:ext cx="9546708" cy="5541524"/>
          </a:xfrm>
          <a:prstGeom prst="rect">
            <a:avLst/>
          </a:prstGeom>
        </p:spPr>
      </p:pic>
    </p:spTree>
    <p:extLst>
      <p:ext uri="{BB962C8B-B14F-4D97-AF65-F5344CB8AC3E}">
        <p14:creationId xmlns:p14="http://schemas.microsoft.com/office/powerpoint/2010/main" val="2917264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8364BF-F5E3-FADA-1E1E-98475AB7F7DF}"/>
              </a:ext>
            </a:extLst>
          </p:cNvPr>
          <p:cNvPicPr>
            <a:picLocks noChangeAspect="1"/>
          </p:cNvPicPr>
          <p:nvPr/>
        </p:nvPicPr>
        <p:blipFill>
          <a:blip r:embed="rId2"/>
          <a:stretch>
            <a:fillRect/>
          </a:stretch>
        </p:blipFill>
        <p:spPr>
          <a:xfrm>
            <a:off x="1187945" y="709459"/>
            <a:ext cx="8742439" cy="5439082"/>
          </a:xfrm>
          <a:prstGeom prst="rect">
            <a:avLst/>
          </a:prstGeom>
        </p:spPr>
      </p:pic>
    </p:spTree>
    <p:extLst>
      <p:ext uri="{BB962C8B-B14F-4D97-AF65-F5344CB8AC3E}">
        <p14:creationId xmlns:p14="http://schemas.microsoft.com/office/powerpoint/2010/main" val="1902298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D8AF9D-142A-3421-9400-3AFD8C99E675}"/>
              </a:ext>
            </a:extLst>
          </p:cNvPr>
          <p:cNvPicPr>
            <a:picLocks noChangeAspect="1"/>
          </p:cNvPicPr>
          <p:nvPr/>
        </p:nvPicPr>
        <p:blipFill>
          <a:blip r:embed="rId2"/>
          <a:stretch>
            <a:fillRect/>
          </a:stretch>
        </p:blipFill>
        <p:spPr>
          <a:xfrm>
            <a:off x="1082379" y="720850"/>
            <a:ext cx="9296062" cy="5416300"/>
          </a:xfrm>
          <a:prstGeom prst="rect">
            <a:avLst/>
          </a:prstGeom>
        </p:spPr>
      </p:pic>
    </p:spTree>
    <p:extLst>
      <p:ext uri="{BB962C8B-B14F-4D97-AF65-F5344CB8AC3E}">
        <p14:creationId xmlns:p14="http://schemas.microsoft.com/office/powerpoint/2010/main" val="2527859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4AABE-DA17-AEA2-A780-3B64BC66C396}"/>
              </a:ext>
            </a:extLst>
          </p:cNvPr>
          <p:cNvSpPr txBox="1"/>
          <p:nvPr/>
        </p:nvSpPr>
        <p:spPr>
          <a:xfrm>
            <a:off x="2718619" y="3013501"/>
            <a:ext cx="6754761" cy="1200329"/>
          </a:xfrm>
          <a:prstGeom prst="rect">
            <a:avLst/>
          </a:prstGeom>
          <a:noFill/>
        </p:spPr>
        <p:txBody>
          <a:bodyPr wrap="square" rtlCol="0">
            <a:spAutoFit/>
          </a:bodyPr>
          <a:lstStyle/>
          <a:p>
            <a:pPr algn="ctr"/>
            <a:r>
              <a:rPr lang="ar-IQ" sz="7200" b="1" dirty="0">
                <a:solidFill>
                  <a:schemeClr val="accent5">
                    <a:lumMod val="50000"/>
                  </a:schemeClr>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rPr>
              <a:t>شكراً  جزيلاً لـــــحسن  استماعكم </a:t>
            </a:r>
            <a:endParaRPr lang="en-US" sz="7200" b="1" dirty="0">
              <a:solidFill>
                <a:schemeClr val="accent5">
                  <a:lumMod val="50000"/>
                </a:schemeClr>
              </a:solidFill>
              <a:effectLst>
                <a:outerShdw blurRad="38100" dist="38100" dir="2700000" algn="tl">
                  <a:srgbClr val="000000">
                    <a:alpha val="43137"/>
                  </a:srgbClr>
                </a:outerShdw>
              </a:effectLst>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88916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513702-48FB-4CDF-6222-33C253A2B011}"/>
              </a:ext>
            </a:extLst>
          </p:cNvPr>
          <p:cNvSpPr txBox="1"/>
          <p:nvPr/>
        </p:nvSpPr>
        <p:spPr>
          <a:xfrm>
            <a:off x="2644877" y="2676520"/>
            <a:ext cx="6400801" cy="1323439"/>
          </a:xfrm>
          <a:prstGeom prst="rect">
            <a:avLst/>
          </a:prstGeom>
          <a:noFill/>
        </p:spPr>
        <p:txBody>
          <a:bodyPr wrap="square">
            <a:spAutoFit/>
          </a:bodyPr>
          <a:lstStyle/>
          <a:p>
            <a:pPr algn="ctr"/>
            <a:r>
              <a:rPr lang="en-US" sz="4000" b="1" dirty="0"/>
              <a:t>Readiness Review</a:t>
            </a:r>
            <a:r>
              <a:rPr lang="ar-IQ" sz="4000" b="1" dirty="0"/>
              <a:t> </a:t>
            </a:r>
            <a:r>
              <a:rPr lang="en-US" sz="4000" b="1" dirty="0"/>
              <a:t>Report </a:t>
            </a:r>
            <a:endParaRPr lang="ar-IQ" sz="4000" b="1" dirty="0"/>
          </a:p>
          <a:p>
            <a:pPr algn="ctr"/>
            <a:r>
              <a:rPr lang="en-US" sz="4000" b="1" dirty="0"/>
              <a:t>(RRR)</a:t>
            </a:r>
            <a:endParaRPr lang="en-US" sz="4000" dirty="0"/>
          </a:p>
        </p:txBody>
      </p:sp>
    </p:spTree>
    <p:extLst>
      <p:ext uri="{BB962C8B-B14F-4D97-AF65-F5344CB8AC3E}">
        <p14:creationId xmlns:p14="http://schemas.microsoft.com/office/powerpoint/2010/main" val="114463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065027-64DD-645C-8A43-414E1D268EBE}"/>
              </a:ext>
            </a:extLst>
          </p:cNvPr>
          <p:cNvPicPr>
            <a:picLocks noChangeAspect="1"/>
          </p:cNvPicPr>
          <p:nvPr/>
        </p:nvPicPr>
        <p:blipFill>
          <a:blip r:embed="rId2"/>
          <a:srcRect l="4083" r="61268"/>
          <a:stretch/>
        </p:blipFill>
        <p:spPr>
          <a:xfrm>
            <a:off x="760642" y="636524"/>
            <a:ext cx="3801525" cy="5584952"/>
          </a:xfrm>
          <a:prstGeom prst="rect">
            <a:avLst/>
          </a:prstGeom>
        </p:spPr>
      </p:pic>
      <p:pic>
        <p:nvPicPr>
          <p:cNvPr id="2" name="Picture 1">
            <a:extLst>
              <a:ext uri="{FF2B5EF4-FFF2-40B4-BE49-F238E27FC236}">
                <a16:creationId xmlns:a16="http://schemas.microsoft.com/office/drawing/2014/main" id="{0637FBE4-EC75-6BCB-7EDF-C53B7DE77823}"/>
              </a:ext>
            </a:extLst>
          </p:cNvPr>
          <p:cNvPicPr>
            <a:picLocks noChangeAspect="1"/>
          </p:cNvPicPr>
          <p:nvPr/>
        </p:nvPicPr>
        <p:blipFill>
          <a:blip r:embed="rId2"/>
          <a:srcRect l="46181" t="14291" r="3219" b="11515"/>
          <a:stretch/>
        </p:blipFill>
        <p:spPr>
          <a:xfrm>
            <a:off x="4562166" y="729206"/>
            <a:ext cx="6869191" cy="5492270"/>
          </a:xfrm>
          <a:prstGeom prst="rect">
            <a:avLst/>
          </a:prstGeom>
        </p:spPr>
      </p:pic>
    </p:spTree>
    <p:extLst>
      <p:ext uri="{BB962C8B-B14F-4D97-AF65-F5344CB8AC3E}">
        <p14:creationId xmlns:p14="http://schemas.microsoft.com/office/powerpoint/2010/main" val="375187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30E04A-B116-3001-91AB-F636AAE92B3C}"/>
              </a:ext>
            </a:extLst>
          </p:cNvPr>
          <p:cNvSpPr txBox="1"/>
          <p:nvPr/>
        </p:nvSpPr>
        <p:spPr>
          <a:xfrm>
            <a:off x="2467897" y="632703"/>
            <a:ext cx="7698659" cy="1200329"/>
          </a:xfrm>
          <a:prstGeom prst="rect">
            <a:avLst/>
          </a:prstGeom>
          <a:noFill/>
        </p:spPr>
        <p:txBody>
          <a:bodyPr wrap="square">
            <a:spAutoFit/>
          </a:bodyPr>
          <a:lstStyle/>
          <a:p>
            <a:r>
              <a:rPr lang="en-US" sz="3600" b="1" dirty="0"/>
              <a:t>Readiness Review</a:t>
            </a:r>
            <a:r>
              <a:rPr lang="ar-IQ" sz="3600" b="1" dirty="0"/>
              <a:t> </a:t>
            </a:r>
            <a:r>
              <a:rPr lang="en-US" sz="3600" b="1" dirty="0"/>
              <a:t> Worksheet</a:t>
            </a:r>
          </a:p>
          <a:p>
            <a:pPr algn="ctr"/>
            <a:r>
              <a:rPr lang="en-US" sz="3600" b="1" dirty="0"/>
              <a:t>(RRW)</a:t>
            </a:r>
            <a:endParaRPr lang="en-US" sz="3600" dirty="0"/>
          </a:p>
        </p:txBody>
      </p:sp>
      <p:sp>
        <p:nvSpPr>
          <p:cNvPr id="4" name="TextBox 3">
            <a:extLst>
              <a:ext uri="{FF2B5EF4-FFF2-40B4-BE49-F238E27FC236}">
                <a16:creationId xmlns:a16="http://schemas.microsoft.com/office/drawing/2014/main" id="{CF749364-9179-6C5E-5252-3BCF27BC2889}"/>
              </a:ext>
            </a:extLst>
          </p:cNvPr>
          <p:cNvSpPr txBox="1"/>
          <p:nvPr/>
        </p:nvSpPr>
        <p:spPr>
          <a:xfrm>
            <a:off x="1071716" y="1977980"/>
            <a:ext cx="10284542" cy="4247317"/>
          </a:xfrm>
          <a:prstGeom prst="rect">
            <a:avLst/>
          </a:prstGeom>
          <a:noFill/>
        </p:spPr>
        <p:txBody>
          <a:bodyPr wrap="square" rtlCol="0">
            <a:spAutoFit/>
          </a:bodyPr>
          <a:lstStyle/>
          <a:p>
            <a:r>
              <a:rPr lang="en-US" sz="3000" dirty="0">
                <a:latin typeface="Times New Roman" panose="02020603050405020304" pitchFamily="18" charset="0"/>
                <a:cs typeface="Times New Roman" panose="02020603050405020304" pitchFamily="18" charset="0"/>
              </a:rPr>
              <a:t>RRW summarizes the identification of shortcomings with respect to criteria. </a:t>
            </a:r>
          </a:p>
          <a:p>
            <a:r>
              <a:rPr lang="en-US" sz="3000" dirty="0">
                <a:latin typeface="Times New Roman" panose="02020603050405020304" pitchFamily="18" charset="0"/>
                <a:cs typeface="Times New Roman" panose="02020603050405020304" pitchFamily="18" charset="0"/>
              </a:rPr>
              <a:t>Shortcomings are shown as a :</a:t>
            </a:r>
          </a:p>
          <a:p>
            <a:pPr marL="914400" lvl="1"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Deficiency (</a:t>
            </a:r>
            <a:r>
              <a:rPr lang="en-US" sz="3000" b="1" dirty="0">
                <a:solidFill>
                  <a:srgbClr val="FF0000"/>
                </a:solidFill>
                <a:latin typeface="Times New Roman" panose="02020603050405020304" pitchFamily="18" charset="0"/>
                <a:cs typeface="Times New Roman" panose="02020603050405020304" pitchFamily="18" charset="0"/>
              </a:rPr>
              <a:t>D</a:t>
            </a:r>
            <a:r>
              <a:rPr lang="en-US" sz="3000" dirty="0">
                <a:latin typeface="Times New Roman" panose="02020603050405020304" pitchFamily="18" charset="0"/>
                <a:cs typeface="Times New Roman" panose="02020603050405020304" pitchFamily="18" charset="0"/>
              </a:rPr>
              <a:t>)              T</a:t>
            </a:r>
            <a:r>
              <a:rPr lang="en-US" sz="3000" dirty="0"/>
              <a:t>he </a:t>
            </a:r>
            <a:r>
              <a:rPr lang="en-US" sz="3000" u="sng" dirty="0">
                <a:solidFill>
                  <a:srgbClr val="FF0000"/>
                </a:solidFill>
              </a:rPr>
              <a:t>head</a:t>
            </a:r>
            <a:r>
              <a:rPr lang="en-US" sz="3000" dirty="0"/>
              <a:t> of the dept. &amp; the </a:t>
            </a:r>
            <a:r>
              <a:rPr lang="en-US" sz="3000" u="sng" dirty="0">
                <a:solidFill>
                  <a:srgbClr val="FF0000"/>
                </a:solidFill>
              </a:rPr>
              <a:t>reviewer</a:t>
            </a:r>
            <a:endParaRPr lang="en-US" sz="3000" u="sng" dirty="0">
              <a:solidFill>
                <a:srgbClr val="FF0000"/>
              </a:solidFill>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Weakness (</a:t>
            </a:r>
            <a:r>
              <a:rPr lang="en-US" sz="3000" b="1" dirty="0">
                <a:solidFill>
                  <a:srgbClr val="FF0000"/>
                </a:solidFill>
                <a:latin typeface="Times New Roman" panose="02020603050405020304" pitchFamily="18" charset="0"/>
                <a:cs typeface="Times New Roman" panose="02020603050405020304" pitchFamily="18" charset="0"/>
              </a:rPr>
              <a:t>W</a:t>
            </a:r>
            <a:r>
              <a:rPr lang="en-US" sz="3000" dirty="0">
                <a:latin typeface="Times New Roman" panose="02020603050405020304" pitchFamily="18" charset="0"/>
                <a:cs typeface="Times New Roman" panose="02020603050405020304" pitchFamily="18" charset="0"/>
              </a:rPr>
              <a:t>)               T</a:t>
            </a:r>
            <a:r>
              <a:rPr lang="en-US" sz="3000" dirty="0"/>
              <a:t>he </a:t>
            </a:r>
            <a:r>
              <a:rPr lang="en-US" sz="3000" u="sng" dirty="0">
                <a:solidFill>
                  <a:srgbClr val="FF0000"/>
                </a:solidFill>
              </a:rPr>
              <a:t>head</a:t>
            </a:r>
            <a:r>
              <a:rPr lang="en-US" sz="3000" dirty="0"/>
              <a:t> of the dept. &amp; the </a:t>
            </a:r>
            <a:r>
              <a:rPr lang="en-US" sz="3000" u="sng" dirty="0">
                <a:solidFill>
                  <a:srgbClr val="FF0000"/>
                </a:solidFill>
              </a:rPr>
              <a:t>reviewer</a:t>
            </a:r>
            <a:endParaRPr lang="en-US" sz="30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Yes (</a:t>
            </a:r>
            <a:r>
              <a:rPr lang="en-US" sz="3000" b="1" dirty="0">
                <a:solidFill>
                  <a:srgbClr val="FF0000"/>
                </a:solidFill>
                <a:latin typeface="Times New Roman" panose="02020603050405020304" pitchFamily="18" charset="0"/>
                <a:cs typeface="Times New Roman" panose="02020603050405020304" pitchFamily="18" charset="0"/>
              </a:rPr>
              <a:t>Y</a:t>
            </a:r>
            <a:r>
              <a:rPr lang="en-US" sz="3000" dirty="0">
                <a:latin typeface="Times New Roman" panose="02020603050405020304" pitchFamily="18" charset="0"/>
                <a:cs typeface="Times New Roman" panose="02020603050405020304" pitchFamily="18" charset="0"/>
              </a:rPr>
              <a:t>)                          T</a:t>
            </a:r>
            <a:r>
              <a:rPr lang="en-US" sz="3000" dirty="0"/>
              <a:t>he </a:t>
            </a:r>
            <a:r>
              <a:rPr lang="en-US" sz="3000" u="sng" dirty="0">
                <a:solidFill>
                  <a:srgbClr val="FF0000"/>
                </a:solidFill>
              </a:rPr>
              <a:t>head</a:t>
            </a:r>
            <a:r>
              <a:rPr lang="en-US" sz="3000" dirty="0"/>
              <a:t> of the dept. &amp; the </a:t>
            </a:r>
            <a:r>
              <a:rPr lang="en-US" sz="3000" u="sng" dirty="0">
                <a:solidFill>
                  <a:srgbClr val="FF0000"/>
                </a:solidFill>
              </a:rPr>
              <a:t>reviewer</a:t>
            </a:r>
            <a:endParaRPr lang="en-US" sz="3000" dirty="0">
              <a:latin typeface="Times New Roman" panose="02020603050405020304" pitchFamily="18" charset="0"/>
              <a:cs typeface="Times New Roman" panose="02020603050405020304" pitchFamily="18" charset="0"/>
            </a:endParaRPr>
          </a:p>
          <a:p>
            <a:pPr lvl="1"/>
            <a:endParaRPr lang="en-US" sz="30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Concern (</a:t>
            </a:r>
            <a:r>
              <a:rPr lang="en-US" sz="3000" b="1" dirty="0">
                <a:solidFill>
                  <a:srgbClr val="FF0000"/>
                </a:solidFill>
                <a:latin typeface="Times New Roman" panose="02020603050405020304" pitchFamily="18" charset="0"/>
                <a:cs typeface="Times New Roman" panose="02020603050405020304" pitchFamily="18" charset="0"/>
              </a:rPr>
              <a:t>C</a:t>
            </a:r>
            <a:r>
              <a:rPr lang="en-US" sz="3000" dirty="0">
                <a:latin typeface="Times New Roman" panose="02020603050405020304" pitchFamily="18" charset="0"/>
                <a:cs typeface="Times New Roman" panose="02020603050405020304" pitchFamily="18" charset="0"/>
              </a:rPr>
              <a:t>)</a:t>
            </a:r>
            <a:r>
              <a:rPr lang="ar-IQ" sz="30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                   T</a:t>
            </a:r>
            <a:r>
              <a:rPr lang="en-US" sz="3000" dirty="0"/>
              <a:t>he </a:t>
            </a:r>
            <a:r>
              <a:rPr lang="en-US" sz="3000" u="sng" dirty="0">
                <a:solidFill>
                  <a:srgbClr val="FF0000"/>
                </a:solidFill>
              </a:rPr>
              <a:t>reviewer</a:t>
            </a:r>
            <a:endParaRPr lang="en-US" sz="3000" dirty="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Observations (</a:t>
            </a:r>
            <a:r>
              <a:rPr lang="en-US" sz="3000" b="1" dirty="0">
                <a:solidFill>
                  <a:srgbClr val="FF0000"/>
                </a:solidFill>
                <a:latin typeface="Times New Roman" panose="02020603050405020304" pitchFamily="18" charset="0"/>
                <a:cs typeface="Times New Roman" panose="02020603050405020304" pitchFamily="18" charset="0"/>
              </a:rPr>
              <a:t>O</a:t>
            </a:r>
            <a:r>
              <a:rPr lang="en-US" sz="3000" dirty="0">
                <a:latin typeface="Times New Roman" panose="02020603050405020304" pitchFamily="18" charset="0"/>
                <a:cs typeface="Times New Roman" panose="02020603050405020304" pitchFamily="18" charset="0"/>
              </a:rPr>
              <a:t>)            T</a:t>
            </a:r>
            <a:r>
              <a:rPr lang="en-US" sz="3000" dirty="0"/>
              <a:t>he </a:t>
            </a:r>
            <a:r>
              <a:rPr lang="en-US" sz="3000" u="sng" dirty="0">
                <a:solidFill>
                  <a:srgbClr val="FF0000"/>
                </a:solidFill>
              </a:rPr>
              <a:t>reviewer</a:t>
            </a:r>
            <a:endParaRPr lang="en-US" sz="3000"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57D55815-FAC6-D55D-19F5-8CF3BA86F632}"/>
              </a:ext>
            </a:extLst>
          </p:cNvPr>
          <p:cNvCxnSpPr/>
          <p:nvPr/>
        </p:nvCxnSpPr>
        <p:spPr>
          <a:xfrm>
            <a:off x="4562168" y="3667432"/>
            <a:ext cx="8849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D4D67A7-BD75-6144-88A1-FF896C812334}"/>
              </a:ext>
            </a:extLst>
          </p:cNvPr>
          <p:cNvCxnSpPr/>
          <p:nvPr/>
        </p:nvCxnSpPr>
        <p:spPr>
          <a:xfrm>
            <a:off x="4557251" y="4124634"/>
            <a:ext cx="8849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A15719E-8EC5-6637-81BA-8AA764C1828A}"/>
              </a:ext>
            </a:extLst>
          </p:cNvPr>
          <p:cNvCxnSpPr/>
          <p:nvPr/>
        </p:nvCxnSpPr>
        <p:spPr>
          <a:xfrm>
            <a:off x="4562166" y="4542504"/>
            <a:ext cx="8849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9F203BB-0694-8845-7928-B862EFF4AC7B}"/>
              </a:ext>
            </a:extLst>
          </p:cNvPr>
          <p:cNvCxnSpPr/>
          <p:nvPr/>
        </p:nvCxnSpPr>
        <p:spPr>
          <a:xfrm>
            <a:off x="4783392" y="5461820"/>
            <a:ext cx="8849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09AF989-C778-E894-68EE-97608AC4042D}"/>
              </a:ext>
            </a:extLst>
          </p:cNvPr>
          <p:cNvCxnSpPr/>
          <p:nvPr/>
        </p:nvCxnSpPr>
        <p:spPr>
          <a:xfrm>
            <a:off x="4837474" y="5948515"/>
            <a:ext cx="8849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317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392DF4-6422-7C28-0392-574EF3A10849}"/>
              </a:ext>
            </a:extLst>
          </p:cNvPr>
          <p:cNvSpPr txBox="1"/>
          <p:nvPr/>
        </p:nvSpPr>
        <p:spPr>
          <a:xfrm>
            <a:off x="3661980" y="698398"/>
            <a:ext cx="4868037" cy="523220"/>
          </a:xfrm>
          <a:prstGeom prst="rect">
            <a:avLst/>
          </a:prstGeom>
          <a:solidFill>
            <a:schemeClr val="accent5">
              <a:lumMod val="75000"/>
            </a:schemeClr>
          </a:solidFill>
        </p:spPr>
        <p:txBody>
          <a:bodyPr wrap="square" rtlCol="0">
            <a:spAutoFit/>
          </a:bodyPr>
          <a:lstStyle>
            <a:defPPr>
              <a:defRPr lang="en-US"/>
            </a:defPPr>
            <a:lvl1pPr algn="ctr" rtl="1">
              <a:defRPr sz="2800" b="1">
                <a:solidFill>
                  <a:schemeClr val="bg1"/>
                </a:solidFill>
                <a:latin typeface="Times New Roman" panose="02020603050405020304" pitchFamily="18" charset="0"/>
                <a:cs typeface="Times New Roman" panose="02020603050405020304" pitchFamily="18" charset="0"/>
              </a:defRPr>
            </a:lvl1pPr>
          </a:lstStyle>
          <a:p>
            <a:r>
              <a:rPr lang="ar-IQ" dirty="0"/>
              <a:t>المعايير الوطنية لاعتماد التعليم الهندسي</a:t>
            </a:r>
            <a:endParaRPr lang="en-US" dirty="0"/>
          </a:p>
        </p:txBody>
      </p:sp>
      <p:sp>
        <p:nvSpPr>
          <p:cNvPr id="3" name="TextBox 2">
            <a:extLst>
              <a:ext uri="{FF2B5EF4-FFF2-40B4-BE49-F238E27FC236}">
                <a16:creationId xmlns:a16="http://schemas.microsoft.com/office/drawing/2014/main" id="{1EF15B9F-06D4-7FD3-20E5-28BC1BBB5737}"/>
              </a:ext>
            </a:extLst>
          </p:cNvPr>
          <p:cNvSpPr txBox="1"/>
          <p:nvPr/>
        </p:nvSpPr>
        <p:spPr>
          <a:xfrm>
            <a:off x="919314" y="1614908"/>
            <a:ext cx="10353367" cy="4370427"/>
          </a:xfrm>
          <a:prstGeom prst="rect">
            <a:avLst/>
          </a:prstGeom>
          <a:noFill/>
        </p:spPr>
        <p:txBody>
          <a:bodyPr wrap="square" rtlCol="0">
            <a:spAutoFit/>
          </a:bodyPr>
          <a:lstStyle/>
          <a:p>
            <a:pPr algn="r" rtl="1"/>
            <a:r>
              <a:rPr lang="ar-IQ" sz="2400" dirty="0">
                <a:latin typeface="Times New Roman" panose="02020603050405020304" pitchFamily="18" charset="0"/>
                <a:cs typeface="Times New Roman" panose="02020603050405020304" pitchFamily="18" charset="0"/>
              </a:rPr>
              <a:t>سنتناول في ورشتنا لهذا اليوم </a:t>
            </a:r>
            <a:r>
              <a:rPr lang="ar-IQ" sz="2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المعيار الاول و الرابع و الخامس </a:t>
            </a:r>
            <a:r>
              <a:rPr lang="ar-IQ" sz="2400" dirty="0">
                <a:latin typeface="Times New Roman" panose="02020603050405020304" pitchFamily="18" charset="0"/>
                <a:cs typeface="Times New Roman" panose="02020603050405020304" pitchFamily="18" charset="0"/>
              </a:rPr>
              <a:t>:</a:t>
            </a:r>
          </a:p>
          <a:p>
            <a:pPr algn="r" rtl="1"/>
            <a:endParaRPr lang="ar-IQ" sz="1400" dirty="0">
              <a:latin typeface="Times New Roman" panose="02020603050405020304" pitchFamily="18" charset="0"/>
              <a:cs typeface="Times New Roman" panose="02020603050405020304" pitchFamily="18" charset="0"/>
            </a:endParaRP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الاول:  اهداف البرنامج التعليمية </a:t>
            </a:r>
            <a:r>
              <a:rPr lang="en-US" sz="2400" dirty="0">
                <a:latin typeface="Times New Roman" panose="02020603050405020304" pitchFamily="18" charset="0"/>
                <a:cs typeface="Times New Roman" panose="02020603050405020304" pitchFamily="18" charset="0"/>
              </a:rPr>
              <a:t>(Program Educational Objectives)</a:t>
            </a:r>
            <a:r>
              <a:rPr lang="ar-IQ" sz="2400" dirty="0">
                <a:latin typeface="Times New Roman" panose="02020603050405020304" pitchFamily="18" charset="0"/>
                <a:cs typeface="Times New Roman" panose="02020603050405020304" pitchFamily="18" charset="0"/>
              </a:rPr>
              <a:t>  </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الثاني:  محصلات الخريجين </a:t>
            </a:r>
            <a:r>
              <a:rPr lang="en-US" sz="2400" dirty="0">
                <a:latin typeface="Times New Roman" panose="02020603050405020304" pitchFamily="18" charset="0"/>
                <a:cs typeface="Times New Roman" panose="02020603050405020304" pitchFamily="18" charset="0"/>
              </a:rPr>
              <a:t>(Graduate outcomes)</a:t>
            </a:r>
            <a:endParaRPr lang="ar-IQ" sz="2400" dirty="0">
              <a:latin typeface="Times New Roman" panose="02020603050405020304" pitchFamily="18" charset="0"/>
              <a:cs typeface="Times New Roman" panose="02020603050405020304" pitchFamily="18" charset="0"/>
            </a:endParaRP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الثالث:  المنهاج الدراسي (</a:t>
            </a:r>
            <a:r>
              <a:rPr lang="en-US" sz="2400" dirty="0">
                <a:latin typeface="Times New Roman" panose="02020603050405020304" pitchFamily="18" charset="0"/>
                <a:cs typeface="Times New Roman" panose="02020603050405020304" pitchFamily="18" charset="0"/>
              </a:rPr>
              <a:t>Curriculum</a:t>
            </a:r>
            <a:r>
              <a:rPr lang="ar-IQ" sz="2400" dirty="0">
                <a:latin typeface="Times New Roman" panose="02020603050405020304" pitchFamily="18" charset="0"/>
                <a:cs typeface="Times New Roman" panose="02020603050405020304" pitchFamily="18" charset="0"/>
              </a:rPr>
              <a:t>)</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الرابع:  التحسين المستمر (</a:t>
            </a:r>
            <a:r>
              <a:rPr lang="en-US" sz="2400" dirty="0">
                <a:latin typeface="Times New Roman" panose="02020603050405020304" pitchFamily="18" charset="0"/>
                <a:cs typeface="Times New Roman" panose="02020603050405020304" pitchFamily="18" charset="0"/>
              </a:rPr>
              <a:t>Continuous Improvement</a:t>
            </a:r>
            <a:r>
              <a:rPr lang="ar-IQ" sz="2400" dirty="0">
                <a:latin typeface="Times New Roman" panose="02020603050405020304" pitchFamily="18" charset="0"/>
                <a:cs typeface="Times New Roman" panose="02020603050405020304" pitchFamily="18" charset="0"/>
              </a:rPr>
              <a:t>)</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الخامس:  الطلبة (</a:t>
            </a:r>
            <a:r>
              <a:rPr lang="en-US" sz="2400" dirty="0">
                <a:latin typeface="Times New Roman" panose="02020603050405020304" pitchFamily="18" charset="0"/>
                <a:cs typeface="Times New Roman" panose="02020603050405020304" pitchFamily="18" charset="0"/>
              </a:rPr>
              <a:t>Students</a:t>
            </a:r>
            <a:r>
              <a:rPr lang="ar-IQ" sz="2400" dirty="0">
                <a:latin typeface="Times New Roman" panose="02020603050405020304" pitchFamily="18" charset="0"/>
                <a:cs typeface="Times New Roman" panose="02020603050405020304" pitchFamily="18" charset="0"/>
              </a:rPr>
              <a:t>) </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السادس:  هيئة التدريس (</a:t>
            </a:r>
            <a:r>
              <a:rPr lang="en-US" sz="2400" dirty="0">
                <a:latin typeface="Times New Roman" panose="02020603050405020304" pitchFamily="18" charset="0"/>
                <a:cs typeface="Times New Roman" panose="02020603050405020304" pitchFamily="18" charset="0"/>
              </a:rPr>
              <a:t>Faculty</a:t>
            </a:r>
            <a:r>
              <a:rPr lang="ar-IQ" sz="2400" dirty="0">
                <a:latin typeface="Times New Roman" panose="02020603050405020304" pitchFamily="18" charset="0"/>
                <a:cs typeface="Times New Roman" panose="02020603050405020304" pitchFamily="18" charset="0"/>
              </a:rPr>
              <a:t>)</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السابع:  الدعم الاداري (</a:t>
            </a:r>
            <a:r>
              <a:rPr lang="en-US" sz="2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Administrative Support</a:t>
            </a:r>
            <a:r>
              <a:rPr lang="ar-IQ" sz="2400" dirty="0">
                <a:latin typeface="Times New Roman" panose="02020603050405020304" pitchFamily="18" charset="0"/>
                <a:cs typeface="Times New Roman" panose="02020603050405020304" pitchFamily="18" charset="0"/>
              </a:rPr>
              <a:t>)</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الثامن:  الدعم المالي (</a:t>
            </a:r>
            <a:r>
              <a:rPr lang="en-US" sz="24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Financial Support</a:t>
            </a:r>
            <a:r>
              <a:rPr lang="ar-IQ" sz="2400" dirty="0">
                <a:latin typeface="Times New Roman" panose="02020603050405020304" pitchFamily="18" charset="0"/>
                <a:cs typeface="Times New Roman" panose="02020603050405020304" pitchFamily="18" charset="0"/>
              </a:rPr>
              <a:t>)</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التاسع:  المرافق و التسهيلات (</a:t>
            </a:r>
            <a:r>
              <a:rPr lang="en-US" sz="2400" dirty="0">
                <a:highlight>
                  <a:srgbClr val="FFFF00"/>
                </a:highlight>
                <a:latin typeface="Times New Roman" panose="02020603050405020304" pitchFamily="18" charset="0"/>
                <a:cs typeface="Times New Roman" panose="02020603050405020304" pitchFamily="18" charset="0"/>
              </a:rPr>
              <a:t>Facilities</a:t>
            </a:r>
            <a:r>
              <a:rPr lang="ar-IQ" sz="2400" dirty="0">
                <a:latin typeface="Times New Roman" panose="02020603050405020304" pitchFamily="18" charset="0"/>
                <a:cs typeface="Times New Roman" panose="02020603050405020304" pitchFamily="18" charset="0"/>
              </a:rPr>
              <a:t>)</a:t>
            </a:r>
          </a:p>
          <a:p>
            <a:pPr marL="514350" indent="-514350" algn="r" rtl="1">
              <a:buFont typeface="+mj-lt"/>
              <a:buAutoNum type="arabicPeriod"/>
            </a:pPr>
            <a:r>
              <a:rPr lang="ar-IQ" sz="2400" dirty="0">
                <a:latin typeface="Times New Roman" panose="02020603050405020304" pitchFamily="18" charset="0"/>
                <a:cs typeface="Times New Roman" panose="02020603050405020304" pitchFamily="18" charset="0"/>
              </a:rPr>
              <a:t>المعيار العاشر:   معيار برنامج تخصصي (</a:t>
            </a:r>
            <a:r>
              <a:rPr lang="en-US" sz="2400" dirty="0">
                <a:latin typeface="Times New Roman" panose="02020603050405020304" pitchFamily="18" charset="0"/>
                <a:cs typeface="Times New Roman" panose="02020603050405020304" pitchFamily="18" charset="0"/>
              </a:rPr>
              <a:t>Specific Program Criteria</a:t>
            </a:r>
            <a:r>
              <a:rPr lang="ar-IQ"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10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886B94-4B7F-D13D-2291-881F3A598A33}"/>
              </a:ext>
            </a:extLst>
          </p:cNvPr>
          <p:cNvSpPr txBox="1"/>
          <p:nvPr/>
        </p:nvSpPr>
        <p:spPr>
          <a:xfrm>
            <a:off x="3115742" y="718185"/>
            <a:ext cx="5431612" cy="461665"/>
          </a:xfrm>
          <a:prstGeom prst="rect">
            <a:avLst/>
          </a:prstGeom>
          <a:solidFill>
            <a:srgbClr val="9D235A"/>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r>
              <a:rPr lang="ar-IQ" dirty="0">
                <a:solidFill>
                  <a:schemeClr val="bg1"/>
                </a:solidFill>
              </a:rPr>
              <a:t>المعيار السادس: هيئة التدريس (</a:t>
            </a:r>
            <a:r>
              <a:rPr lang="en-US" dirty="0">
                <a:solidFill>
                  <a:schemeClr val="bg1"/>
                </a:solidFill>
              </a:rPr>
              <a:t>Faculty</a:t>
            </a:r>
            <a:r>
              <a:rPr lang="ar-IQ" dirty="0">
                <a:solidFill>
                  <a:schemeClr val="bg1"/>
                </a:solidFill>
              </a:rPr>
              <a:t>)</a:t>
            </a:r>
            <a:endParaRPr lang="en-US" dirty="0">
              <a:solidFill>
                <a:schemeClr val="bg1"/>
              </a:solidFill>
            </a:endParaRPr>
          </a:p>
        </p:txBody>
      </p:sp>
      <p:graphicFrame>
        <p:nvGraphicFramePr>
          <p:cNvPr id="3" name="Table 4">
            <a:extLst>
              <a:ext uri="{FF2B5EF4-FFF2-40B4-BE49-F238E27FC236}">
                <a16:creationId xmlns:a16="http://schemas.microsoft.com/office/drawing/2014/main" id="{16E96B86-6669-8C66-3F03-572B4B360047}"/>
              </a:ext>
            </a:extLst>
          </p:cNvPr>
          <p:cNvGraphicFramePr>
            <a:graphicFrameLocks noGrp="1"/>
          </p:cNvGraphicFramePr>
          <p:nvPr>
            <p:extLst>
              <p:ext uri="{D42A27DB-BD31-4B8C-83A1-F6EECF244321}">
                <p14:modId xmlns:p14="http://schemas.microsoft.com/office/powerpoint/2010/main" val="459752063"/>
              </p:ext>
            </p:extLst>
          </p:nvPr>
        </p:nvGraphicFramePr>
        <p:xfrm>
          <a:off x="914400" y="1306558"/>
          <a:ext cx="10639425" cy="4893074"/>
        </p:xfrm>
        <a:graphic>
          <a:graphicData uri="http://schemas.openxmlformats.org/drawingml/2006/table">
            <a:tbl>
              <a:tblPr firstRow="1" bandRow="1"/>
              <a:tblGrid>
                <a:gridCol w="8156448">
                  <a:extLst>
                    <a:ext uri="{9D8B030D-6E8A-4147-A177-3AD203B41FA5}">
                      <a16:colId xmlns:a16="http://schemas.microsoft.com/office/drawing/2014/main" val="1594876914"/>
                    </a:ext>
                  </a:extLst>
                </a:gridCol>
                <a:gridCol w="2482977">
                  <a:extLst>
                    <a:ext uri="{9D8B030D-6E8A-4147-A177-3AD203B41FA5}">
                      <a16:colId xmlns:a16="http://schemas.microsoft.com/office/drawing/2014/main" val="3425776726"/>
                    </a:ext>
                  </a:extLst>
                </a:gridCol>
              </a:tblGrid>
              <a:tr h="458124">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extLst>
                  <a:ext uri="{0D108BD9-81ED-4DB2-BD59-A6C34878D82A}">
                    <a16:rowId xmlns:a16="http://schemas.microsoft.com/office/drawing/2014/main" val="3482141469"/>
                  </a:ext>
                </a:extLst>
              </a:tr>
              <a:tr h="4434950">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6.1.1</a:t>
                      </a:r>
                      <a:r>
                        <a:rPr lang="en-US" sz="1800" b="1" kern="1200" dirty="0">
                          <a:solidFill>
                            <a:schemeClr val="tx1"/>
                          </a:solidFill>
                          <a:effectLst/>
                          <a:latin typeface="+mn-lt"/>
                          <a:ea typeface="+mn-ea"/>
                          <a:cs typeface="+mn-cs"/>
                        </a:rPr>
                        <a:t>appropriate faculty qualifications: Composition, size, credentials, and experience of the faculty including industrial experience and industrial involvement.</a:t>
                      </a:r>
                      <a:endParaRPr lang="en-US" sz="1800" kern="1200" dirty="0">
                        <a:solidFill>
                          <a:schemeClr val="tx1"/>
                        </a:solidFill>
                        <a:effectLst/>
                        <a:latin typeface="+mn-lt"/>
                        <a:ea typeface="+mn-ea"/>
                        <a:cs typeface="+mn-cs"/>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ملء جدول (1-6) مع اخر شهادة لكل تدريسي و مدة خدمته الجامعية (ارفاق السير الذاتية)</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Times New Roman" panose="02020603050405020304" pitchFamily="18" charset="0"/>
                        </a:rPr>
                        <a:t>مؤهلات هيئة التدريس</a:t>
                      </a:r>
                      <a:endParaRPr lang="en-US" sz="2400" dirty="0">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6.1 Faculty Qualifications </a:t>
                      </a:r>
                    </a:p>
                    <a:p>
                      <a:pPr marL="0" marR="0" lvl="0" indent="0" algn="r" defTabSz="457200" rtl="1" eaLnBrk="1" fontAlgn="auto" latinLnBrk="0" hangingPunct="1">
                        <a:lnSpc>
                          <a:spcPct val="100000"/>
                        </a:lnSpc>
                        <a:spcBef>
                          <a:spcPts val="0"/>
                        </a:spcBef>
                        <a:spcAft>
                          <a:spcPts val="0"/>
                        </a:spcAft>
                        <a:buClrTx/>
                        <a:buSzTx/>
                        <a:buFontTx/>
                        <a:buNone/>
                        <a:tabLst/>
                        <a:defRPr/>
                      </a:pPr>
                      <a:endParaRPr lang="ar-IQ"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797241"/>
                  </a:ext>
                </a:extLst>
              </a:tr>
            </a:tbl>
          </a:graphicData>
        </a:graphic>
      </p:graphicFrame>
      <p:pic>
        <p:nvPicPr>
          <p:cNvPr id="4" name="Picture 3">
            <a:extLst>
              <a:ext uri="{FF2B5EF4-FFF2-40B4-BE49-F238E27FC236}">
                <a16:creationId xmlns:a16="http://schemas.microsoft.com/office/drawing/2014/main" id="{E73027F4-4E73-B086-1926-AE7A9CF58AB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3739" t="3229" r="1344" b="3620"/>
          <a:stretch/>
        </p:blipFill>
        <p:spPr>
          <a:xfrm>
            <a:off x="941832" y="3392242"/>
            <a:ext cx="7671816" cy="2720141"/>
          </a:xfrm>
          <a:prstGeom prst="rect">
            <a:avLst/>
          </a:prstGeom>
        </p:spPr>
      </p:pic>
    </p:spTree>
    <p:extLst>
      <p:ext uri="{BB962C8B-B14F-4D97-AF65-F5344CB8AC3E}">
        <p14:creationId xmlns:p14="http://schemas.microsoft.com/office/powerpoint/2010/main" val="396507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BAAC27E4-675D-1ECF-3D9A-974EF883006F}"/>
              </a:ext>
            </a:extLst>
          </p:cNvPr>
          <p:cNvGraphicFramePr>
            <a:graphicFrameLocks noGrp="1"/>
          </p:cNvGraphicFramePr>
          <p:nvPr>
            <p:extLst>
              <p:ext uri="{D42A27DB-BD31-4B8C-83A1-F6EECF244321}">
                <p14:modId xmlns:p14="http://schemas.microsoft.com/office/powerpoint/2010/main" val="3176549745"/>
              </p:ext>
            </p:extLst>
          </p:nvPr>
        </p:nvGraphicFramePr>
        <p:xfrm>
          <a:off x="896112" y="1388479"/>
          <a:ext cx="10250424" cy="5560961"/>
        </p:xfrm>
        <a:graphic>
          <a:graphicData uri="http://schemas.openxmlformats.org/drawingml/2006/table">
            <a:tbl>
              <a:tblPr firstRow="1" bandRow="1"/>
              <a:tblGrid>
                <a:gridCol w="8375904">
                  <a:extLst>
                    <a:ext uri="{9D8B030D-6E8A-4147-A177-3AD203B41FA5}">
                      <a16:colId xmlns:a16="http://schemas.microsoft.com/office/drawing/2014/main" val="1594876914"/>
                    </a:ext>
                  </a:extLst>
                </a:gridCol>
                <a:gridCol w="1874520">
                  <a:extLst>
                    <a:ext uri="{9D8B030D-6E8A-4147-A177-3AD203B41FA5}">
                      <a16:colId xmlns:a16="http://schemas.microsoft.com/office/drawing/2014/main" val="3425776726"/>
                    </a:ext>
                  </a:extLst>
                </a:gridCol>
              </a:tblGrid>
              <a:tr h="449244">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الادلة المطلوبة</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tc>
                  <a:txBody>
                    <a:bodyPr/>
                    <a:lstStyle/>
                    <a:p>
                      <a:pPr algn="ctr" rtl="1"/>
                      <a:r>
                        <a:rPr lang="ar-IQ" sz="2400" dirty="0">
                          <a:solidFill>
                            <a:schemeClr val="bg1"/>
                          </a:solidFill>
                          <a:latin typeface="Times New Roman" panose="02020603050405020304" pitchFamily="18" charset="0"/>
                          <a:cs typeface="Times New Roman" panose="02020603050405020304" pitchFamily="18" charset="0"/>
                        </a:rPr>
                        <a:t>المعيار</a:t>
                      </a:r>
                      <a:endParaRPr lang="en-US" sz="2400" dirty="0">
                        <a:solidFill>
                          <a:schemeClr val="bg1"/>
                        </a:solidFill>
                        <a:latin typeface="Times New Roman" panose="02020603050405020304" pitchFamily="18" charset="0"/>
                        <a:cs typeface="Times New Roman" panose="02020603050405020304" pitchFamily="18" charset="0"/>
                      </a:endParaRPr>
                    </a:p>
                  </a:txBody>
                  <a:tcPr>
                    <a:solidFill>
                      <a:srgbClr val="9D235A"/>
                    </a:solidFill>
                  </a:tcPr>
                </a:tc>
                <a:extLst>
                  <a:ext uri="{0D108BD9-81ED-4DB2-BD59-A6C34878D82A}">
                    <a16:rowId xmlns:a16="http://schemas.microsoft.com/office/drawing/2014/main" val="3482141469"/>
                  </a:ext>
                </a:extLst>
              </a:tr>
              <a:tr h="3183521">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6.1.2 </a:t>
                      </a:r>
                      <a:r>
                        <a:rPr lang="en-US" sz="1800" b="1" kern="1200" dirty="0">
                          <a:solidFill>
                            <a:schemeClr val="tx1"/>
                          </a:solidFill>
                          <a:effectLst/>
                          <a:latin typeface="+mn-lt"/>
                          <a:ea typeface="+mn-ea"/>
                          <a:cs typeface="+mn-cs"/>
                        </a:rPr>
                        <a:t>Adequate faculty to cover curricular areas: adequate to cover all the curricular areas of the program criteria including their competencies in the implementing the outcome-based approach to education.</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تقرير حول تغطية كافة الاختصاصات المطلوبة</a:t>
                      </a:r>
                    </a:p>
                    <a:p>
                      <a:pPr marL="342900" marR="0" lvl="0" indent="-342900" algn="r" defTabSz="4572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rowSpan="2">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IQ" sz="2400" dirty="0">
                          <a:latin typeface="Times New Roman" panose="02020603050405020304" pitchFamily="18" charset="0"/>
                          <a:cs typeface="+mn-cs"/>
                        </a:rPr>
                        <a:t>مؤهلات هيئة التدريس</a:t>
                      </a:r>
                      <a:endParaRPr lang="en-US" sz="2400" dirty="0">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6.1 Faculty Qualifications </a:t>
                      </a:r>
                    </a:p>
                  </a:txBody>
                  <a:tcPr/>
                </a:tc>
                <a:extLst>
                  <a:ext uri="{0D108BD9-81ED-4DB2-BD59-A6C34878D82A}">
                    <a16:rowId xmlns:a16="http://schemas.microsoft.com/office/drawing/2014/main" val="141797241"/>
                  </a:ext>
                </a:extLst>
              </a:tr>
              <a:tr h="1208149">
                <a:tc>
                  <a:txBody>
                    <a:bodyPr/>
                    <a:lstStyle/>
                    <a:p>
                      <a:pPr marL="0" marR="0" lvl="0" indent="0" algn="l"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prstClr val="black"/>
                          </a:solidFill>
                          <a:latin typeface="Times New Roman" panose="02020603050405020304" pitchFamily="18" charset="0"/>
                          <a:ea typeface="+mn-ea"/>
                          <a:cs typeface="Times New Roman" panose="02020603050405020304" pitchFamily="18" charset="0"/>
                        </a:rPr>
                        <a:t>6.1.3 </a:t>
                      </a:r>
                      <a:r>
                        <a:rPr lang="en-US" sz="1800" b="1" kern="1200" dirty="0">
                          <a:solidFill>
                            <a:schemeClr val="tx1"/>
                          </a:solidFill>
                          <a:effectLst/>
                          <a:latin typeface="+mn-lt"/>
                          <a:ea typeface="+mn-ea"/>
                          <a:cs typeface="+mn-cs"/>
                        </a:rPr>
                        <a:t>The overall competence of the faculty may be judged by such factors as education, diversity of backgrounds, engineering experience, teaching effectiveness and experience, ability to communicate, enthusiasm for developing more effective programs, level of scholarship and participation in professional societies</a:t>
                      </a:r>
                      <a:endParaRPr lang="en-US" sz="1800" b="0" kern="1200" dirty="0">
                        <a:solidFill>
                          <a:prstClr val="black"/>
                        </a:solidFill>
                        <a:latin typeface="Times New Roman" panose="02020603050405020304" pitchFamily="18" charset="0"/>
                        <a:ea typeface="+mn-ea"/>
                        <a:cs typeface="Times New Roman" panose="02020603050405020304" pitchFamily="18" charset="0"/>
                      </a:endParaRPr>
                    </a:p>
                    <a:p>
                      <a:pPr marL="0" marR="0" lvl="0" indent="0" algn="r" defTabSz="457200" rtl="1" eaLnBrk="1" fontAlgn="auto" latinLnBrk="0" hangingPunct="1">
                        <a:lnSpc>
                          <a:spcPct val="100000"/>
                        </a:lnSpc>
                        <a:spcBef>
                          <a:spcPts val="0"/>
                        </a:spcBef>
                        <a:spcAft>
                          <a:spcPts val="0"/>
                        </a:spcAft>
                        <a:buClrTx/>
                        <a:buSzTx/>
                        <a:buFont typeface="Arial" panose="020B0604020202020204" pitchFamily="34" charset="0"/>
                        <a:buNone/>
                        <a:tabLst/>
                        <a:defRPr/>
                      </a:pPr>
                      <a:r>
                        <a:rPr lang="ar-IQ" sz="2400" b="0" kern="1200" dirty="0">
                          <a:solidFill>
                            <a:prstClr val="black"/>
                          </a:solidFill>
                          <a:latin typeface="Times New Roman" panose="02020603050405020304" pitchFamily="18" charset="0"/>
                          <a:ea typeface="+mn-ea"/>
                          <a:cs typeface="Times New Roman" panose="02020603050405020304" pitchFamily="18" charset="0"/>
                        </a:rPr>
                        <a:t>الخبرة الهندسية للتدريسيين و خاصة في مجال التصميم. الانتساب الى نقابة المهندسين (ويفضل جهات او جمعيات متخصصة في الخارج)</a:t>
                      </a:r>
                      <a:endParaRPr lang="en-US" sz="2400" b="0" kern="1200" dirty="0">
                        <a:solidFill>
                          <a:prstClr val="black"/>
                        </a:solidFill>
                        <a:latin typeface="Times New Roman" panose="02020603050405020304" pitchFamily="18" charset="0"/>
                        <a:ea typeface="+mn-ea"/>
                        <a:cs typeface="Times New Roman" panose="02020603050405020304" pitchFamily="18" charset="0"/>
                      </a:endParaRPr>
                    </a:p>
                  </a:txBody>
                  <a:tcPr/>
                </a:tc>
                <a:tc vMerge="1">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endParaRPr lang="ar-IQ"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53995771"/>
                  </a:ext>
                </a:extLst>
              </a:tr>
            </a:tbl>
          </a:graphicData>
        </a:graphic>
      </p:graphicFrame>
      <p:pic>
        <p:nvPicPr>
          <p:cNvPr id="3" name="Picture 2">
            <a:extLst>
              <a:ext uri="{FF2B5EF4-FFF2-40B4-BE49-F238E27FC236}">
                <a16:creationId xmlns:a16="http://schemas.microsoft.com/office/drawing/2014/main" id="{048A3041-9D9A-1825-360D-B00AE2C9A484}"/>
              </a:ext>
            </a:extLst>
          </p:cNvPr>
          <p:cNvPicPr>
            <a:picLocks noChangeAspect="1"/>
          </p:cNvPicPr>
          <p:nvPr/>
        </p:nvPicPr>
        <p:blipFill rotWithShape="1">
          <a:blip r:embed="rId2"/>
          <a:srcRect l="5817" t="8899" r="9932"/>
          <a:stretch/>
        </p:blipFill>
        <p:spPr>
          <a:xfrm>
            <a:off x="1245488" y="3050604"/>
            <a:ext cx="6536056" cy="1895982"/>
          </a:xfrm>
          <a:prstGeom prst="rect">
            <a:avLst/>
          </a:prstGeom>
        </p:spPr>
      </p:pic>
      <p:sp>
        <p:nvSpPr>
          <p:cNvPr id="4" name="TextBox 3">
            <a:extLst>
              <a:ext uri="{FF2B5EF4-FFF2-40B4-BE49-F238E27FC236}">
                <a16:creationId xmlns:a16="http://schemas.microsoft.com/office/drawing/2014/main" id="{AFA0CB24-1BE1-B551-B1F4-5A591C9C495D}"/>
              </a:ext>
            </a:extLst>
          </p:cNvPr>
          <p:cNvSpPr txBox="1"/>
          <p:nvPr/>
        </p:nvSpPr>
        <p:spPr>
          <a:xfrm>
            <a:off x="3115742" y="809625"/>
            <a:ext cx="5431612" cy="461665"/>
          </a:xfrm>
          <a:prstGeom prst="rect">
            <a:avLst/>
          </a:prstGeom>
          <a:solidFill>
            <a:srgbClr val="9D235A"/>
          </a:solidFill>
        </p:spPr>
        <p:txBody>
          <a:bodyPr wrap="square">
            <a:spAutoFit/>
          </a:bodyPr>
          <a:lstStyle>
            <a:defPPr>
              <a:defRPr lang="en-US"/>
            </a:defPPr>
            <a:lvl1pPr lvl="0" algn="r" rtl="1">
              <a:defRPr sz="2400" b="1">
                <a:solidFill>
                  <a:schemeClr val="tx2"/>
                </a:solidFill>
                <a:latin typeface="Times New Roman" panose="02020603050405020304" pitchFamily="18" charset="0"/>
                <a:cs typeface="Times New Roman" panose="02020603050405020304" pitchFamily="18" charset="0"/>
              </a:defRPr>
            </a:lvl1pPr>
          </a:lstStyle>
          <a:p>
            <a:r>
              <a:rPr lang="ar-IQ" dirty="0">
                <a:solidFill>
                  <a:schemeClr val="bg1"/>
                </a:solidFill>
              </a:rPr>
              <a:t>المعيار السادس: هيئة التدريس (</a:t>
            </a:r>
            <a:r>
              <a:rPr lang="en-US" dirty="0">
                <a:solidFill>
                  <a:schemeClr val="bg1"/>
                </a:solidFill>
              </a:rPr>
              <a:t>Faculty</a:t>
            </a:r>
            <a:r>
              <a:rPr lang="ar-IQ"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8835324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51DA9A09C6D94781083318CED51EAC" ma:contentTypeVersion="1" ma:contentTypeDescription="Create a new document." ma:contentTypeScope="" ma:versionID="0d082c418790ee42ba41100cf9a40f42">
  <xsd:schema xmlns:xsd="http://www.w3.org/2001/XMLSchema" xmlns:xs="http://www.w3.org/2001/XMLSchema" xmlns:p="http://schemas.microsoft.com/office/2006/metadata/properties" xmlns:ns3="443c8806-0e06-4dec-8a50-52af3bc87cfe" targetNamespace="http://schemas.microsoft.com/office/2006/metadata/properties" ma:root="true" ma:fieldsID="1c5ecc725091e3f4820193f543d81d57" ns3:_="">
    <xsd:import namespace="443c8806-0e06-4dec-8a50-52af3bc87cfe"/>
    <xsd:element name="properties">
      <xsd:complexType>
        <xsd:sequence>
          <xsd:element name="documentManagement">
            <xsd:complexType>
              <xsd:all>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3c8806-0e06-4dec-8a50-52af3bc87cfe"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8840B3-7746-4980-B9CD-047E63022000}">
  <ds:schemaRefs>
    <ds:schemaRef ds:uri="http://schemas.microsoft.com/sharepoint/v3/contenttype/forms"/>
  </ds:schemaRefs>
</ds:datastoreItem>
</file>

<file path=customXml/itemProps2.xml><?xml version="1.0" encoding="utf-8"?>
<ds:datastoreItem xmlns:ds="http://schemas.openxmlformats.org/officeDocument/2006/customXml" ds:itemID="{EEFEAC20-2C7E-46C6-9642-1238D616201D}">
  <ds:schemaRefs>
    <ds:schemaRef ds:uri="http://purl.org/dc/elements/1.1/"/>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terms/"/>
    <ds:schemaRef ds:uri="443c8806-0e06-4dec-8a50-52af3bc87cfe"/>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F721F732-2ABF-45C5-9C1A-823F7F6E34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3c8806-0e06-4dec-8a50-52af3bc87c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TM02900743[[fn=Organic]]</Template>
  <TotalTime>893</TotalTime>
  <Words>2056</Words>
  <Application>Microsoft Office PowerPoint</Application>
  <PresentationFormat>Widescreen</PresentationFormat>
  <Paragraphs>234</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Aldhabi</vt:lpstr>
      <vt:lpstr>Andalus</vt:lpstr>
      <vt:lpstr>Aptos</vt:lpstr>
      <vt:lpstr>Arial</vt:lpstr>
      <vt:lpstr>Arial Rounded MT Bold</vt:lpstr>
      <vt:lpstr>Arial Unicode MS</vt:lpstr>
      <vt:lpstr>Garamond</vt:lpstr>
      <vt:lpstr>Sylfaen</vt:lpstr>
      <vt:lpstr>Tahoma</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znzs_0507 znzs_0507</dc:creator>
  <cp:lastModifiedBy>YOGA</cp:lastModifiedBy>
  <cp:revision>76</cp:revision>
  <dcterms:created xsi:type="dcterms:W3CDTF">2025-02-14T16:47:28Z</dcterms:created>
  <dcterms:modified xsi:type="dcterms:W3CDTF">2025-02-21T22:15:50Z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0x010100D951DA9A09C6D94781083318CED51EAC</vt:lpwstr>
  </property>
</Properties>
</file>