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7" r:id="rId5"/>
    <p:sldId id="258" r:id="rId6"/>
    <p:sldId id="309" r:id="rId7"/>
    <p:sldId id="312" r:id="rId8"/>
    <p:sldId id="314" r:id="rId9"/>
    <p:sldId id="315" r:id="rId10"/>
    <p:sldId id="311" r:id="rId11"/>
    <p:sldId id="313" r:id="rId12"/>
    <p:sldId id="280" r:id="rId13"/>
    <p:sldId id="281" r:id="rId14"/>
    <p:sldId id="259" r:id="rId15"/>
    <p:sldId id="282" r:id="rId16"/>
    <p:sldId id="283" r:id="rId17"/>
    <p:sldId id="317" r:id="rId18"/>
    <p:sldId id="319" r:id="rId19"/>
    <p:sldId id="320" r:id="rId20"/>
    <p:sldId id="321" r:id="rId21"/>
    <p:sldId id="291" r:id="rId22"/>
    <p:sldId id="292" r:id="rId23"/>
    <p:sldId id="293" r:id="rId24"/>
    <p:sldId id="329" r:id="rId25"/>
    <p:sldId id="322" r:id="rId26"/>
    <p:sldId id="323" r:id="rId27"/>
    <p:sldId id="326" r:id="rId28"/>
    <p:sldId id="327" r:id="rId29"/>
    <p:sldId id="324" r:id="rId30"/>
    <p:sldId id="325" r:id="rId31"/>
    <p:sldId id="295" r:id="rId32"/>
    <p:sldId id="296" r:id="rId33"/>
    <p:sldId id="328" r:id="rId34"/>
    <p:sldId id="330" r:id="rId35"/>
    <p:sldId id="331" r:id="rId36"/>
    <p:sldId id="31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8025C3-4B78-4013-8B97-A39B487703D1}" v="8" dt="2025-02-14T18:45:00.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4660"/>
  </p:normalViewPr>
  <p:slideViewPr>
    <p:cSldViewPr snapToGrid="0">
      <p:cViewPr varScale="1">
        <p:scale>
          <a:sx n="78" d="100"/>
          <a:sy n="78" d="100"/>
        </p:scale>
        <p:origin x="79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337F9-23E8-4546-863B-06D144527A7F}"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1D131-EBA2-444F-A981-C084E3426F3D}" type="slidenum">
              <a:rPr lang="en-US" smtClean="0"/>
              <a:t>‹#›</a:t>
            </a:fld>
            <a:endParaRPr lang="en-US"/>
          </a:p>
        </p:txBody>
      </p:sp>
    </p:spTree>
    <p:extLst>
      <p:ext uri="{BB962C8B-B14F-4D97-AF65-F5344CB8AC3E}">
        <p14:creationId xmlns:p14="http://schemas.microsoft.com/office/powerpoint/2010/main" val="335451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EBC792-ABA7-477E-B58F-162852626EF8}" type="slidenum">
              <a:rPr lang="en-US" smtClean="0"/>
              <a:t>7</a:t>
            </a:fld>
            <a:endParaRPr lang="en-US"/>
          </a:p>
        </p:txBody>
      </p:sp>
    </p:spTree>
    <p:extLst>
      <p:ext uri="{BB962C8B-B14F-4D97-AF65-F5344CB8AC3E}">
        <p14:creationId xmlns:p14="http://schemas.microsoft.com/office/powerpoint/2010/main" val="1509793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E18325C-0F53-4AAF-BDD8-8E1C144192E8}" type="datetimeFigureOut">
              <a:rPr lang="en-US" smtClean="0"/>
              <a:t>2/14/2025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5BA0BA3-5C41-4B7D-A1EF-7A814CAA744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666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18325C-0F53-4AAF-BDD8-8E1C144192E8}"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A0BA3-5C41-4B7D-A1EF-7A814CAA7443}" type="slidenum">
              <a:rPr lang="en-US" smtClean="0"/>
              <a:t>‹#›</a:t>
            </a:fld>
            <a:endParaRPr lang="en-US"/>
          </a:p>
        </p:txBody>
      </p:sp>
    </p:spTree>
    <p:extLst>
      <p:ext uri="{BB962C8B-B14F-4D97-AF65-F5344CB8AC3E}">
        <p14:creationId xmlns:p14="http://schemas.microsoft.com/office/powerpoint/2010/main" val="4112633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18325C-0F53-4AAF-BDD8-8E1C144192E8}"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A0BA3-5C41-4B7D-A1EF-7A814CAA744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081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18325C-0F53-4AAF-BDD8-8E1C144192E8}"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A0BA3-5C41-4B7D-A1EF-7A814CAA744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3686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18325C-0F53-4AAF-BDD8-8E1C144192E8}"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A0BA3-5C41-4B7D-A1EF-7A814CAA7443}" type="slidenum">
              <a:rPr lang="en-US" smtClean="0"/>
              <a:t>‹#›</a:t>
            </a:fld>
            <a:endParaRPr lang="en-US"/>
          </a:p>
        </p:txBody>
      </p:sp>
    </p:spTree>
    <p:extLst>
      <p:ext uri="{BB962C8B-B14F-4D97-AF65-F5344CB8AC3E}">
        <p14:creationId xmlns:p14="http://schemas.microsoft.com/office/powerpoint/2010/main" val="3316386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18325C-0F53-4AAF-BDD8-8E1C144192E8}"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A0BA3-5C41-4B7D-A1EF-7A814CAA744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298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18325C-0F53-4AAF-BDD8-8E1C144192E8}"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A0BA3-5C41-4B7D-A1EF-7A814CAA744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1792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18325C-0F53-4AAF-BDD8-8E1C144192E8}"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A0BA3-5C41-4B7D-A1EF-7A814CAA744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571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18325C-0F53-4AAF-BDD8-8E1C144192E8}"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A0BA3-5C41-4B7D-A1EF-7A814CAA744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005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18325C-0F53-4AAF-BDD8-8E1C144192E8}"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A0BA3-5C41-4B7D-A1EF-7A814CAA7443}" type="slidenum">
              <a:rPr lang="en-US" smtClean="0"/>
              <a:t>‹#›</a:t>
            </a:fld>
            <a:endParaRPr lang="en-US"/>
          </a:p>
        </p:txBody>
      </p:sp>
    </p:spTree>
    <p:extLst>
      <p:ext uri="{BB962C8B-B14F-4D97-AF65-F5344CB8AC3E}">
        <p14:creationId xmlns:p14="http://schemas.microsoft.com/office/powerpoint/2010/main" val="156863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18325C-0F53-4AAF-BDD8-8E1C144192E8}"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A0BA3-5C41-4B7D-A1EF-7A814CAA744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973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18325C-0F53-4AAF-BDD8-8E1C144192E8}"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A0BA3-5C41-4B7D-A1EF-7A814CAA7443}" type="slidenum">
              <a:rPr lang="en-US" smtClean="0"/>
              <a:t>‹#›</a:t>
            </a:fld>
            <a:endParaRPr lang="en-US"/>
          </a:p>
        </p:txBody>
      </p:sp>
    </p:spTree>
    <p:extLst>
      <p:ext uri="{BB962C8B-B14F-4D97-AF65-F5344CB8AC3E}">
        <p14:creationId xmlns:p14="http://schemas.microsoft.com/office/powerpoint/2010/main" val="117407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18325C-0F53-4AAF-BDD8-8E1C144192E8}"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BA0BA3-5C41-4B7D-A1EF-7A814CAA744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9363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18325C-0F53-4AAF-BDD8-8E1C144192E8}"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BA0BA3-5C41-4B7D-A1EF-7A814CAA744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5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18325C-0F53-4AAF-BDD8-8E1C144192E8}"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BA0BA3-5C41-4B7D-A1EF-7A814CAA7443}" type="slidenum">
              <a:rPr lang="en-US" smtClean="0"/>
              <a:t>‹#›</a:t>
            </a:fld>
            <a:endParaRPr lang="en-US"/>
          </a:p>
        </p:txBody>
      </p:sp>
    </p:spTree>
    <p:extLst>
      <p:ext uri="{BB962C8B-B14F-4D97-AF65-F5344CB8AC3E}">
        <p14:creationId xmlns:p14="http://schemas.microsoft.com/office/powerpoint/2010/main" val="94318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18325C-0F53-4AAF-BDD8-8E1C144192E8}"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A0BA3-5C41-4B7D-A1EF-7A814CAA744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582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18325C-0F53-4AAF-BDD8-8E1C144192E8}"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A0BA3-5C41-4B7D-A1EF-7A814CAA7443}" type="slidenum">
              <a:rPr lang="en-US" smtClean="0"/>
              <a:t>‹#›</a:t>
            </a:fld>
            <a:endParaRPr lang="en-US"/>
          </a:p>
        </p:txBody>
      </p:sp>
    </p:spTree>
    <p:extLst>
      <p:ext uri="{BB962C8B-B14F-4D97-AF65-F5344CB8AC3E}">
        <p14:creationId xmlns:p14="http://schemas.microsoft.com/office/powerpoint/2010/main" val="1435171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18325C-0F53-4AAF-BDD8-8E1C144192E8}" type="datetimeFigureOut">
              <a:rPr lang="en-US" smtClean="0"/>
              <a:t>2/14/2025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BA0BA3-5C41-4B7D-A1EF-7A814CAA7443}" type="slidenum">
              <a:rPr lang="en-US" smtClean="0"/>
              <a:t>‹#›</a:t>
            </a:fld>
            <a:endParaRPr lang="en-US"/>
          </a:p>
        </p:txBody>
      </p:sp>
    </p:spTree>
    <p:extLst>
      <p:ext uri="{BB962C8B-B14F-4D97-AF65-F5344CB8AC3E}">
        <p14:creationId xmlns:p14="http://schemas.microsoft.com/office/powerpoint/2010/main" val="3291936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circle with blue and white logo&#10;&#10;Description automatically generated">
            <a:extLst>
              <a:ext uri="{FF2B5EF4-FFF2-40B4-BE49-F238E27FC236}">
                <a16:creationId xmlns:a16="http://schemas.microsoft.com/office/drawing/2014/main" id="{2CBAEE25-5359-E083-2B3A-0281D568F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280" y="1106866"/>
            <a:ext cx="1729637" cy="1737360"/>
          </a:xfrm>
          <a:prstGeom prst="rect">
            <a:avLst/>
          </a:prstGeom>
        </p:spPr>
      </p:pic>
      <p:pic>
        <p:nvPicPr>
          <p:cNvPr id="3" name="Picture 2" descr="A logo of a university&#10;&#10;Description automatically generated">
            <a:extLst>
              <a:ext uri="{FF2B5EF4-FFF2-40B4-BE49-F238E27FC236}">
                <a16:creationId xmlns:a16="http://schemas.microsoft.com/office/drawing/2014/main" id="{51584F99-C498-8C01-20DE-1C3FF41FA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6673" y="964714"/>
            <a:ext cx="1803400" cy="1803400"/>
          </a:xfrm>
          <a:prstGeom prst="rect">
            <a:avLst/>
          </a:prstGeom>
        </p:spPr>
      </p:pic>
      <p:sp>
        <p:nvSpPr>
          <p:cNvPr id="6" name="TextBox 5">
            <a:extLst>
              <a:ext uri="{FF2B5EF4-FFF2-40B4-BE49-F238E27FC236}">
                <a16:creationId xmlns:a16="http://schemas.microsoft.com/office/drawing/2014/main" id="{207399BA-4F82-35C9-4093-E16AB42F9E64}"/>
              </a:ext>
            </a:extLst>
          </p:cNvPr>
          <p:cNvSpPr txBox="1"/>
          <p:nvPr/>
        </p:nvSpPr>
        <p:spPr>
          <a:xfrm>
            <a:off x="2745867" y="2844226"/>
            <a:ext cx="6848856" cy="2800767"/>
          </a:xfrm>
          <a:prstGeom prst="rect">
            <a:avLst/>
          </a:prstGeom>
          <a:noFill/>
        </p:spPr>
        <p:txBody>
          <a:bodyPr wrap="square" rtlCol="0">
            <a:spAutoFit/>
          </a:bodyPr>
          <a:lstStyle/>
          <a:p>
            <a:pPr algn="ctr" rtl="1"/>
            <a:r>
              <a:rPr lang="ar-IQ" sz="6000" b="1" dirty="0">
                <a:latin typeface="Aldhabi" panose="01000000000000000000" pitchFamily="2" charset="-78"/>
                <a:cs typeface="Aldhabi" panose="01000000000000000000" pitchFamily="2" charset="-78"/>
              </a:rPr>
              <a:t>المعايير الوطنية لاعتماد التعليم الهندسي</a:t>
            </a:r>
          </a:p>
          <a:p>
            <a:pPr algn="ctr" rtl="1"/>
            <a:endParaRPr lang="ar-IQ" sz="3600" dirty="0"/>
          </a:p>
          <a:p>
            <a:pPr algn="ctr" rtl="1"/>
            <a:r>
              <a:rPr lang="ar-IQ" sz="2000" dirty="0">
                <a:latin typeface="Arial Unicode MS" panose="020B0604020202020204" pitchFamily="34" charset="-128"/>
                <a:ea typeface="Arial Unicode MS" panose="020B0604020202020204" pitchFamily="34" charset="-128"/>
                <a:cs typeface="Arial Unicode MS" panose="020B0604020202020204" pitchFamily="34" charset="-128"/>
              </a:rPr>
              <a:t>اعداد</a:t>
            </a:r>
          </a:p>
          <a:p>
            <a:pPr algn="ctr" rtl="1"/>
            <a:r>
              <a:rPr lang="ar-IQ" sz="2000" dirty="0">
                <a:latin typeface="Arial Unicode MS" panose="020B0604020202020204" pitchFamily="34" charset="-128"/>
                <a:ea typeface="Arial Unicode MS" panose="020B0604020202020204" pitchFamily="34" charset="-128"/>
                <a:cs typeface="Arial Unicode MS" panose="020B0604020202020204" pitchFamily="34" charset="-128"/>
              </a:rPr>
              <a:t>م.د. زهراء عبد الرحمان محمد</a:t>
            </a:r>
          </a:p>
          <a:p>
            <a:pPr algn="ctr" rtl="1"/>
            <a:r>
              <a:rPr lang="ar-IQ" sz="2000" dirty="0">
                <a:latin typeface="Arial Unicode MS" panose="020B0604020202020204" pitchFamily="34" charset="-128"/>
                <a:ea typeface="Arial Unicode MS" panose="020B0604020202020204" pitchFamily="34" charset="-128"/>
                <a:cs typeface="Arial Unicode MS" panose="020B0604020202020204" pitchFamily="34" charset="-128"/>
              </a:rPr>
              <a:t>أ.د. محمد عبد عطية السراج</a:t>
            </a:r>
          </a:p>
          <a:p>
            <a:pPr algn="ctr" rtl="1"/>
            <a:r>
              <a:rPr lang="ar-IQ" sz="2000" dirty="0">
                <a:latin typeface="Arial Unicode MS" panose="020B0604020202020204" pitchFamily="34" charset="-128"/>
                <a:ea typeface="Arial Unicode MS" panose="020B0604020202020204" pitchFamily="34" charset="-128"/>
                <a:cs typeface="Arial Unicode MS" panose="020B0604020202020204" pitchFamily="34" charset="-128"/>
              </a:rPr>
              <a:t> م.م. سلوى مروان صالح </a:t>
            </a:r>
          </a:p>
        </p:txBody>
      </p:sp>
    </p:spTree>
    <p:extLst>
      <p:ext uri="{BB962C8B-B14F-4D97-AF65-F5344CB8AC3E}">
        <p14:creationId xmlns:p14="http://schemas.microsoft.com/office/powerpoint/2010/main" val="77290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CEC1B6-8BA6-0845-6DCB-56B9134F9139}"/>
              </a:ext>
            </a:extLst>
          </p:cNvPr>
          <p:cNvSpPr txBox="1"/>
          <p:nvPr/>
        </p:nvSpPr>
        <p:spPr>
          <a:xfrm>
            <a:off x="875071" y="2088080"/>
            <a:ext cx="10166554" cy="2241960"/>
          </a:xfrm>
          <a:prstGeom prst="rect">
            <a:avLst/>
          </a:prstGeom>
          <a:noFill/>
        </p:spPr>
        <p:txBody>
          <a:bodyPr wrap="square">
            <a:spAutoFit/>
          </a:bodyPr>
          <a:lstStyle/>
          <a:p>
            <a:pPr algn="just" rtl="1">
              <a:lnSpc>
                <a:spcPct val="150000"/>
              </a:lnSpc>
            </a:pPr>
            <a:r>
              <a:rPr lang="ar-IQ" sz="2400" dirty="0">
                <a:latin typeface="Times New Roman" panose="02020603050405020304" pitchFamily="18" charset="0"/>
                <a:cs typeface="Times New Roman" panose="02020603050405020304" pitchFamily="18" charset="0"/>
              </a:rPr>
              <a:t>7. التقييمات و الاجراءات السابقة </a:t>
            </a:r>
            <a:r>
              <a:rPr lang="en-US" sz="2400" dirty="0">
                <a:latin typeface="Times New Roman" panose="02020603050405020304" pitchFamily="18" charset="0"/>
                <a:cs typeface="Times New Roman" panose="02020603050405020304" pitchFamily="18" charset="0"/>
              </a:rPr>
              <a:t>(previous evaluations and actions)</a:t>
            </a:r>
            <a:r>
              <a:rPr lang="ar-IQ" sz="2400" dirty="0">
                <a:latin typeface="Times New Roman" panose="02020603050405020304" pitchFamily="18" charset="0"/>
                <a:cs typeface="Times New Roman" panose="02020603050405020304" pitchFamily="18" charset="0"/>
              </a:rPr>
              <a:t>    و تلخص  الاخفاق او اوجه الضعف او المخاوف المتبقية منذ التتقييم الاخير و بيان الاجراءات التي تم اتخاذها لمعالجتها بما في ذلك التواريخ الفعلية للاجراءات. او بيان فيما اذا كان البرنامج يخضع للمراجعة لغرض الاعتماد لاول مرة.</a:t>
            </a:r>
          </a:p>
        </p:txBody>
      </p:sp>
      <p:sp>
        <p:nvSpPr>
          <p:cNvPr id="2" name="TextBox 1">
            <a:extLst>
              <a:ext uri="{FF2B5EF4-FFF2-40B4-BE49-F238E27FC236}">
                <a16:creationId xmlns:a16="http://schemas.microsoft.com/office/drawing/2014/main" id="{6AE99E9D-327C-34F3-2BA5-0A5C229F763D}"/>
              </a:ext>
            </a:extLst>
          </p:cNvPr>
          <p:cNvSpPr txBox="1"/>
          <p:nvPr/>
        </p:nvSpPr>
        <p:spPr>
          <a:xfrm>
            <a:off x="2971903" y="1098417"/>
            <a:ext cx="6248191" cy="523220"/>
          </a:xfrm>
          <a:prstGeom prst="rect">
            <a:avLst/>
          </a:prstGeom>
          <a:solidFill>
            <a:schemeClr val="accent5">
              <a:lumMod val="75000"/>
            </a:schemeClr>
          </a:solidFill>
        </p:spPr>
        <p:txBody>
          <a:bodyPr wrap="square" rtlCol="0">
            <a:spAutoFit/>
          </a:bodyPr>
          <a:lstStyle>
            <a:defPPr>
              <a:defRPr lang="en-US"/>
            </a:defPPr>
            <a:lvl1pPr algn="r" rtl="1">
              <a:defRPr sz="2800" b="1">
                <a:solidFill>
                  <a:schemeClr val="bg1"/>
                </a:solidFill>
                <a:latin typeface="Times New Roman" panose="02020603050405020304" pitchFamily="18" charset="0"/>
                <a:cs typeface="Times New Roman" panose="02020603050405020304" pitchFamily="18" charset="0"/>
              </a:defRPr>
            </a:lvl1pPr>
          </a:lstStyle>
          <a:p>
            <a:pPr algn="ctr"/>
            <a:r>
              <a:rPr lang="ar-IQ" dirty="0"/>
              <a:t>محتويات تقرير المطابقة</a:t>
            </a:r>
            <a:r>
              <a:rPr lang="en-US" dirty="0"/>
              <a:t> (RRR) </a:t>
            </a:r>
          </a:p>
        </p:txBody>
      </p:sp>
    </p:spTree>
    <p:extLst>
      <p:ext uri="{BB962C8B-B14F-4D97-AF65-F5344CB8AC3E}">
        <p14:creationId xmlns:p14="http://schemas.microsoft.com/office/powerpoint/2010/main" val="2485247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392DF4-6422-7C28-0392-574EF3A10849}"/>
              </a:ext>
            </a:extLst>
          </p:cNvPr>
          <p:cNvSpPr txBox="1"/>
          <p:nvPr/>
        </p:nvSpPr>
        <p:spPr>
          <a:xfrm>
            <a:off x="3661980" y="698398"/>
            <a:ext cx="4868037" cy="523220"/>
          </a:xfrm>
          <a:prstGeom prst="rect">
            <a:avLst/>
          </a:prstGeom>
          <a:solidFill>
            <a:schemeClr val="accent5">
              <a:lumMod val="75000"/>
            </a:schemeClr>
          </a:solidFill>
        </p:spPr>
        <p:txBody>
          <a:bodyPr wrap="square" rtlCol="0">
            <a:spAutoFit/>
          </a:bodyPr>
          <a:lstStyle>
            <a:defPPr>
              <a:defRPr lang="en-US"/>
            </a:defPPr>
            <a:lvl1pPr algn="ctr" rtl="1">
              <a:defRPr sz="2800" b="1">
                <a:solidFill>
                  <a:schemeClr val="bg1"/>
                </a:solidFill>
                <a:latin typeface="Times New Roman" panose="02020603050405020304" pitchFamily="18" charset="0"/>
                <a:cs typeface="Times New Roman" panose="02020603050405020304" pitchFamily="18" charset="0"/>
              </a:defRPr>
            </a:lvl1pPr>
          </a:lstStyle>
          <a:p>
            <a:r>
              <a:rPr lang="ar-IQ" dirty="0"/>
              <a:t>المعايير الوطنية لاعتماد التعليم الهندسي</a:t>
            </a:r>
            <a:endParaRPr lang="en-US" dirty="0"/>
          </a:p>
        </p:txBody>
      </p:sp>
      <p:sp>
        <p:nvSpPr>
          <p:cNvPr id="3" name="TextBox 2">
            <a:extLst>
              <a:ext uri="{FF2B5EF4-FFF2-40B4-BE49-F238E27FC236}">
                <a16:creationId xmlns:a16="http://schemas.microsoft.com/office/drawing/2014/main" id="{1EF15B9F-06D4-7FD3-20E5-28BC1BBB5737}"/>
              </a:ext>
            </a:extLst>
          </p:cNvPr>
          <p:cNvSpPr txBox="1"/>
          <p:nvPr/>
        </p:nvSpPr>
        <p:spPr>
          <a:xfrm>
            <a:off x="919314" y="1614908"/>
            <a:ext cx="10353367" cy="4370427"/>
          </a:xfrm>
          <a:prstGeom prst="rect">
            <a:avLst/>
          </a:prstGeom>
          <a:noFill/>
        </p:spPr>
        <p:txBody>
          <a:bodyPr wrap="square" rtlCol="0">
            <a:spAutoFit/>
          </a:bodyPr>
          <a:lstStyle/>
          <a:p>
            <a:pPr algn="r" rtl="1"/>
            <a:r>
              <a:rPr lang="ar-IQ" sz="2400" dirty="0">
                <a:latin typeface="Times New Roman" panose="02020603050405020304" pitchFamily="18" charset="0"/>
                <a:cs typeface="Times New Roman" panose="02020603050405020304" pitchFamily="18" charset="0"/>
              </a:rPr>
              <a:t>سنتناول في ورشتنا لهذا اليوم </a:t>
            </a:r>
            <a:r>
              <a:rPr lang="ar-IQ" sz="2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المعيار الاول و الرابع و الخامس </a:t>
            </a:r>
            <a:r>
              <a:rPr lang="ar-IQ" sz="2400" dirty="0">
                <a:latin typeface="Times New Roman" panose="02020603050405020304" pitchFamily="18" charset="0"/>
                <a:cs typeface="Times New Roman" panose="02020603050405020304" pitchFamily="18" charset="0"/>
              </a:rPr>
              <a:t>:</a:t>
            </a:r>
          </a:p>
          <a:p>
            <a:pPr algn="r" rtl="1"/>
            <a:endParaRPr lang="ar-IQ" sz="1400" dirty="0">
              <a:latin typeface="Times New Roman" panose="02020603050405020304" pitchFamily="18" charset="0"/>
              <a:cs typeface="Times New Roman" panose="02020603050405020304" pitchFamily="18" charset="0"/>
            </a:endParaRPr>
          </a:p>
          <a:p>
            <a:pPr marL="514350" indent="-514350" algn="r" rtl="1">
              <a:buFont typeface="+mj-lt"/>
              <a:buAutoNum type="arabicPeriod"/>
            </a:pPr>
            <a:r>
              <a:rPr lang="ar-IQ" sz="2400" dirty="0">
                <a:latin typeface="Times New Roman" panose="02020603050405020304" pitchFamily="18" charset="0"/>
                <a:cs typeface="Times New Roman" panose="02020603050405020304" pitchFamily="18" charset="0"/>
              </a:rPr>
              <a:t>المعيار الاول:  اهداف البرنامج التعليمية </a:t>
            </a:r>
            <a:r>
              <a:rPr lang="en-US" sz="2400" dirty="0">
                <a:latin typeface="Times New Roman" panose="02020603050405020304" pitchFamily="18" charset="0"/>
                <a:cs typeface="Times New Roman" panose="02020603050405020304" pitchFamily="18" charset="0"/>
              </a:rPr>
              <a:t>(</a:t>
            </a:r>
            <a:r>
              <a:rPr lang="en-US" sz="2400" dirty="0">
                <a:highlight>
                  <a:srgbClr val="FFFF00"/>
                </a:highlight>
                <a:latin typeface="Times New Roman" panose="02020603050405020304" pitchFamily="18" charset="0"/>
                <a:cs typeface="Times New Roman" panose="02020603050405020304" pitchFamily="18" charset="0"/>
              </a:rPr>
              <a:t>Program Educational Objectives</a:t>
            </a:r>
            <a:r>
              <a:rPr lang="en-US" sz="2400" dirty="0">
                <a:latin typeface="Times New Roman" panose="02020603050405020304" pitchFamily="18" charset="0"/>
                <a:cs typeface="Times New Roman" panose="02020603050405020304" pitchFamily="18" charset="0"/>
              </a:rPr>
              <a:t>)</a:t>
            </a:r>
            <a:r>
              <a:rPr lang="ar-IQ" sz="2400" dirty="0">
                <a:latin typeface="Times New Roman" panose="02020603050405020304" pitchFamily="18" charset="0"/>
                <a:cs typeface="Times New Roman" panose="02020603050405020304" pitchFamily="18" charset="0"/>
              </a:rPr>
              <a:t>  </a:t>
            </a:r>
          </a:p>
          <a:p>
            <a:pPr marL="514350" indent="-514350" algn="r" rtl="1">
              <a:buFont typeface="+mj-lt"/>
              <a:buAutoNum type="arabicPeriod"/>
            </a:pPr>
            <a:r>
              <a:rPr lang="ar-IQ" sz="2400" dirty="0">
                <a:latin typeface="Times New Roman" panose="02020603050405020304" pitchFamily="18" charset="0"/>
                <a:cs typeface="Times New Roman" panose="02020603050405020304" pitchFamily="18" charset="0"/>
              </a:rPr>
              <a:t>المعيار الثاني:  محصلات الخريجين </a:t>
            </a:r>
            <a:r>
              <a:rPr lang="en-US" sz="2400" dirty="0">
                <a:latin typeface="Times New Roman" panose="02020603050405020304" pitchFamily="18" charset="0"/>
                <a:cs typeface="Times New Roman" panose="02020603050405020304" pitchFamily="18" charset="0"/>
              </a:rPr>
              <a:t>(Graduate outcomes)</a:t>
            </a:r>
            <a:endParaRPr lang="ar-IQ" sz="2400" dirty="0">
              <a:latin typeface="Times New Roman" panose="02020603050405020304" pitchFamily="18" charset="0"/>
              <a:cs typeface="Times New Roman" panose="02020603050405020304" pitchFamily="18" charset="0"/>
            </a:endParaRPr>
          </a:p>
          <a:p>
            <a:pPr marL="514350" indent="-514350" algn="r" rtl="1">
              <a:buFont typeface="+mj-lt"/>
              <a:buAutoNum type="arabicPeriod"/>
            </a:pPr>
            <a:r>
              <a:rPr lang="ar-IQ" sz="2400" dirty="0">
                <a:latin typeface="Times New Roman" panose="02020603050405020304" pitchFamily="18" charset="0"/>
                <a:cs typeface="Times New Roman" panose="02020603050405020304" pitchFamily="18" charset="0"/>
              </a:rPr>
              <a:t>المعيار الثالث:  المنهاج الدراسي (</a:t>
            </a:r>
            <a:r>
              <a:rPr lang="en-US" sz="2400" dirty="0">
                <a:latin typeface="Times New Roman" panose="02020603050405020304" pitchFamily="18" charset="0"/>
                <a:cs typeface="Times New Roman" panose="02020603050405020304" pitchFamily="18" charset="0"/>
              </a:rPr>
              <a:t>Curriculum</a:t>
            </a:r>
            <a:r>
              <a:rPr lang="ar-IQ" sz="2400" dirty="0">
                <a:latin typeface="Times New Roman" panose="02020603050405020304" pitchFamily="18" charset="0"/>
                <a:cs typeface="Times New Roman" panose="02020603050405020304" pitchFamily="18" charset="0"/>
              </a:rPr>
              <a:t>)</a:t>
            </a:r>
          </a:p>
          <a:p>
            <a:pPr marL="514350" indent="-514350" algn="r" rtl="1">
              <a:buFont typeface="+mj-lt"/>
              <a:buAutoNum type="arabicPeriod"/>
            </a:pPr>
            <a:r>
              <a:rPr lang="ar-IQ" sz="2400" dirty="0">
                <a:latin typeface="Times New Roman" panose="02020603050405020304" pitchFamily="18" charset="0"/>
                <a:cs typeface="Times New Roman" panose="02020603050405020304" pitchFamily="18" charset="0"/>
              </a:rPr>
              <a:t>المعيار الرابع:  التحسين المستمر (</a:t>
            </a:r>
            <a:r>
              <a:rPr lang="en-US" sz="2400" dirty="0">
                <a:highlight>
                  <a:srgbClr val="FFFF00"/>
                </a:highlight>
                <a:latin typeface="Times New Roman" panose="02020603050405020304" pitchFamily="18" charset="0"/>
                <a:cs typeface="Times New Roman" panose="02020603050405020304" pitchFamily="18" charset="0"/>
              </a:rPr>
              <a:t>Continuous Improvement</a:t>
            </a:r>
            <a:r>
              <a:rPr lang="ar-IQ" sz="2400" dirty="0">
                <a:latin typeface="Times New Roman" panose="02020603050405020304" pitchFamily="18" charset="0"/>
                <a:cs typeface="Times New Roman" panose="02020603050405020304" pitchFamily="18" charset="0"/>
              </a:rPr>
              <a:t>)</a:t>
            </a:r>
          </a:p>
          <a:p>
            <a:pPr marL="514350" indent="-514350" algn="r" rtl="1">
              <a:buFont typeface="+mj-lt"/>
              <a:buAutoNum type="arabicPeriod"/>
            </a:pPr>
            <a:r>
              <a:rPr lang="ar-IQ" sz="2400" dirty="0">
                <a:latin typeface="Times New Roman" panose="02020603050405020304" pitchFamily="18" charset="0"/>
                <a:cs typeface="Times New Roman" panose="02020603050405020304" pitchFamily="18" charset="0"/>
              </a:rPr>
              <a:t>المعيار الخامس:  الطلبة (</a:t>
            </a:r>
            <a:r>
              <a:rPr lang="en-US" sz="2400" dirty="0">
                <a:highlight>
                  <a:srgbClr val="FFFF00"/>
                </a:highlight>
                <a:latin typeface="Times New Roman" panose="02020603050405020304" pitchFamily="18" charset="0"/>
                <a:cs typeface="Times New Roman" panose="02020603050405020304" pitchFamily="18" charset="0"/>
              </a:rPr>
              <a:t>Students</a:t>
            </a:r>
            <a:r>
              <a:rPr lang="ar-IQ" sz="2400" dirty="0">
                <a:latin typeface="Times New Roman" panose="02020603050405020304" pitchFamily="18" charset="0"/>
                <a:cs typeface="Times New Roman" panose="02020603050405020304" pitchFamily="18" charset="0"/>
              </a:rPr>
              <a:t>) </a:t>
            </a:r>
          </a:p>
          <a:p>
            <a:pPr marL="514350" indent="-514350" algn="r" rtl="1">
              <a:buFont typeface="+mj-lt"/>
              <a:buAutoNum type="arabicPeriod"/>
            </a:pPr>
            <a:r>
              <a:rPr lang="ar-IQ" sz="2400" dirty="0">
                <a:latin typeface="Times New Roman" panose="02020603050405020304" pitchFamily="18" charset="0"/>
                <a:cs typeface="Times New Roman" panose="02020603050405020304" pitchFamily="18" charset="0"/>
              </a:rPr>
              <a:t>المعيار السادس:  هيئة التدريس (</a:t>
            </a:r>
            <a:r>
              <a:rPr lang="en-US" sz="2400" dirty="0">
                <a:latin typeface="Times New Roman" panose="02020603050405020304" pitchFamily="18" charset="0"/>
                <a:cs typeface="Times New Roman" panose="02020603050405020304" pitchFamily="18" charset="0"/>
              </a:rPr>
              <a:t>Faculty</a:t>
            </a:r>
            <a:r>
              <a:rPr lang="ar-IQ" sz="2400" dirty="0">
                <a:latin typeface="Times New Roman" panose="02020603050405020304" pitchFamily="18" charset="0"/>
                <a:cs typeface="Times New Roman" panose="02020603050405020304" pitchFamily="18" charset="0"/>
              </a:rPr>
              <a:t>)</a:t>
            </a:r>
          </a:p>
          <a:p>
            <a:pPr marL="514350" indent="-514350" algn="r" rtl="1">
              <a:buFont typeface="+mj-lt"/>
              <a:buAutoNum type="arabicPeriod"/>
            </a:pPr>
            <a:r>
              <a:rPr lang="ar-IQ" sz="2400" dirty="0">
                <a:latin typeface="Times New Roman" panose="02020603050405020304" pitchFamily="18" charset="0"/>
                <a:cs typeface="Times New Roman" panose="02020603050405020304" pitchFamily="18" charset="0"/>
              </a:rPr>
              <a:t>المعيار السابع:  الدعم الاداري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Administrative Support</a:t>
            </a:r>
            <a:r>
              <a:rPr lang="ar-IQ" sz="2400" dirty="0">
                <a:latin typeface="Times New Roman" panose="02020603050405020304" pitchFamily="18" charset="0"/>
                <a:cs typeface="Times New Roman" panose="02020603050405020304" pitchFamily="18" charset="0"/>
              </a:rPr>
              <a:t>)</a:t>
            </a:r>
          </a:p>
          <a:p>
            <a:pPr marL="514350" indent="-514350" algn="r" rtl="1">
              <a:buFont typeface="+mj-lt"/>
              <a:buAutoNum type="arabicPeriod"/>
            </a:pPr>
            <a:r>
              <a:rPr lang="ar-IQ" sz="2400" dirty="0">
                <a:latin typeface="Times New Roman" panose="02020603050405020304" pitchFamily="18" charset="0"/>
                <a:cs typeface="Times New Roman" panose="02020603050405020304" pitchFamily="18" charset="0"/>
              </a:rPr>
              <a:t>المعيار الثامن:  الدعم المالي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Financial Support</a:t>
            </a:r>
            <a:r>
              <a:rPr lang="ar-IQ" sz="2400" dirty="0">
                <a:latin typeface="Times New Roman" panose="02020603050405020304" pitchFamily="18" charset="0"/>
                <a:cs typeface="Times New Roman" panose="02020603050405020304" pitchFamily="18" charset="0"/>
              </a:rPr>
              <a:t>)</a:t>
            </a:r>
          </a:p>
          <a:p>
            <a:pPr marL="514350" indent="-514350" algn="r" rtl="1">
              <a:buFont typeface="+mj-lt"/>
              <a:buAutoNum type="arabicPeriod"/>
            </a:pPr>
            <a:r>
              <a:rPr lang="ar-IQ" sz="2400" dirty="0">
                <a:latin typeface="Times New Roman" panose="02020603050405020304" pitchFamily="18" charset="0"/>
                <a:cs typeface="Times New Roman" panose="02020603050405020304" pitchFamily="18" charset="0"/>
              </a:rPr>
              <a:t>المعيار التاسع:  المرافق و التسهيلات (</a:t>
            </a:r>
            <a:r>
              <a:rPr lang="en-US" sz="2400" dirty="0">
                <a:latin typeface="Times New Roman" panose="02020603050405020304" pitchFamily="18" charset="0"/>
                <a:cs typeface="Times New Roman" panose="02020603050405020304" pitchFamily="18" charset="0"/>
              </a:rPr>
              <a:t>Facilities</a:t>
            </a:r>
            <a:r>
              <a:rPr lang="ar-IQ" sz="2400" dirty="0">
                <a:latin typeface="Times New Roman" panose="02020603050405020304" pitchFamily="18" charset="0"/>
                <a:cs typeface="Times New Roman" panose="02020603050405020304" pitchFamily="18" charset="0"/>
              </a:rPr>
              <a:t>)</a:t>
            </a:r>
          </a:p>
          <a:p>
            <a:pPr marL="514350" indent="-514350" algn="r" rtl="1">
              <a:buFont typeface="+mj-lt"/>
              <a:buAutoNum type="arabicPeriod"/>
            </a:pPr>
            <a:r>
              <a:rPr lang="ar-IQ" sz="2400" dirty="0">
                <a:latin typeface="Times New Roman" panose="02020603050405020304" pitchFamily="18" charset="0"/>
                <a:cs typeface="Times New Roman" panose="02020603050405020304" pitchFamily="18" charset="0"/>
              </a:rPr>
              <a:t>المعيار العاشر:   معيار برنامج تخصصي (</a:t>
            </a:r>
            <a:r>
              <a:rPr lang="en-US" sz="2400" dirty="0">
                <a:latin typeface="Times New Roman" panose="02020603050405020304" pitchFamily="18" charset="0"/>
                <a:cs typeface="Times New Roman" panose="02020603050405020304" pitchFamily="18" charset="0"/>
              </a:rPr>
              <a:t>Specific Program Criteria</a:t>
            </a:r>
            <a:r>
              <a:rPr lang="ar-IQ"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104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E913EF-6F67-0057-83F3-2C3E36F9197A}"/>
              </a:ext>
            </a:extLst>
          </p:cNvPr>
          <p:cNvSpPr txBox="1"/>
          <p:nvPr/>
        </p:nvSpPr>
        <p:spPr>
          <a:xfrm>
            <a:off x="1160207" y="1284103"/>
            <a:ext cx="9537290" cy="461665"/>
          </a:xfrm>
          <a:prstGeom prst="rect">
            <a:avLst/>
          </a:prstGeom>
          <a:solidFill>
            <a:srgbClr val="0070C0"/>
          </a:solidFill>
        </p:spPr>
        <p:txBody>
          <a:bodyPr wrap="square">
            <a:spAutoFit/>
          </a:bodyPr>
          <a:lstStyle/>
          <a:p>
            <a:pPr lvl="0" algn="r" rtl="1"/>
            <a:r>
              <a:rPr lang="ar-IQ" sz="2400" b="1" dirty="0">
                <a:solidFill>
                  <a:schemeClr val="bg1"/>
                </a:solidFill>
                <a:latin typeface="Times New Roman" panose="02020603050405020304" pitchFamily="18" charset="0"/>
                <a:cs typeface="Times New Roman" panose="02020603050405020304" pitchFamily="18" charset="0"/>
              </a:rPr>
              <a:t>المعيار الاول: اهداف البرنامج التعليمية </a:t>
            </a:r>
            <a:r>
              <a:rPr lang="en-US" sz="2400" b="1" dirty="0">
                <a:solidFill>
                  <a:schemeClr val="bg1"/>
                </a:solidFill>
                <a:latin typeface="Times New Roman" panose="02020603050405020304" pitchFamily="18" charset="0"/>
                <a:cs typeface="Times New Roman" panose="02020603050405020304" pitchFamily="18" charset="0"/>
              </a:rPr>
              <a:t>(Program Educational Objectives)</a:t>
            </a:r>
          </a:p>
        </p:txBody>
      </p:sp>
      <p:graphicFrame>
        <p:nvGraphicFramePr>
          <p:cNvPr id="4" name="Table 4">
            <a:extLst>
              <a:ext uri="{FF2B5EF4-FFF2-40B4-BE49-F238E27FC236}">
                <a16:creationId xmlns:a16="http://schemas.microsoft.com/office/drawing/2014/main" id="{F5E2587B-D413-4DED-C1B4-C86D0F6227CD}"/>
              </a:ext>
            </a:extLst>
          </p:cNvPr>
          <p:cNvGraphicFramePr>
            <a:graphicFrameLocks noGrp="1"/>
          </p:cNvGraphicFramePr>
          <p:nvPr>
            <p:extLst>
              <p:ext uri="{D42A27DB-BD31-4B8C-83A1-F6EECF244321}">
                <p14:modId xmlns:p14="http://schemas.microsoft.com/office/powerpoint/2010/main" val="1408467450"/>
              </p:ext>
            </p:extLst>
          </p:nvPr>
        </p:nvGraphicFramePr>
        <p:xfrm>
          <a:off x="850490" y="2200172"/>
          <a:ext cx="10491019" cy="3728679"/>
        </p:xfrm>
        <a:graphic>
          <a:graphicData uri="http://schemas.openxmlformats.org/drawingml/2006/table">
            <a:tbl>
              <a:tblPr firstRow="1" bandRow="1"/>
              <a:tblGrid>
                <a:gridCol w="7467600">
                  <a:extLst>
                    <a:ext uri="{9D8B030D-6E8A-4147-A177-3AD203B41FA5}">
                      <a16:colId xmlns:a16="http://schemas.microsoft.com/office/drawing/2014/main" val="1594876914"/>
                    </a:ext>
                  </a:extLst>
                </a:gridCol>
                <a:gridCol w="3023419">
                  <a:extLst>
                    <a:ext uri="{9D8B030D-6E8A-4147-A177-3AD203B41FA5}">
                      <a16:colId xmlns:a16="http://schemas.microsoft.com/office/drawing/2014/main" val="3425776726"/>
                    </a:ext>
                  </a:extLst>
                </a:gridCol>
              </a:tblGrid>
              <a:tr h="466085">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70C0"/>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70C0"/>
                    </a:solidFill>
                  </a:tcPr>
                </a:tc>
                <a:extLst>
                  <a:ext uri="{0D108BD9-81ED-4DB2-BD59-A6C34878D82A}">
                    <a16:rowId xmlns:a16="http://schemas.microsoft.com/office/drawing/2014/main" val="3482141469"/>
                  </a:ext>
                </a:extLst>
              </a:tr>
              <a:tr h="1957556">
                <a:tc>
                  <a:txBody>
                    <a:bodyPr/>
                    <a:lstStyle/>
                    <a:p>
                      <a:pPr marL="285750" indent="-285750" algn="r" rtl="1">
                        <a:buFont typeface="Arial" panose="020B0604020202020204" pitchFamily="34" charset="0"/>
                        <a:buChar char="•"/>
                      </a:pPr>
                      <a:r>
                        <a:rPr lang="ar-IQ" sz="2400" dirty="0">
                          <a:latin typeface="Times New Roman" panose="02020603050405020304" pitchFamily="18" charset="0"/>
                          <a:cs typeface="Times New Roman" panose="02020603050405020304" pitchFamily="18" charset="0"/>
                        </a:rPr>
                        <a:t>رؤية المؤسسة ( الجامعة و الكلية و القسم) و رسالتها و القيم و الاهداف الاستراتيجية.</a:t>
                      </a:r>
                    </a:p>
                    <a:p>
                      <a:pPr marL="0" indent="0" algn="r" rtl="1">
                        <a:buFont typeface="Arial" panose="020B0604020202020204" pitchFamily="34" charset="0"/>
                        <a:buNone/>
                      </a:pPr>
                      <a:r>
                        <a:rPr lang="ar-IQ" sz="2400" dirty="0">
                          <a:latin typeface="Times New Roman" panose="02020603050405020304" pitchFamily="18" charset="0"/>
                          <a:cs typeface="Times New Roman" panose="02020603050405020304" pitchFamily="18" charset="0"/>
                        </a:rPr>
                        <a:t>( الموقع الالكتروني+منشورات تعريفية + كتاب سنوي + قرارات رسمية)</a:t>
                      </a:r>
                    </a:p>
                    <a:p>
                      <a:pPr marL="285750" indent="-285750" algn="r" rtl="1">
                        <a:buFont typeface="Arial" panose="020B0604020202020204" pitchFamily="34" charset="0"/>
                        <a:buChar char="•"/>
                      </a:pPr>
                      <a:r>
                        <a:rPr lang="ar-IQ" sz="2400" dirty="0">
                          <a:latin typeface="Times New Roman" panose="02020603050405020304" pitchFamily="18" charset="0"/>
                          <a:cs typeface="Times New Roman" panose="02020603050405020304" pitchFamily="18" charset="0"/>
                        </a:rPr>
                        <a:t>تقرير مطابقة جمل مشتقة او جدول مطابقة بين رؤية المؤسسة و رسالتها و القيم و الاهداف الاستراتيجية مع برنامج القسم</a:t>
                      </a:r>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IQ" sz="2400" dirty="0">
                          <a:latin typeface="Times New Roman" panose="02020603050405020304" pitchFamily="18" charset="0"/>
                          <a:cs typeface="Times New Roman" panose="02020603050405020304" pitchFamily="18" charset="0"/>
                        </a:rPr>
                        <a:t>التخطيط الاستراتيجي</a:t>
                      </a:r>
                    </a:p>
                  </a:txBody>
                  <a:tcPr/>
                </a:tc>
                <a:extLst>
                  <a:ext uri="{0D108BD9-81ED-4DB2-BD59-A6C34878D82A}">
                    <a16:rowId xmlns:a16="http://schemas.microsoft.com/office/drawing/2014/main" val="2420080798"/>
                  </a:ext>
                </a:extLst>
              </a:tr>
              <a:tr h="466085">
                <a:tc>
                  <a:txBody>
                    <a:bodyPr/>
                    <a:lstStyle/>
                    <a:p>
                      <a:pPr algn="r" rtl="1"/>
                      <a:r>
                        <a:rPr lang="ar-IQ" sz="2400" dirty="0">
                          <a:latin typeface="Times New Roman" panose="02020603050405020304" pitchFamily="18" charset="0"/>
                          <a:cs typeface="Times New Roman" panose="02020603050405020304" pitchFamily="18" charset="0"/>
                        </a:rPr>
                        <a:t> الموقع الالكتروني+منشورات تعريفية + كتاب سنوي + قرارات رسمية</a:t>
                      </a:r>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IQ" sz="2400" dirty="0">
                          <a:latin typeface="Times New Roman" panose="02020603050405020304" pitchFamily="18" charset="0"/>
                          <a:cs typeface="Times New Roman" panose="02020603050405020304" pitchFamily="18" charset="0"/>
                        </a:rPr>
                        <a:t>اهداف البرنامج التعليمية</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72132456"/>
                  </a:ext>
                </a:extLst>
              </a:tr>
              <a:tr h="838953">
                <a:tc>
                  <a:txBody>
                    <a:bodyPr/>
                    <a:lstStyle/>
                    <a:p>
                      <a:pPr algn="r" rtl="1"/>
                      <a:r>
                        <a:rPr lang="ar-IQ" sz="2400" dirty="0">
                          <a:latin typeface="Times New Roman" panose="02020603050405020304" pitchFamily="18" charset="0"/>
                          <a:cs typeface="Times New Roman" panose="02020603050405020304" pitchFamily="18" charset="0"/>
                        </a:rPr>
                        <a:t>جدول او مصفوفة لتوافق الاهداف التعليمية مع رسالة القسم.</a:t>
                      </a:r>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IQ" sz="2400" dirty="0">
                          <a:latin typeface="Times New Roman" panose="02020603050405020304" pitchFamily="18" charset="0"/>
                          <a:cs typeface="Times New Roman" panose="02020603050405020304" pitchFamily="18" charset="0"/>
                        </a:rPr>
                        <a:t>اتساق اهداف البرنامج التعليمية مع رسالة القسم</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47258028"/>
                  </a:ext>
                </a:extLst>
              </a:tr>
            </a:tbl>
          </a:graphicData>
        </a:graphic>
      </p:graphicFrame>
    </p:spTree>
    <p:extLst>
      <p:ext uri="{BB962C8B-B14F-4D97-AF65-F5344CB8AC3E}">
        <p14:creationId xmlns:p14="http://schemas.microsoft.com/office/powerpoint/2010/main" val="2770428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A52364E0-B0AD-4139-797E-D9392C17117C}"/>
              </a:ext>
            </a:extLst>
          </p:cNvPr>
          <p:cNvGraphicFramePr>
            <a:graphicFrameLocks noGrp="1"/>
          </p:cNvGraphicFramePr>
          <p:nvPr>
            <p:extLst>
              <p:ext uri="{D42A27DB-BD31-4B8C-83A1-F6EECF244321}">
                <p14:modId xmlns:p14="http://schemas.microsoft.com/office/powerpoint/2010/main" val="2909732270"/>
              </p:ext>
            </p:extLst>
          </p:nvPr>
        </p:nvGraphicFramePr>
        <p:xfrm>
          <a:off x="879987" y="2616815"/>
          <a:ext cx="10432026" cy="3200400"/>
        </p:xfrm>
        <a:graphic>
          <a:graphicData uri="http://schemas.openxmlformats.org/drawingml/2006/table">
            <a:tbl>
              <a:tblPr firstRow="1" bandRow="1"/>
              <a:tblGrid>
                <a:gridCol w="7524740">
                  <a:extLst>
                    <a:ext uri="{9D8B030D-6E8A-4147-A177-3AD203B41FA5}">
                      <a16:colId xmlns:a16="http://schemas.microsoft.com/office/drawing/2014/main" val="1594876914"/>
                    </a:ext>
                  </a:extLst>
                </a:gridCol>
                <a:gridCol w="2907286">
                  <a:extLst>
                    <a:ext uri="{9D8B030D-6E8A-4147-A177-3AD203B41FA5}">
                      <a16:colId xmlns:a16="http://schemas.microsoft.com/office/drawing/2014/main" val="3425776726"/>
                    </a:ext>
                  </a:extLst>
                </a:gridCol>
              </a:tblGrid>
              <a:tr h="413862">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70C0"/>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70C0"/>
                    </a:solidFill>
                  </a:tcPr>
                </a:tc>
                <a:extLst>
                  <a:ext uri="{0D108BD9-81ED-4DB2-BD59-A6C34878D82A}">
                    <a16:rowId xmlns:a16="http://schemas.microsoft.com/office/drawing/2014/main" val="3482141469"/>
                  </a:ext>
                </a:extLst>
              </a:tr>
              <a:tr h="1407131">
                <a:tc>
                  <a:txBody>
                    <a:bodyPr/>
                    <a:lstStyle/>
                    <a:p>
                      <a:pPr marL="0" indent="0" algn="r" rtl="1">
                        <a:buFont typeface="Arial" panose="020B0604020202020204" pitchFamily="34" charset="0"/>
                        <a:buNone/>
                      </a:pPr>
                      <a:r>
                        <a:rPr lang="ar-IQ" sz="2400" dirty="0">
                          <a:latin typeface="Times New Roman" panose="02020603050405020304" pitchFamily="18" charset="0"/>
                          <a:cs typeface="Times New Roman" panose="02020603050405020304" pitchFamily="18" charset="0"/>
                        </a:rPr>
                        <a:t>يشمل الطلبة و هيئة التدريس ووالخريجين و الموظفين</a:t>
                      </a:r>
                    </a:p>
                    <a:p>
                      <a:pPr marL="285750" indent="-285750" algn="r" rtl="1">
                        <a:buFont typeface="Arial" panose="020B0604020202020204" pitchFamily="34" charset="0"/>
                        <a:buChar char="•"/>
                      </a:pPr>
                      <a:r>
                        <a:rPr lang="ar-IQ" sz="2400" dirty="0">
                          <a:latin typeface="Times New Roman" panose="02020603050405020304" pitchFamily="18" charset="0"/>
                          <a:cs typeface="Times New Roman" panose="02020603050405020304" pitchFamily="18" charset="0"/>
                        </a:rPr>
                        <a:t>الطلاب: الاستابة للمرحلة الاخيرة ، المناقشات، الانشطة، مشروع التخرج</a:t>
                      </a:r>
                    </a:p>
                    <a:p>
                      <a:pPr marL="285750" indent="-285750" algn="r" rtl="1">
                        <a:buFont typeface="Arial" panose="020B0604020202020204" pitchFamily="34" charset="0"/>
                        <a:buChar char="•"/>
                      </a:pPr>
                      <a:r>
                        <a:rPr lang="ar-IQ" sz="2400" dirty="0">
                          <a:latin typeface="Times New Roman" panose="02020603050405020304" pitchFamily="18" charset="0"/>
                          <a:cs typeface="Times New Roman" panose="02020603050405020304" pitchFamily="18" charset="0"/>
                        </a:rPr>
                        <a:t>هيئة التدريس:الاشراف ، المختبرات، اللجان</a:t>
                      </a:r>
                    </a:p>
                    <a:p>
                      <a:pPr marL="285750" indent="-285750" algn="r" rtl="1">
                        <a:buFont typeface="Arial" panose="020B0604020202020204" pitchFamily="34" charset="0"/>
                        <a:buChar char="•"/>
                      </a:pPr>
                      <a:r>
                        <a:rPr lang="ar-IQ" sz="2400" dirty="0">
                          <a:latin typeface="Times New Roman" panose="02020603050405020304" pitchFamily="18" charset="0"/>
                          <a:cs typeface="Times New Roman" panose="02020603050405020304" pitchFamily="18" charset="0"/>
                        </a:rPr>
                        <a:t>الخريجين: استبانات سوق العمل </a:t>
                      </a:r>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IQ" sz="2400" dirty="0">
                          <a:latin typeface="Times New Roman" panose="02020603050405020304" pitchFamily="18" charset="0"/>
                          <a:cs typeface="Times New Roman" panose="02020603050405020304" pitchFamily="18" charset="0"/>
                        </a:rPr>
                        <a:t>اصحاب الشأن بالبرنامج التعليمي</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02301680"/>
                  </a:ext>
                </a:extLst>
              </a:tr>
              <a:tr h="1076041">
                <a:tc>
                  <a:txBody>
                    <a:bodyPr/>
                    <a:lstStyle/>
                    <a:p>
                      <a:pPr marL="285750" indent="-285750" algn="r" rtl="1">
                        <a:buFont typeface="Arial" panose="020B0604020202020204" pitchFamily="34" charset="0"/>
                        <a:buChar char="•"/>
                      </a:pPr>
                      <a:r>
                        <a:rPr lang="ar-IQ" sz="2400" dirty="0">
                          <a:latin typeface="Times New Roman" panose="02020603050405020304" pitchFamily="18" charset="0"/>
                          <a:cs typeface="Times New Roman" panose="02020603050405020304" pitchFamily="18" charset="0"/>
                        </a:rPr>
                        <a:t>خطة توقيتات و اجراءات المراجعة و كيفية ربط نتائج المصادر المختلفة</a:t>
                      </a:r>
                    </a:p>
                    <a:p>
                      <a:pPr marL="285750" indent="-285750" algn="r" rtl="1">
                        <a:buFont typeface="Arial" panose="020B0604020202020204" pitchFamily="34" charset="0"/>
                        <a:buChar char="•"/>
                      </a:pPr>
                      <a:r>
                        <a:rPr lang="ar-IQ" sz="2400" dirty="0">
                          <a:latin typeface="Times New Roman" panose="02020603050405020304" pitchFamily="18" charset="0"/>
                          <a:cs typeface="Times New Roman" panose="02020603050405020304" pitchFamily="18" charset="0"/>
                        </a:rPr>
                        <a:t>محاضر الاجتماعات + نماذج الاستبانات</a:t>
                      </a:r>
                    </a:p>
                    <a:p>
                      <a:pPr marL="285750" indent="-285750" algn="r" rtl="1">
                        <a:buFont typeface="Arial" panose="020B0604020202020204" pitchFamily="34" charset="0"/>
                        <a:buChar char="•"/>
                      </a:pPr>
                      <a:r>
                        <a:rPr lang="ar-IQ" sz="2400" dirty="0">
                          <a:latin typeface="Times New Roman" panose="02020603050405020304" pitchFamily="18" charset="0"/>
                          <a:cs typeface="Times New Roman" panose="02020603050405020304" pitchFamily="18" charset="0"/>
                        </a:rPr>
                        <a:t>تقارير المتابعة</a:t>
                      </a:r>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IQ" sz="2400" dirty="0">
                          <a:latin typeface="Times New Roman" panose="02020603050405020304" pitchFamily="18" charset="0"/>
                          <a:cs typeface="Times New Roman" panose="02020603050405020304" pitchFamily="18" charset="0"/>
                        </a:rPr>
                        <a:t>عملية مراجعة اهداف البرنامج التعليمية</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7260074"/>
                  </a:ext>
                </a:extLst>
              </a:tr>
            </a:tbl>
          </a:graphicData>
        </a:graphic>
      </p:graphicFrame>
      <p:sp>
        <p:nvSpPr>
          <p:cNvPr id="3" name="TextBox 2">
            <a:extLst>
              <a:ext uri="{FF2B5EF4-FFF2-40B4-BE49-F238E27FC236}">
                <a16:creationId xmlns:a16="http://schemas.microsoft.com/office/drawing/2014/main" id="{335DC248-1892-D609-EEF0-96B5E7D25C67}"/>
              </a:ext>
            </a:extLst>
          </p:cNvPr>
          <p:cNvSpPr txBox="1"/>
          <p:nvPr/>
        </p:nvSpPr>
        <p:spPr>
          <a:xfrm>
            <a:off x="1525841" y="1301616"/>
            <a:ext cx="8852105" cy="461665"/>
          </a:xfrm>
          <a:prstGeom prst="rect">
            <a:avLst/>
          </a:prstGeom>
          <a:solidFill>
            <a:srgbClr val="0070C0"/>
          </a:solidFill>
        </p:spPr>
        <p:txBody>
          <a:bodyPr wrap="square">
            <a:spAutoFit/>
          </a:bodyPr>
          <a:lstStyle/>
          <a:p>
            <a:pPr lvl="0" algn="r" rtl="1"/>
            <a:r>
              <a:rPr lang="ar-IQ" sz="2400" b="1" dirty="0">
                <a:solidFill>
                  <a:schemeClr val="bg1"/>
                </a:solidFill>
                <a:latin typeface="Times New Roman" panose="02020603050405020304" pitchFamily="18" charset="0"/>
                <a:cs typeface="Times New Roman" panose="02020603050405020304" pitchFamily="18" charset="0"/>
              </a:rPr>
              <a:t>المعيار الاول: اهداف البرنامج التعليمية </a:t>
            </a:r>
            <a:r>
              <a:rPr lang="en-US" sz="2400" b="1" dirty="0">
                <a:solidFill>
                  <a:schemeClr val="bg1"/>
                </a:solidFill>
                <a:latin typeface="Times New Roman" panose="02020603050405020304" pitchFamily="18" charset="0"/>
                <a:cs typeface="Times New Roman" panose="02020603050405020304" pitchFamily="18" charset="0"/>
              </a:rPr>
              <a:t>(Program Educational Objectives)</a:t>
            </a:r>
          </a:p>
        </p:txBody>
      </p:sp>
    </p:spTree>
    <p:extLst>
      <p:ext uri="{BB962C8B-B14F-4D97-AF65-F5344CB8AC3E}">
        <p14:creationId xmlns:p14="http://schemas.microsoft.com/office/powerpoint/2010/main" val="570141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392F5B-0BF6-AD61-056A-F1D20FC1E51C}"/>
              </a:ext>
            </a:extLst>
          </p:cNvPr>
          <p:cNvSpPr txBox="1"/>
          <p:nvPr/>
        </p:nvSpPr>
        <p:spPr>
          <a:xfrm>
            <a:off x="1838632" y="963561"/>
            <a:ext cx="9468465" cy="3693319"/>
          </a:xfrm>
          <a:prstGeom prst="rect">
            <a:avLst/>
          </a:prstGeom>
          <a:noFill/>
        </p:spPr>
        <p:txBody>
          <a:bodyPr wrap="square" rtlCol="0">
            <a:spAutoFit/>
          </a:bodyPr>
          <a:lstStyle/>
          <a:p>
            <a:pPr algn="ctr"/>
            <a:r>
              <a:rPr lang="ar-IQ" sz="3600" dirty="0"/>
              <a:t>نموذج اومثال لتوضيح المطلوب  </a:t>
            </a:r>
            <a:r>
              <a:rPr lang="ar-IQ" sz="2400" dirty="0"/>
              <a:t>:</a:t>
            </a:r>
          </a:p>
          <a:p>
            <a:endParaRPr lang="ar-IQ" dirty="0"/>
          </a:p>
          <a:p>
            <a:endParaRPr lang="ar-IQ" dirty="0"/>
          </a:p>
          <a:p>
            <a:endParaRPr lang="ar-IQ" dirty="0"/>
          </a:p>
          <a:p>
            <a:pPr algn="r"/>
            <a:endParaRPr lang="ar-IQ" sz="3600" dirty="0"/>
          </a:p>
          <a:p>
            <a:pPr algn="r"/>
            <a:r>
              <a:rPr lang="ar-IQ" sz="3600" dirty="0"/>
              <a:t>فرع الطاقة و الطاقات المتجددة</a:t>
            </a:r>
          </a:p>
          <a:p>
            <a:pPr algn="r"/>
            <a:r>
              <a:rPr lang="ar-IQ" sz="3600" dirty="0"/>
              <a:t>قسم هندسة الكهروميكانيك</a:t>
            </a:r>
          </a:p>
          <a:p>
            <a:pPr algn="r"/>
            <a:r>
              <a:rPr lang="ar-IQ" sz="3600" dirty="0"/>
              <a:t>الجامعة التكنولوجية</a:t>
            </a:r>
            <a:endParaRPr lang="en-US" sz="3600" dirty="0"/>
          </a:p>
        </p:txBody>
      </p:sp>
      <p:cxnSp>
        <p:nvCxnSpPr>
          <p:cNvPr id="6" name="Straight Arrow Connector 5">
            <a:extLst>
              <a:ext uri="{FF2B5EF4-FFF2-40B4-BE49-F238E27FC236}">
                <a16:creationId xmlns:a16="http://schemas.microsoft.com/office/drawing/2014/main" id="{DB55B6C2-ECDE-7038-6B8A-CB8033EA6322}"/>
              </a:ext>
            </a:extLst>
          </p:cNvPr>
          <p:cNvCxnSpPr/>
          <p:nvPr/>
        </p:nvCxnSpPr>
        <p:spPr>
          <a:xfrm flipH="1">
            <a:off x="5309419" y="3234813"/>
            <a:ext cx="1091381"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7ED7A10D-62AB-3E27-3FD3-39C6D9025159}"/>
              </a:ext>
            </a:extLst>
          </p:cNvPr>
          <p:cNvCxnSpPr/>
          <p:nvPr/>
        </p:nvCxnSpPr>
        <p:spPr>
          <a:xfrm flipH="1">
            <a:off x="6091084" y="3839500"/>
            <a:ext cx="1091381"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282812A0-81F8-1279-CB81-82CB49426C35}"/>
              </a:ext>
            </a:extLst>
          </p:cNvPr>
          <p:cNvCxnSpPr/>
          <p:nvPr/>
        </p:nvCxnSpPr>
        <p:spPr>
          <a:xfrm flipH="1">
            <a:off x="7118558" y="4365523"/>
            <a:ext cx="1091381"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9E33D3C2-8BCD-DA9B-1A3A-091B2CE19F02}"/>
              </a:ext>
            </a:extLst>
          </p:cNvPr>
          <p:cNvSpPr txBox="1"/>
          <p:nvPr/>
        </p:nvSpPr>
        <p:spPr>
          <a:xfrm>
            <a:off x="1263445" y="2785642"/>
            <a:ext cx="5589639" cy="1938992"/>
          </a:xfrm>
          <a:prstGeom prst="rect">
            <a:avLst/>
          </a:prstGeom>
          <a:noFill/>
        </p:spPr>
        <p:txBody>
          <a:bodyPr wrap="square" rtlCol="0">
            <a:spAutoFit/>
          </a:bodyPr>
          <a:lstStyle/>
          <a:p>
            <a:r>
              <a:rPr lang="ar-IQ" sz="3600" dirty="0"/>
              <a:t>قسم هندسة الطب الحياتي</a:t>
            </a:r>
          </a:p>
          <a:p>
            <a:r>
              <a:rPr lang="ar-IQ" sz="600" dirty="0"/>
              <a:t> </a:t>
            </a:r>
            <a:endParaRPr lang="ar-IQ" sz="100" dirty="0"/>
          </a:p>
          <a:p>
            <a:pPr algn="r"/>
            <a:r>
              <a:rPr lang="ar-IQ" sz="3600" dirty="0"/>
              <a:t>         كلية الهندسة الخوارزمي</a:t>
            </a:r>
          </a:p>
          <a:p>
            <a:endParaRPr lang="ar-IQ" sz="300" dirty="0"/>
          </a:p>
          <a:p>
            <a:pPr algn="r"/>
            <a:r>
              <a:rPr lang="ar-IQ" sz="3600" dirty="0"/>
              <a:t>جامعة بغداد </a:t>
            </a:r>
            <a:endParaRPr lang="en-US" sz="3600" dirty="0"/>
          </a:p>
        </p:txBody>
      </p:sp>
    </p:spTree>
    <p:extLst>
      <p:ext uri="{BB962C8B-B14F-4D97-AF65-F5344CB8AC3E}">
        <p14:creationId xmlns:p14="http://schemas.microsoft.com/office/powerpoint/2010/main" val="2296411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5C05AF-D644-696A-4D1E-59BF6AE3B06A}"/>
              </a:ext>
            </a:extLst>
          </p:cNvPr>
          <p:cNvPicPr>
            <a:picLocks noChangeAspect="1"/>
          </p:cNvPicPr>
          <p:nvPr/>
        </p:nvPicPr>
        <p:blipFill>
          <a:blip r:embed="rId2"/>
          <a:srcRect l="2095"/>
          <a:stretch/>
        </p:blipFill>
        <p:spPr>
          <a:xfrm>
            <a:off x="6528619" y="723830"/>
            <a:ext cx="4682024" cy="5430008"/>
          </a:xfrm>
          <a:prstGeom prst="rect">
            <a:avLst/>
          </a:prstGeom>
        </p:spPr>
      </p:pic>
      <p:pic>
        <p:nvPicPr>
          <p:cNvPr id="4" name="Picture 3">
            <a:extLst>
              <a:ext uri="{FF2B5EF4-FFF2-40B4-BE49-F238E27FC236}">
                <a16:creationId xmlns:a16="http://schemas.microsoft.com/office/drawing/2014/main" id="{125CE529-2910-7297-B73C-1FC2B2D02779}"/>
              </a:ext>
            </a:extLst>
          </p:cNvPr>
          <p:cNvPicPr>
            <a:picLocks noChangeAspect="1"/>
          </p:cNvPicPr>
          <p:nvPr/>
        </p:nvPicPr>
        <p:blipFill>
          <a:blip r:embed="rId3"/>
          <a:stretch>
            <a:fillRect/>
          </a:stretch>
        </p:blipFill>
        <p:spPr>
          <a:xfrm>
            <a:off x="981357" y="723830"/>
            <a:ext cx="4744112" cy="5506218"/>
          </a:xfrm>
          <a:prstGeom prst="rect">
            <a:avLst/>
          </a:prstGeom>
        </p:spPr>
      </p:pic>
    </p:spTree>
    <p:extLst>
      <p:ext uri="{BB962C8B-B14F-4D97-AF65-F5344CB8AC3E}">
        <p14:creationId xmlns:p14="http://schemas.microsoft.com/office/powerpoint/2010/main" val="1660363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755E3-CDB3-B484-F5F6-AFB52E9B24B4}"/>
              </a:ext>
            </a:extLst>
          </p:cNvPr>
          <p:cNvPicPr>
            <a:picLocks noChangeAspect="1"/>
          </p:cNvPicPr>
          <p:nvPr/>
        </p:nvPicPr>
        <p:blipFill>
          <a:blip r:embed="rId2"/>
          <a:stretch>
            <a:fillRect/>
          </a:stretch>
        </p:blipFill>
        <p:spPr>
          <a:xfrm>
            <a:off x="914968" y="747702"/>
            <a:ext cx="5181032" cy="5362595"/>
          </a:xfrm>
          <a:prstGeom prst="rect">
            <a:avLst/>
          </a:prstGeom>
        </p:spPr>
      </p:pic>
      <p:pic>
        <p:nvPicPr>
          <p:cNvPr id="5" name="Picture 4">
            <a:extLst>
              <a:ext uri="{FF2B5EF4-FFF2-40B4-BE49-F238E27FC236}">
                <a16:creationId xmlns:a16="http://schemas.microsoft.com/office/drawing/2014/main" id="{16017348-78B2-18CE-4057-21C686EC6162}"/>
              </a:ext>
            </a:extLst>
          </p:cNvPr>
          <p:cNvPicPr>
            <a:picLocks noChangeAspect="1"/>
          </p:cNvPicPr>
          <p:nvPr/>
        </p:nvPicPr>
        <p:blipFill>
          <a:blip r:embed="rId3"/>
          <a:stretch>
            <a:fillRect/>
          </a:stretch>
        </p:blipFill>
        <p:spPr>
          <a:xfrm>
            <a:off x="6732741" y="691030"/>
            <a:ext cx="4544291" cy="5475939"/>
          </a:xfrm>
          <a:prstGeom prst="rect">
            <a:avLst/>
          </a:prstGeom>
        </p:spPr>
      </p:pic>
    </p:spTree>
    <p:extLst>
      <p:ext uri="{BB962C8B-B14F-4D97-AF65-F5344CB8AC3E}">
        <p14:creationId xmlns:p14="http://schemas.microsoft.com/office/powerpoint/2010/main" val="2303403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4D4ABF-04F4-0B5B-D592-FE32114088CE}"/>
              </a:ext>
            </a:extLst>
          </p:cNvPr>
          <p:cNvPicPr>
            <a:picLocks noChangeAspect="1"/>
          </p:cNvPicPr>
          <p:nvPr/>
        </p:nvPicPr>
        <p:blipFill>
          <a:blip r:embed="rId2"/>
          <a:stretch>
            <a:fillRect/>
          </a:stretch>
        </p:blipFill>
        <p:spPr>
          <a:xfrm>
            <a:off x="989677" y="671721"/>
            <a:ext cx="4604651" cy="5438133"/>
          </a:xfrm>
          <a:prstGeom prst="rect">
            <a:avLst/>
          </a:prstGeom>
        </p:spPr>
      </p:pic>
      <p:pic>
        <p:nvPicPr>
          <p:cNvPr id="5" name="Picture 4">
            <a:extLst>
              <a:ext uri="{FF2B5EF4-FFF2-40B4-BE49-F238E27FC236}">
                <a16:creationId xmlns:a16="http://schemas.microsoft.com/office/drawing/2014/main" id="{D158C038-5895-1FE3-0DCB-3D9EC73B6B80}"/>
              </a:ext>
            </a:extLst>
          </p:cNvPr>
          <p:cNvPicPr>
            <a:picLocks noChangeAspect="1"/>
          </p:cNvPicPr>
          <p:nvPr/>
        </p:nvPicPr>
        <p:blipFill>
          <a:blip r:embed="rId3"/>
          <a:stretch>
            <a:fillRect/>
          </a:stretch>
        </p:blipFill>
        <p:spPr>
          <a:xfrm>
            <a:off x="6597674" y="717807"/>
            <a:ext cx="4432899" cy="5422386"/>
          </a:xfrm>
          <a:prstGeom prst="rect">
            <a:avLst/>
          </a:prstGeom>
        </p:spPr>
      </p:pic>
    </p:spTree>
    <p:extLst>
      <p:ext uri="{BB962C8B-B14F-4D97-AF65-F5344CB8AC3E}">
        <p14:creationId xmlns:p14="http://schemas.microsoft.com/office/powerpoint/2010/main" val="1039541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FA3A9E-5A9D-DCEC-73EF-DBFB4A3DB747}"/>
              </a:ext>
            </a:extLst>
          </p:cNvPr>
          <p:cNvSpPr txBox="1"/>
          <p:nvPr/>
        </p:nvSpPr>
        <p:spPr>
          <a:xfrm>
            <a:off x="2372340" y="920002"/>
            <a:ext cx="7229475" cy="461665"/>
          </a:xfrm>
          <a:prstGeom prst="rect">
            <a:avLst/>
          </a:prstGeom>
          <a:solidFill>
            <a:srgbClr val="DD8E0D"/>
          </a:solidFill>
        </p:spPr>
        <p:txBody>
          <a:bodyPr wrap="square">
            <a:spAutoFit/>
          </a:bodyPr>
          <a:lstStyle>
            <a:defPPr>
              <a:defRPr lang="en-US"/>
            </a:defPPr>
            <a:lvl1pPr lvl="0" algn="r" rtl="1">
              <a:defRPr sz="2400" b="1">
                <a:solidFill>
                  <a:schemeClr val="bg1"/>
                </a:solidFill>
                <a:latin typeface="Times New Roman" panose="02020603050405020304" pitchFamily="18" charset="0"/>
                <a:cs typeface="Times New Roman" panose="02020603050405020304" pitchFamily="18" charset="0"/>
              </a:defRPr>
            </a:lvl1pPr>
          </a:lstStyle>
          <a:p>
            <a:r>
              <a:rPr lang="ar-IQ" dirty="0"/>
              <a:t>المعيار الرابع: التحسين المستمر (</a:t>
            </a:r>
            <a:r>
              <a:rPr lang="en-US" dirty="0"/>
              <a:t>Continuous Improvement</a:t>
            </a:r>
            <a:r>
              <a:rPr lang="ar-IQ" dirty="0"/>
              <a:t>)</a:t>
            </a:r>
            <a:endParaRPr lang="en-US" dirty="0"/>
          </a:p>
        </p:txBody>
      </p:sp>
      <p:graphicFrame>
        <p:nvGraphicFramePr>
          <p:cNvPr id="4" name="Table 4">
            <a:extLst>
              <a:ext uri="{FF2B5EF4-FFF2-40B4-BE49-F238E27FC236}">
                <a16:creationId xmlns:a16="http://schemas.microsoft.com/office/drawing/2014/main" id="{E96AE657-5BB0-EC76-6570-3BA18237484D}"/>
              </a:ext>
            </a:extLst>
          </p:cNvPr>
          <p:cNvGraphicFramePr>
            <a:graphicFrameLocks noGrp="1"/>
          </p:cNvGraphicFramePr>
          <p:nvPr>
            <p:extLst>
              <p:ext uri="{D42A27DB-BD31-4B8C-83A1-F6EECF244321}">
                <p14:modId xmlns:p14="http://schemas.microsoft.com/office/powerpoint/2010/main" val="1770966157"/>
              </p:ext>
            </p:extLst>
          </p:nvPr>
        </p:nvGraphicFramePr>
        <p:xfrm>
          <a:off x="840658" y="1565787"/>
          <a:ext cx="10510684" cy="4587240"/>
        </p:xfrm>
        <a:graphic>
          <a:graphicData uri="http://schemas.openxmlformats.org/drawingml/2006/table">
            <a:tbl>
              <a:tblPr firstRow="1" bandRow="1"/>
              <a:tblGrid>
                <a:gridCol w="8406581">
                  <a:extLst>
                    <a:ext uri="{9D8B030D-6E8A-4147-A177-3AD203B41FA5}">
                      <a16:colId xmlns:a16="http://schemas.microsoft.com/office/drawing/2014/main" val="1594876914"/>
                    </a:ext>
                  </a:extLst>
                </a:gridCol>
                <a:gridCol w="2104103">
                  <a:extLst>
                    <a:ext uri="{9D8B030D-6E8A-4147-A177-3AD203B41FA5}">
                      <a16:colId xmlns:a16="http://schemas.microsoft.com/office/drawing/2014/main" val="3425776726"/>
                    </a:ext>
                  </a:extLst>
                </a:gridCol>
              </a:tblGrid>
              <a:tr h="355374">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DD8E0D"/>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DD8E0D"/>
                    </a:solidFill>
                  </a:tcPr>
                </a:tc>
                <a:extLst>
                  <a:ext uri="{0D108BD9-81ED-4DB2-BD59-A6C34878D82A}">
                    <a16:rowId xmlns:a16="http://schemas.microsoft.com/office/drawing/2014/main" val="3482141469"/>
                  </a:ext>
                </a:extLst>
              </a:tr>
              <a:tr h="3673394">
                <a:tc>
                  <a:txBody>
                    <a:bodyPr/>
                    <a:lstStyle/>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800" b="0" u="sng" kern="1200" dirty="0">
                          <a:solidFill>
                            <a:schemeClr val="accent3">
                              <a:lumMod val="50000"/>
                            </a:schemeClr>
                          </a:solidFill>
                          <a:latin typeface="Times New Roman" panose="02020603050405020304" pitchFamily="18" charset="0"/>
                          <a:ea typeface="+mn-ea"/>
                          <a:cs typeface="Times New Roman" panose="02020603050405020304" pitchFamily="18" charset="0"/>
                        </a:rPr>
                        <a:t>عمليات</a:t>
                      </a:r>
                      <a:r>
                        <a:rPr lang="ar-IQ" sz="2800" u="sng" kern="1200" dirty="0">
                          <a:solidFill>
                            <a:schemeClr val="accent3">
                              <a:lumMod val="50000"/>
                            </a:schemeClr>
                          </a:solidFill>
                          <a:latin typeface="Times New Roman" panose="02020603050405020304" pitchFamily="18" charset="0"/>
                          <a:cs typeface="Times New Roman" panose="02020603050405020304" pitchFamily="18" charset="0"/>
                        </a:rPr>
                        <a:t> القياس</a:t>
                      </a:r>
                      <a:endParaRPr lang="en-US" sz="2800" u="sng" kern="1200" dirty="0">
                        <a:solidFill>
                          <a:schemeClr val="accent3">
                            <a:lumMod val="50000"/>
                          </a:schemeClr>
                        </a:solidFill>
                        <a:latin typeface="Times New Roman" panose="02020603050405020304" pitchFamily="18" charset="0"/>
                        <a:cs typeface="Times New Roman" panose="02020603050405020304" pitchFamily="18" charset="0"/>
                      </a:endParaRPr>
                    </a:p>
                    <a:p>
                      <a:pPr marL="0" indent="0" algn="r" rtl="1">
                        <a:buFont typeface="Arial" panose="020B0604020202020204" pitchFamily="34" charset="0"/>
                        <a:buNone/>
                      </a:pPr>
                      <a:r>
                        <a:rPr lang="ar-IQ" sz="2400" dirty="0">
                          <a:latin typeface="Times New Roman" panose="02020603050405020304" pitchFamily="18" charset="0"/>
                          <a:cs typeface="Times New Roman" panose="02020603050405020304" pitchFamily="18" charset="0"/>
                        </a:rPr>
                        <a:t>نماذج اختبارات والهدف منها قياس محصلات تعلم الطلبة بالإضافة نماذج استبانات وذلك لغرض قياس غير مباشر للمحصلات المتحققة.</a:t>
                      </a:r>
                    </a:p>
                    <a:p>
                      <a:pPr marL="0" indent="0" algn="r" rtl="1">
                        <a:buFont typeface="Arial" panose="020B0604020202020204" pitchFamily="34" charset="0"/>
                        <a:buNone/>
                      </a:pPr>
                      <a:endParaRPr lang="ar-IQ" sz="1100" dirty="0">
                        <a:latin typeface="Times New Roman" panose="02020603050405020304" pitchFamily="18" charset="0"/>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800" b="0" u="sng" kern="1200" dirty="0">
                          <a:solidFill>
                            <a:schemeClr val="accent3">
                              <a:lumMod val="50000"/>
                            </a:schemeClr>
                          </a:solidFill>
                          <a:latin typeface="Times New Roman" panose="02020603050405020304" pitchFamily="18" charset="0"/>
                          <a:ea typeface="+mn-ea"/>
                          <a:cs typeface="Times New Roman" panose="02020603050405020304" pitchFamily="18" charset="0"/>
                        </a:rPr>
                        <a:t>تواتر</a:t>
                      </a:r>
                      <a:r>
                        <a:rPr lang="ar-IQ" sz="2800" b="0" u="sng" kern="1200" dirty="0">
                          <a:solidFill>
                            <a:prstClr val="black"/>
                          </a:solidFill>
                          <a:latin typeface="Times New Roman" panose="02020603050405020304" pitchFamily="18" charset="0"/>
                          <a:ea typeface="+mn-ea"/>
                          <a:cs typeface="Times New Roman" panose="02020603050405020304" pitchFamily="18" charset="0"/>
                        </a:rPr>
                        <a:t> </a:t>
                      </a:r>
                      <a:r>
                        <a:rPr lang="ar-IQ" sz="2800" b="0" u="sng" kern="1200" dirty="0">
                          <a:solidFill>
                            <a:schemeClr val="accent3">
                              <a:lumMod val="50000"/>
                            </a:schemeClr>
                          </a:solidFill>
                          <a:latin typeface="Times New Roman" panose="02020603050405020304" pitchFamily="18" charset="0"/>
                          <a:ea typeface="+mn-ea"/>
                          <a:cs typeface="Times New Roman" panose="02020603050405020304" pitchFamily="18" charset="0"/>
                        </a:rPr>
                        <a:t>عمليات القياس</a:t>
                      </a:r>
                    </a:p>
                    <a:p>
                      <a:pPr marL="0" marR="0" lvl="0" indent="0" algn="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ar-IQ" sz="2400" kern="1200" dirty="0">
                          <a:solidFill>
                            <a:schemeClr val="tx1"/>
                          </a:solidFill>
                          <a:latin typeface="Times New Roman" panose="02020603050405020304" pitchFamily="18" charset="0"/>
                          <a:ea typeface="+mn-ea"/>
                          <a:cs typeface="Times New Roman" panose="02020603050405020304" pitchFamily="18" charset="0"/>
                        </a:rPr>
                        <a:t>الجداول الزمنية الخاصة بإجراء عمليات القياس الدوري </a:t>
                      </a:r>
                      <a:r>
                        <a:rPr lang="ar-IQ" sz="2400" b="0" u="none" kern="1200" dirty="0">
                          <a:solidFill>
                            <a:schemeClr val="tx1"/>
                          </a:solidFill>
                          <a:latin typeface="Times New Roman" panose="02020603050405020304" pitchFamily="18" charset="0"/>
                          <a:ea typeface="+mn-ea"/>
                          <a:cs typeface="Times New Roman" panose="02020603050405020304" pitchFamily="18" charset="0"/>
                        </a:rPr>
                        <a:t>وتوقيتتها وتمام التنفيذ.</a:t>
                      </a:r>
                    </a:p>
                    <a:p>
                      <a:pPr marL="0" marR="0" lvl="0" indent="0" algn="r" defTabSz="4572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IQ" sz="1100" b="0" u="none" kern="1200" dirty="0">
                        <a:solidFill>
                          <a:schemeClr val="tx1"/>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800" b="0" u="sng" kern="1200" dirty="0">
                          <a:solidFill>
                            <a:schemeClr val="accent3">
                              <a:lumMod val="50000"/>
                            </a:schemeClr>
                          </a:solidFill>
                          <a:latin typeface="Times New Roman" panose="02020603050405020304" pitchFamily="18" charset="0"/>
                          <a:ea typeface="+mn-ea"/>
                          <a:cs typeface="Times New Roman" panose="02020603050405020304" pitchFamily="18" charset="0"/>
                        </a:rPr>
                        <a:t>المستوى المتوقع لتحقيق المحصلات</a:t>
                      </a:r>
                      <a:endParaRPr lang="en-US" sz="2800" b="0" u="sng" kern="1200" dirty="0">
                        <a:solidFill>
                          <a:schemeClr val="accent3">
                            <a:lumMod val="50000"/>
                          </a:schemeClr>
                        </a:solidFill>
                        <a:latin typeface="Times New Roman" panose="02020603050405020304" pitchFamily="18" charset="0"/>
                        <a:ea typeface="+mn-ea"/>
                        <a:cs typeface="Times New Roman" panose="02020603050405020304" pitchFamily="18" charset="0"/>
                      </a:endParaRPr>
                    </a:p>
                    <a:p>
                      <a:pPr marL="0" marR="0" lvl="0" indent="0" algn="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ar-IQ" sz="2400" b="0" u="none" kern="1200" dirty="0">
                          <a:solidFill>
                            <a:schemeClr val="tx1"/>
                          </a:solidFill>
                          <a:latin typeface="Times New Roman" panose="02020603050405020304" pitchFamily="18" charset="0"/>
                          <a:ea typeface="+mn-ea"/>
                          <a:cs typeface="Times New Roman" panose="02020603050405020304" pitchFamily="18" charset="0"/>
                        </a:rPr>
                        <a:t>قرارات خاصة بتحديد مستوى التحصيل المستهدف وتحديد نسبة الناجحين.</a:t>
                      </a:r>
                    </a:p>
                    <a:p>
                      <a:pPr marL="0" marR="0" lvl="0" indent="0" algn="r" defTabSz="4572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u="none" kern="1200" dirty="0">
                        <a:solidFill>
                          <a:schemeClr val="tx1"/>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800" b="0" u="sng" kern="1200" dirty="0">
                          <a:solidFill>
                            <a:schemeClr val="accent3">
                              <a:lumMod val="50000"/>
                            </a:schemeClr>
                          </a:solidFill>
                          <a:latin typeface="Times New Roman" panose="02020603050405020304" pitchFamily="18" charset="0"/>
                          <a:ea typeface="+mn-ea"/>
                          <a:cs typeface="Times New Roman" panose="02020603050405020304" pitchFamily="18" charset="0"/>
                        </a:rPr>
                        <a:t>نتائج التقييم و التحليل</a:t>
                      </a:r>
                    </a:p>
                    <a:p>
                      <a:pPr marL="0" marR="0" lvl="0" indent="0" algn="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ar-IQ" sz="2400" b="0" u="none" kern="1200" dirty="0">
                          <a:solidFill>
                            <a:schemeClr val="tx1"/>
                          </a:solidFill>
                          <a:latin typeface="Times New Roman" panose="02020603050405020304" pitchFamily="18" charset="0"/>
                          <a:ea typeface="+mn-ea"/>
                          <a:cs typeface="Times New Roman" panose="02020603050405020304" pitchFamily="18" charset="0"/>
                        </a:rPr>
                        <a:t>بيانات التحليل والتقييم تثبيت تحقيق النتائج المذكورة.</a:t>
                      </a:r>
                      <a:endParaRPr lang="en-US" sz="2400" b="0" u="none"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IQ" sz="2400" kern="1200" dirty="0">
                          <a:solidFill>
                            <a:prstClr val="black"/>
                          </a:solidFill>
                          <a:latin typeface="Times New Roman" panose="02020603050405020304" pitchFamily="18" charset="0"/>
                          <a:ea typeface="+mn-ea"/>
                          <a:cs typeface="Times New Roman" panose="02020603050405020304" pitchFamily="18" charset="0"/>
                        </a:rPr>
                        <a:t>تحقيق محصلات الخريجين</a:t>
                      </a:r>
                      <a:endParaRPr lang="en-US" sz="2400" kern="1200" dirty="0">
                        <a:solidFill>
                          <a:prstClr val="black"/>
                        </a:solidFill>
                        <a:latin typeface="Times New Roman" panose="02020603050405020304" pitchFamily="18" charset="0"/>
                        <a:ea typeface="+mn-ea"/>
                        <a:cs typeface="Times New Roman" panose="02020603050405020304" pitchFamily="18" charset="0"/>
                      </a:endParaRPr>
                    </a:p>
                    <a:p>
                      <a:pPr lvl="0" algn="r" rtl="1"/>
                      <a:endParaRPr lang="en-US" sz="2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02301680"/>
                  </a:ext>
                </a:extLst>
              </a:tr>
            </a:tbl>
          </a:graphicData>
        </a:graphic>
      </p:graphicFrame>
    </p:spTree>
    <p:extLst>
      <p:ext uri="{BB962C8B-B14F-4D97-AF65-F5344CB8AC3E}">
        <p14:creationId xmlns:p14="http://schemas.microsoft.com/office/powerpoint/2010/main" val="4133871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B1B393-44C0-CB2D-CBF1-E808C75F314D}"/>
              </a:ext>
            </a:extLst>
          </p:cNvPr>
          <p:cNvSpPr txBox="1"/>
          <p:nvPr/>
        </p:nvSpPr>
        <p:spPr>
          <a:xfrm>
            <a:off x="2667309" y="1018324"/>
            <a:ext cx="7229475" cy="461665"/>
          </a:xfrm>
          <a:prstGeom prst="rect">
            <a:avLst/>
          </a:prstGeom>
          <a:solidFill>
            <a:srgbClr val="DD8E0D"/>
          </a:solidFill>
        </p:spPr>
        <p:txBody>
          <a:bodyPr wrap="square">
            <a:spAutoFit/>
          </a:bodyPr>
          <a:lstStyle>
            <a:defPPr>
              <a:defRPr lang="en-US"/>
            </a:defPPr>
            <a:lvl1pPr lvl="0" algn="r" rtl="1">
              <a:defRPr sz="2400" b="1">
                <a:solidFill>
                  <a:schemeClr val="bg1"/>
                </a:solidFill>
                <a:latin typeface="Times New Roman" panose="02020603050405020304" pitchFamily="18" charset="0"/>
                <a:cs typeface="Times New Roman" panose="02020603050405020304" pitchFamily="18" charset="0"/>
              </a:defRPr>
            </a:lvl1pPr>
          </a:lstStyle>
          <a:p>
            <a:r>
              <a:rPr lang="ar-IQ" dirty="0"/>
              <a:t>المعيار الرابع: التحسين المستمر (</a:t>
            </a:r>
            <a:r>
              <a:rPr lang="en-US" dirty="0"/>
              <a:t>Continuous Improvement</a:t>
            </a:r>
            <a:r>
              <a:rPr lang="ar-IQ" dirty="0"/>
              <a:t>)</a:t>
            </a:r>
            <a:endParaRPr lang="en-US" dirty="0"/>
          </a:p>
        </p:txBody>
      </p:sp>
      <p:graphicFrame>
        <p:nvGraphicFramePr>
          <p:cNvPr id="3" name="Table 4">
            <a:extLst>
              <a:ext uri="{FF2B5EF4-FFF2-40B4-BE49-F238E27FC236}">
                <a16:creationId xmlns:a16="http://schemas.microsoft.com/office/drawing/2014/main" id="{E0D7B3F5-D4F2-2728-FE33-8AB95DD6A626}"/>
              </a:ext>
            </a:extLst>
          </p:cNvPr>
          <p:cNvGraphicFramePr>
            <a:graphicFrameLocks noGrp="1"/>
          </p:cNvGraphicFramePr>
          <p:nvPr>
            <p:extLst>
              <p:ext uri="{D42A27DB-BD31-4B8C-83A1-F6EECF244321}">
                <p14:modId xmlns:p14="http://schemas.microsoft.com/office/powerpoint/2010/main" val="1636022311"/>
              </p:ext>
            </p:extLst>
          </p:nvPr>
        </p:nvGraphicFramePr>
        <p:xfrm>
          <a:off x="1012723" y="1762432"/>
          <a:ext cx="10363200" cy="4356834"/>
        </p:xfrm>
        <a:graphic>
          <a:graphicData uri="http://schemas.openxmlformats.org/drawingml/2006/table">
            <a:tbl>
              <a:tblPr firstRow="1" bandRow="1"/>
              <a:tblGrid>
                <a:gridCol w="8524567">
                  <a:extLst>
                    <a:ext uri="{9D8B030D-6E8A-4147-A177-3AD203B41FA5}">
                      <a16:colId xmlns:a16="http://schemas.microsoft.com/office/drawing/2014/main" val="1594876914"/>
                    </a:ext>
                  </a:extLst>
                </a:gridCol>
                <a:gridCol w="1838633">
                  <a:extLst>
                    <a:ext uri="{9D8B030D-6E8A-4147-A177-3AD203B41FA5}">
                      <a16:colId xmlns:a16="http://schemas.microsoft.com/office/drawing/2014/main" val="3425776726"/>
                    </a:ext>
                  </a:extLst>
                </a:gridCol>
              </a:tblGrid>
              <a:tr h="415191">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DD8E0D"/>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DD8E0D"/>
                    </a:solidFill>
                  </a:tcPr>
                </a:tc>
                <a:extLst>
                  <a:ext uri="{0D108BD9-81ED-4DB2-BD59-A6C34878D82A}">
                    <a16:rowId xmlns:a16="http://schemas.microsoft.com/office/drawing/2014/main" val="3482141469"/>
                  </a:ext>
                </a:extLst>
              </a:tr>
              <a:tr h="2075956">
                <a:tc>
                  <a:txBody>
                    <a:bodyPr/>
                    <a:lstStyle/>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u="sng" kern="1200" dirty="0">
                          <a:solidFill>
                            <a:schemeClr val="accent3">
                              <a:lumMod val="50000"/>
                            </a:schemeClr>
                          </a:solidFill>
                          <a:latin typeface="Times New Roman" panose="02020603050405020304" pitchFamily="18" charset="0"/>
                          <a:ea typeface="+mn-ea"/>
                          <a:cs typeface="Times New Roman" panose="02020603050405020304" pitchFamily="18" charset="0"/>
                        </a:rPr>
                        <a:t>التوثيق</a:t>
                      </a:r>
                      <a:endParaRPr lang="en-US" sz="2400" u="sng" dirty="0">
                        <a:solidFill>
                          <a:schemeClr val="accent3">
                            <a:lumMod val="50000"/>
                          </a:schemeClr>
                        </a:solidFill>
                      </a:endParaRPr>
                    </a:p>
                    <a:p>
                      <a:pPr marL="0" marR="0" lvl="0" indent="0" algn="just"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kern="1200" dirty="0">
                          <a:solidFill>
                            <a:prstClr val="black"/>
                          </a:solidFill>
                          <a:latin typeface="Times New Roman" panose="02020603050405020304" pitchFamily="18" charset="0"/>
                          <a:ea typeface="+mn-ea"/>
                          <a:cs typeface="Times New Roman" panose="02020603050405020304" pitchFamily="18" charset="0"/>
                        </a:rPr>
                        <a:t>‏</a:t>
                      </a:r>
                      <a:r>
                        <a:rPr lang="ar-IQ" sz="2400" b="0" kern="1200" dirty="0">
                          <a:solidFill>
                            <a:prstClr val="black"/>
                          </a:solidFill>
                          <a:latin typeface="Times New Roman" panose="02020603050405020304" pitchFamily="18" charset="0"/>
                          <a:ea typeface="+mn-ea"/>
                          <a:cs typeface="Times New Roman" panose="02020603050405020304" pitchFamily="18" charset="0"/>
                        </a:rPr>
                        <a:t>نماذج من التوثيق الجيد في عمليات القياس ومتعلقاتيها من استبيانات ومحاضر اللي جان وغيرها مثال على ذلك أسئلة الامتحان الخاصة بتقييم نوات تجي التعلم إجابات الطلبة امتحان التقييم أخرى مطولة ذاتيا مشاريع التخرج </a:t>
                      </a:r>
                      <a:r>
                        <a:rPr lang="en-US" sz="2400" b="0" kern="1200" dirty="0">
                          <a:solidFill>
                            <a:prstClr val="black"/>
                          </a:solidFill>
                          <a:latin typeface="Times New Roman" panose="02020603050405020304" pitchFamily="18" charset="0"/>
                          <a:ea typeface="+mn-ea"/>
                          <a:cs typeface="Times New Roman" panose="02020603050405020304" pitchFamily="18" charset="0"/>
                        </a:rPr>
                        <a:t>‏</a:t>
                      </a:r>
                      <a:r>
                        <a:rPr lang="ar-IQ" sz="2400" b="0" kern="1200" dirty="0">
                          <a:solidFill>
                            <a:prstClr val="black"/>
                          </a:solidFill>
                          <a:latin typeface="Times New Roman" panose="02020603050405020304" pitchFamily="18" charset="0"/>
                          <a:ea typeface="+mn-ea"/>
                          <a:cs typeface="Times New Roman" panose="02020603050405020304" pitchFamily="18" charset="0"/>
                        </a:rPr>
                        <a:t>وتحليل وتقييم البيانات من جداول ورسوم بيانية</a:t>
                      </a:r>
                      <a:endParaRPr lang="en-US" sz="2400" b="0" kern="1200" dirty="0">
                        <a:solidFill>
                          <a:prstClr val="black"/>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IQ" sz="2400" kern="1200" dirty="0">
                          <a:solidFill>
                            <a:prstClr val="black"/>
                          </a:solidFill>
                          <a:latin typeface="Times New Roman" panose="02020603050405020304" pitchFamily="18" charset="0"/>
                          <a:ea typeface="+mn-ea"/>
                          <a:cs typeface="Times New Roman" panose="02020603050405020304" pitchFamily="18" charset="0"/>
                        </a:rPr>
                        <a:t>تحقيق محصلات الخريجين</a:t>
                      </a:r>
                      <a:endParaRPr lang="en-US" sz="2400" kern="1200" dirty="0">
                        <a:solidFill>
                          <a:prstClr val="black"/>
                        </a:solidFill>
                        <a:latin typeface="Times New Roman" panose="02020603050405020304" pitchFamily="18" charset="0"/>
                        <a:ea typeface="+mn-ea"/>
                        <a:cs typeface="Times New Roman" panose="02020603050405020304" pitchFamily="18" charset="0"/>
                      </a:endParaRPr>
                    </a:p>
                    <a:p>
                      <a:pPr lvl="0" algn="r" rtl="1"/>
                      <a:endParaRPr lang="en-US" sz="2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02301680"/>
                  </a:ext>
                </a:extLst>
              </a:tr>
              <a:tr h="1823678">
                <a:tc>
                  <a:txBody>
                    <a:bodyPr/>
                    <a:lstStyle/>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u="sng" kern="1200" dirty="0">
                          <a:solidFill>
                            <a:schemeClr val="accent3">
                              <a:lumMod val="50000"/>
                            </a:schemeClr>
                          </a:solidFill>
                          <a:latin typeface="Times New Roman" panose="02020603050405020304" pitchFamily="18" charset="0"/>
                          <a:ea typeface="+mn-ea"/>
                          <a:cs typeface="Times New Roman" panose="02020603050405020304" pitchFamily="18" charset="0"/>
                        </a:rPr>
                        <a:t>التوظيف المنهجي للبيانات</a:t>
                      </a:r>
                      <a:endParaRPr lang="en-US" sz="2400" b="0" u="sng" kern="1200" dirty="0">
                        <a:solidFill>
                          <a:schemeClr val="accent3">
                            <a:lumMod val="50000"/>
                          </a:schemeClr>
                        </a:solidFill>
                        <a:latin typeface="Times New Roman" panose="02020603050405020304" pitchFamily="18" charset="0"/>
                        <a:ea typeface="+mn-ea"/>
                        <a:cs typeface="Times New Roman" panose="02020603050405020304" pitchFamily="18" charset="0"/>
                      </a:endParaRPr>
                    </a:p>
                    <a:p>
                      <a:pPr marL="0" marR="0" lvl="0" indent="0" algn="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نسخة من الأدلة تبين الكيفية و الآلية التي تثبت عملية توظيف بيانات القياس المباشر وغير المباشر في عملية التحسين</a:t>
                      </a:r>
                      <a:endParaRPr lang="en-US" sz="2400" b="0" kern="1200" dirty="0">
                        <a:solidFill>
                          <a:prstClr val="black"/>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IQ" sz="2400" dirty="0">
                          <a:solidFill>
                            <a:schemeClr val="tx1"/>
                          </a:solidFill>
                          <a:latin typeface="Times New Roman" panose="02020603050405020304" pitchFamily="18" charset="0"/>
                          <a:cs typeface="Times New Roman" panose="02020603050405020304" pitchFamily="18" charset="0"/>
                        </a:rPr>
                        <a:t>اجراءات التحسين المستمر</a:t>
                      </a:r>
                      <a:endParaRPr lang="en-US" sz="2400" dirty="0">
                        <a:solidFill>
                          <a:schemeClr val="tx1"/>
                        </a:solidFill>
                        <a:latin typeface="Times New Roman" panose="02020603050405020304" pitchFamily="18" charset="0"/>
                        <a:cs typeface="Times New Roman" panose="02020603050405020304" pitchFamily="18" charset="0"/>
                      </a:endParaRPr>
                    </a:p>
                    <a:p>
                      <a:pPr lvl="0" algn="r" rtl="1"/>
                      <a:endParaRPr lang="en-US" sz="2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44114235"/>
                  </a:ext>
                </a:extLst>
              </a:tr>
            </a:tbl>
          </a:graphicData>
        </a:graphic>
      </p:graphicFrame>
    </p:spTree>
    <p:extLst>
      <p:ext uri="{BB962C8B-B14F-4D97-AF65-F5344CB8AC3E}">
        <p14:creationId xmlns:p14="http://schemas.microsoft.com/office/powerpoint/2010/main" val="1631111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C977A1-D063-9CF7-9F72-464D43172FED}"/>
              </a:ext>
            </a:extLst>
          </p:cNvPr>
          <p:cNvSpPr txBox="1"/>
          <p:nvPr/>
        </p:nvSpPr>
        <p:spPr>
          <a:xfrm>
            <a:off x="983226" y="1805735"/>
            <a:ext cx="10225548" cy="3892861"/>
          </a:xfrm>
          <a:prstGeom prst="rect">
            <a:avLst/>
          </a:prstGeom>
          <a:noFill/>
        </p:spPr>
        <p:txBody>
          <a:bodyPr wrap="square" rtlCol="0">
            <a:spAutoFit/>
          </a:bodyPr>
          <a:lstStyle/>
          <a:p>
            <a:pPr algn="just" rtl="1">
              <a:lnSpc>
                <a:spcPct val="150000"/>
              </a:lnSpc>
            </a:pPr>
            <a:r>
              <a:rPr lang="ar-IQ" sz="2800" dirty="0">
                <a:latin typeface="Sylfaen" panose="010A0502050306030303" pitchFamily="18" charset="0"/>
                <a:cs typeface="Times New Roman" panose="02020603050405020304" pitchFamily="18" charset="0"/>
              </a:rPr>
              <a:t>الغاية من اعتماد التعليم الهندسي هو لاجل ضمان جودة التعليم الهندسي في العراق بما يبلي احتياجات اصحاب الشان كافة و ادامة عملية التحسين المستمر لبرامج التعليم الهندسي بما يضمن تحقيق الكفايات المهنية للخريجين وفق المتطلبات المحلية و العالمية. </a:t>
            </a:r>
          </a:p>
          <a:p>
            <a:pPr algn="just" rtl="1">
              <a:lnSpc>
                <a:spcPct val="150000"/>
              </a:lnSpc>
            </a:pPr>
            <a:r>
              <a:rPr lang="ar-IQ" sz="2800" dirty="0">
                <a:latin typeface="Sylfaen" panose="010A0502050306030303" pitchFamily="18" charset="0"/>
                <a:cs typeface="Times New Roman" panose="02020603050405020304" pitchFamily="18" charset="0"/>
              </a:rPr>
              <a:t>لذلك يتوجب على كل مؤسسة تعليمية هندسية عراقية ان تثبت بوضوح ان كل برنامج فيها للتعليم الهندسي يحقق بالمعايير الوطنية لاعتماد التعليم الهندسي من خلال تقرير التقييم الذاتي الخاص بكل برنامج</a:t>
            </a:r>
          </a:p>
        </p:txBody>
      </p:sp>
    </p:spTree>
    <p:extLst>
      <p:ext uri="{BB962C8B-B14F-4D97-AF65-F5344CB8AC3E}">
        <p14:creationId xmlns:p14="http://schemas.microsoft.com/office/powerpoint/2010/main" val="186906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A343D0-1716-CEDA-B254-6EC9AF142C5C}"/>
              </a:ext>
            </a:extLst>
          </p:cNvPr>
          <p:cNvSpPr txBox="1"/>
          <p:nvPr/>
        </p:nvSpPr>
        <p:spPr>
          <a:xfrm>
            <a:off x="2481261" y="920002"/>
            <a:ext cx="7229475" cy="461665"/>
          </a:xfrm>
          <a:prstGeom prst="rect">
            <a:avLst/>
          </a:prstGeom>
          <a:solidFill>
            <a:srgbClr val="DD8E0D"/>
          </a:solidFill>
        </p:spPr>
        <p:txBody>
          <a:bodyPr wrap="square">
            <a:spAutoFit/>
          </a:bodyPr>
          <a:lstStyle>
            <a:defPPr>
              <a:defRPr lang="en-US"/>
            </a:defPPr>
            <a:lvl1pPr lvl="0" algn="r" rtl="1">
              <a:defRPr sz="2400" b="1">
                <a:solidFill>
                  <a:schemeClr val="bg1"/>
                </a:solidFill>
                <a:latin typeface="Times New Roman" panose="02020603050405020304" pitchFamily="18" charset="0"/>
                <a:cs typeface="Times New Roman" panose="02020603050405020304" pitchFamily="18" charset="0"/>
              </a:defRPr>
            </a:lvl1pPr>
          </a:lstStyle>
          <a:p>
            <a:r>
              <a:rPr lang="ar-IQ" dirty="0"/>
              <a:t>المعيار الرابع: التحسين المستمر (</a:t>
            </a:r>
            <a:r>
              <a:rPr lang="en-US" dirty="0"/>
              <a:t>Continuous Improvement</a:t>
            </a:r>
            <a:r>
              <a:rPr lang="ar-IQ" dirty="0"/>
              <a:t>)</a:t>
            </a:r>
            <a:endParaRPr lang="en-US" dirty="0"/>
          </a:p>
        </p:txBody>
      </p:sp>
      <p:graphicFrame>
        <p:nvGraphicFramePr>
          <p:cNvPr id="3" name="Table 4">
            <a:extLst>
              <a:ext uri="{FF2B5EF4-FFF2-40B4-BE49-F238E27FC236}">
                <a16:creationId xmlns:a16="http://schemas.microsoft.com/office/drawing/2014/main" id="{68E820B8-0B08-A506-494F-E001DBA45D32}"/>
              </a:ext>
            </a:extLst>
          </p:cNvPr>
          <p:cNvGraphicFramePr>
            <a:graphicFrameLocks noGrp="1"/>
          </p:cNvGraphicFramePr>
          <p:nvPr>
            <p:extLst>
              <p:ext uri="{D42A27DB-BD31-4B8C-83A1-F6EECF244321}">
                <p14:modId xmlns:p14="http://schemas.microsoft.com/office/powerpoint/2010/main" val="3491564667"/>
              </p:ext>
            </p:extLst>
          </p:nvPr>
        </p:nvGraphicFramePr>
        <p:xfrm>
          <a:off x="830825" y="1555959"/>
          <a:ext cx="10530349" cy="4592252"/>
        </p:xfrm>
        <a:graphic>
          <a:graphicData uri="http://schemas.openxmlformats.org/drawingml/2006/table">
            <a:tbl>
              <a:tblPr firstRow="1" bandRow="1"/>
              <a:tblGrid>
                <a:gridCol w="9232492">
                  <a:extLst>
                    <a:ext uri="{9D8B030D-6E8A-4147-A177-3AD203B41FA5}">
                      <a16:colId xmlns:a16="http://schemas.microsoft.com/office/drawing/2014/main" val="1594876914"/>
                    </a:ext>
                  </a:extLst>
                </a:gridCol>
                <a:gridCol w="1297857">
                  <a:extLst>
                    <a:ext uri="{9D8B030D-6E8A-4147-A177-3AD203B41FA5}">
                      <a16:colId xmlns:a16="http://schemas.microsoft.com/office/drawing/2014/main" val="3425776726"/>
                    </a:ext>
                  </a:extLst>
                </a:gridCol>
              </a:tblGrid>
              <a:tr h="444320">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DD8E0D"/>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DD8E0D"/>
                    </a:solidFill>
                  </a:tcPr>
                </a:tc>
                <a:extLst>
                  <a:ext uri="{0D108BD9-81ED-4DB2-BD59-A6C34878D82A}">
                    <a16:rowId xmlns:a16="http://schemas.microsoft.com/office/drawing/2014/main" val="3482141469"/>
                  </a:ext>
                </a:extLst>
              </a:tr>
              <a:tr h="4135052">
                <a:tc>
                  <a:txBody>
                    <a:bodyPr/>
                    <a:lstStyle/>
                    <a:p>
                      <a:pPr marL="342900" lvl="0" indent="-342900" algn="r" rtl="1">
                        <a:buFont typeface="Arial" panose="020B0604020202020204" pitchFamily="34" charset="0"/>
                        <a:buChar char="•"/>
                      </a:pPr>
                      <a:r>
                        <a:rPr lang="ar-IQ" sz="2400" b="0" u="sng" dirty="0">
                          <a:solidFill>
                            <a:schemeClr val="accent3">
                              <a:lumMod val="75000"/>
                            </a:schemeClr>
                          </a:solidFill>
                          <a:latin typeface="Times New Roman" panose="02020603050405020304" pitchFamily="18" charset="0"/>
                          <a:cs typeface="Times New Roman" panose="02020603050405020304" pitchFamily="18" charset="0"/>
                        </a:rPr>
                        <a:t>اعادة قياس نتائج التغييرات</a:t>
                      </a:r>
                      <a:endParaRPr lang="en-US" sz="2400" b="0" u="sng" dirty="0">
                        <a:solidFill>
                          <a:schemeClr val="accent3">
                            <a:lumMod val="75000"/>
                          </a:schemeClr>
                        </a:solidFill>
                        <a:latin typeface="Times New Roman" panose="02020603050405020304" pitchFamily="18" charset="0"/>
                        <a:cs typeface="Times New Roman" panose="02020603050405020304" pitchFamily="18" charset="0"/>
                      </a:endParaRPr>
                    </a:p>
                    <a:p>
                      <a:pPr marL="0" marR="0" lvl="0" indent="0" algn="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‏الأدلة التي تثبت إعادة قياس نتائج التغيير.</a:t>
                      </a: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u="sng" kern="1200" dirty="0">
                          <a:solidFill>
                            <a:schemeClr val="accent3">
                              <a:lumMod val="75000"/>
                            </a:schemeClr>
                          </a:solidFill>
                          <a:latin typeface="Times New Roman" panose="02020603050405020304" pitchFamily="18" charset="0"/>
                          <a:ea typeface="+mn-ea"/>
                          <a:cs typeface="Times New Roman" panose="02020603050405020304" pitchFamily="18" charset="0"/>
                        </a:rPr>
                        <a:t>الخطط المستقبلية</a:t>
                      </a:r>
                    </a:p>
                    <a:p>
                      <a:pPr marL="0" marR="0" lvl="0" indent="0" algn="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‏نسخة من الخطة المستقبلية المرسومه مؤخرا.</a:t>
                      </a: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u="sng" kern="1200" dirty="0">
                          <a:solidFill>
                            <a:schemeClr val="accent3">
                              <a:lumMod val="75000"/>
                            </a:schemeClr>
                          </a:solidFill>
                          <a:latin typeface="Times New Roman" panose="02020603050405020304" pitchFamily="18" charset="0"/>
                          <a:ea typeface="+mn-ea"/>
                          <a:cs typeface="Times New Roman" panose="02020603050405020304" pitchFamily="18" charset="0"/>
                        </a:rPr>
                        <a:t>التبرير المنطقي للخطط المستقبلية</a:t>
                      </a:r>
                      <a:endParaRPr lang="en-US" sz="2400" b="0" u="sng" kern="1200" dirty="0">
                        <a:solidFill>
                          <a:schemeClr val="accent3">
                            <a:lumMod val="75000"/>
                          </a:schemeClr>
                        </a:solidFill>
                        <a:latin typeface="Times New Roman" panose="02020603050405020304" pitchFamily="18" charset="0"/>
                        <a:ea typeface="+mn-ea"/>
                        <a:cs typeface="Times New Roman" panose="02020603050405020304" pitchFamily="18" charset="0"/>
                      </a:endParaRPr>
                    </a:p>
                    <a:p>
                      <a:pPr marL="0" marR="0" lvl="0" indent="0" algn="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نسخة من مبررات الخطط المستقبلية المرسومة مؤخرا والنتائج المرجوة منه.</a:t>
                      </a: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u="sng" kern="1200" dirty="0">
                          <a:solidFill>
                            <a:schemeClr val="accent3">
                              <a:lumMod val="75000"/>
                            </a:schemeClr>
                          </a:solidFill>
                          <a:latin typeface="Times New Roman" panose="02020603050405020304" pitchFamily="18" charset="0"/>
                          <a:ea typeface="+mn-ea"/>
                          <a:cs typeface="Times New Roman" panose="02020603050405020304" pitchFamily="18" charset="0"/>
                        </a:rPr>
                        <a:t>التوثيق وفق نظام ادارة الجودة للمنهاج</a:t>
                      </a:r>
                      <a:endParaRPr lang="en-US" sz="2400" b="0" u="sng" kern="1200" dirty="0">
                        <a:solidFill>
                          <a:schemeClr val="accent3">
                            <a:lumMod val="75000"/>
                          </a:schemeClr>
                        </a:solidFill>
                        <a:latin typeface="Times New Roman" panose="02020603050405020304" pitchFamily="18" charset="0"/>
                        <a:ea typeface="+mn-ea"/>
                        <a:cs typeface="Times New Roman" panose="02020603050405020304" pitchFamily="18" charset="0"/>
                      </a:endParaRPr>
                    </a:p>
                    <a:p>
                      <a:pPr marL="0" marR="0" lvl="0" indent="0" algn="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ما يدل على وجود توثيق جيد عمليات التحسين وتعليقاتها من </a:t>
                      </a:r>
                      <a:r>
                        <a:rPr lang="en-US" sz="2400" b="0" kern="1200" dirty="0">
                          <a:solidFill>
                            <a:prstClr val="black"/>
                          </a:solidFill>
                          <a:latin typeface="Times New Roman" panose="02020603050405020304" pitchFamily="18" charset="0"/>
                          <a:ea typeface="+mn-ea"/>
                          <a:cs typeface="Times New Roman" panose="02020603050405020304" pitchFamily="18" charset="0"/>
                        </a:rPr>
                        <a:t>‏</a:t>
                      </a:r>
                      <a:r>
                        <a:rPr lang="ar-IQ" sz="2400" b="0" kern="1200" dirty="0">
                          <a:solidFill>
                            <a:prstClr val="black"/>
                          </a:solidFill>
                          <a:latin typeface="Times New Roman" panose="02020603050405020304" pitchFamily="18" charset="0"/>
                          <a:ea typeface="+mn-ea"/>
                          <a:cs typeface="Times New Roman" panose="02020603050405020304" pitchFamily="18" charset="0"/>
                        </a:rPr>
                        <a:t>تقارير ومحاضر لجان وغيرها.</a:t>
                      </a:r>
                    </a:p>
                    <a:p>
                      <a:pPr marL="0" marR="0" lvl="0" indent="0" algn="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kern="1200" dirty="0">
                          <a:solidFill>
                            <a:prstClr val="black"/>
                          </a:solidFill>
                          <a:latin typeface="Times New Roman" panose="02020603050405020304" pitchFamily="18" charset="0"/>
                          <a:ea typeface="+mn-ea"/>
                          <a:cs typeface="Times New Roman" panose="02020603050405020304" pitchFamily="18" charset="0"/>
                        </a:rPr>
                        <a:t>‏</a:t>
                      </a:r>
                      <a:r>
                        <a:rPr lang="ar-IQ" sz="2400" b="0" kern="1200" dirty="0">
                          <a:solidFill>
                            <a:prstClr val="black"/>
                          </a:solidFill>
                          <a:latin typeface="Times New Roman" panose="02020603050405020304" pitchFamily="18" charset="0"/>
                          <a:ea typeface="+mn-ea"/>
                          <a:cs typeface="Times New Roman" panose="02020603050405020304" pitchFamily="18" charset="0"/>
                        </a:rPr>
                        <a:t>تقارير ومحاضر للمجلس الاستشاري للصناعة وغيرها.</a:t>
                      </a:r>
                    </a:p>
                    <a:p>
                      <a:pPr marL="0" marR="0" lvl="0" indent="0" algn="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kern="1200" dirty="0">
                          <a:solidFill>
                            <a:prstClr val="black"/>
                          </a:solidFill>
                          <a:latin typeface="Times New Roman" panose="02020603050405020304" pitchFamily="18" charset="0"/>
                          <a:ea typeface="+mn-ea"/>
                          <a:cs typeface="Times New Roman" panose="02020603050405020304" pitchFamily="18" charset="0"/>
                        </a:rPr>
                        <a:t>‏</a:t>
                      </a:r>
                      <a:r>
                        <a:rPr lang="ar-IQ" sz="2400" b="0" kern="1200" dirty="0">
                          <a:solidFill>
                            <a:prstClr val="black"/>
                          </a:solidFill>
                          <a:latin typeface="Times New Roman" panose="02020603050405020304" pitchFamily="18" charset="0"/>
                          <a:ea typeface="+mn-ea"/>
                          <a:cs typeface="Times New Roman" panose="02020603050405020304" pitchFamily="18" charset="0"/>
                        </a:rPr>
                        <a:t>ما يدل على وجود توثيق جيد عمليات التحسين وتعليقاتها من مصادر أخرى مثل زيارة نظراء وهل إجريت مقارنة مرجعية مع برنامج نظير.</a:t>
                      </a: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IQ" sz="2400" dirty="0">
                          <a:solidFill>
                            <a:schemeClr val="tx1"/>
                          </a:solidFill>
                          <a:latin typeface="Times New Roman" panose="02020603050405020304" pitchFamily="18" charset="0"/>
                          <a:cs typeface="Times New Roman" panose="02020603050405020304" pitchFamily="18" charset="0"/>
                        </a:rPr>
                        <a:t>اجراءات التحسين المستمر</a:t>
                      </a:r>
                      <a:endParaRPr lang="en-US" sz="2400" dirty="0">
                        <a:solidFill>
                          <a:schemeClr val="tx1"/>
                        </a:solidFill>
                        <a:latin typeface="Times New Roman" panose="02020603050405020304" pitchFamily="18" charset="0"/>
                        <a:cs typeface="Times New Roman" panose="02020603050405020304" pitchFamily="18" charset="0"/>
                      </a:endParaRPr>
                    </a:p>
                    <a:p>
                      <a:pPr lvl="0" algn="r" rtl="1"/>
                      <a:endParaRPr lang="en-US" sz="2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44114235"/>
                  </a:ext>
                </a:extLst>
              </a:tr>
            </a:tbl>
          </a:graphicData>
        </a:graphic>
      </p:graphicFrame>
    </p:spTree>
    <p:extLst>
      <p:ext uri="{BB962C8B-B14F-4D97-AF65-F5344CB8AC3E}">
        <p14:creationId xmlns:p14="http://schemas.microsoft.com/office/powerpoint/2010/main" val="3833912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A0CB5D-4A9A-4DDC-3784-00405F07FEBB}"/>
              </a:ext>
            </a:extLst>
          </p:cNvPr>
          <p:cNvPicPr>
            <a:picLocks noChangeAspect="1"/>
          </p:cNvPicPr>
          <p:nvPr/>
        </p:nvPicPr>
        <p:blipFill>
          <a:blip r:embed="rId2"/>
          <a:stretch>
            <a:fillRect/>
          </a:stretch>
        </p:blipFill>
        <p:spPr>
          <a:xfrm>
            <a:off x="913334" y="716972"/>
            <a:ext cx="4450506" cy="5424055"/>
          </a:xfrm>
          <a:prstGeom prst="rect">
            <a:avLst/>
          </a:prstGeom>
        </p:spPr>
      </p:pic>
      <p:pic>
        <p:nvPicPr>
          <p:cNvPr id="5" name="Picture 4">
            <a:extLst>
              <a:ext uri="{FF2B5EF4-FFF2-40B4-BE49-F238E27FC236}">
                <a16:creationId xmlns:a16="http://schemas.microsoft.com/office/drawing/2014/main" id="{9C971801-A760-BFDB-31EA-ABA891F88348}"/>
              </a:ext>
            </a:extLst>
          </p:cNvPr>
          <p:cNvPicPr>
            <a:picLocks noChangeAspect="1"/>
          </p:cNvPicPr>
          <p:nvPr/>
        </p:nvPicPr>
        <p:blipFill>
          <a:blip r:embed="rId3"/>
          <a:stretch>
            <a:fillRect/>
          </a:stretch>
        </p:blipFill>
        <p:spPr>
          <a:xfrm>
            <a:off x="6559617" y="768817"/>
            <a:ext cx="4450507" cy="5372210"/>
          </a:xfrm>
          <a:prstGeom prst="rect">
            <a:avLst/>
          </a:prstGeom>
        </p:spPr>
      </p:pic>
    </p:spTree>
    <p:extLst>
      <p:ext uri="{BB962C8B-B14F-4D97-AF65-F5344CB8AC3E}">
        <p14:creationId xmlns:p14="http://schemas.microsoft.com/office/powerpoint/2010/main" val="2111398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8EF574-AB96-DBA9-B90F-7C229E07D292}"/>
              </a:ext>
            </a:extLst>
          </p:cNvPr>
          <p:cNvPicPr>
            <a:picLocks noChangeAspect="1"/>
          </p:cNvPicPr>
          <p:nvPr/>
        </p:nvPicPr>
        <p:blipFill>
          <a:blip r:embed="rId2"/>
          <a:stretch>
            <a:fillRect/>
          </a:stretch>
        </p:blipFill>
        <p:spPr>
          <a:xfrm>
            <a:off x="1634518" y="751725"/>
            <a:ext cx="4461482" cy="5393436"/>
          </a:xfrm>
          <a:prstGeom prst="rect">
            <a:avLst/>
          </a:prstGeom>
        </p:spPr>
      </p:pic>
      <p:pic>
        <p:nvPicPr>
          <p:cNvPr id="5" name="Picture 4">
            <a:extLst>
              <a:ext uri="{FF2B5EF4-FFF2-40B4-BE49-F238E27FC236}">
                <a16:creationId xmlns:a16="http://schemas.microsoft.com/office/drawing/2014/main" id="{2ACB74F0-D21B-1538-A0F3-94F2593CE10C}"/>
              </a:ext>
            </a:extLst>
          </p:cNvPr>
          <p:cNvPicPr>
            <a:picLocks noChangeAspect="1"/>
          </p:cNvPicPr>
          <p:nvPr/>
        </p:nvPicPr>
        <p:blipFill>
          <a:blip r:embed="rId3"/>
          <a:srcRect l="2118" t="599" b="599"/>
          <a:stretch/>
        </p:blipFill>
        <p:spPr>
          <a:xfrm>
            <a:off x="6646606" y="751725"/>
            <a:ext cx="4366986" cy="5360924"/>
          </a:xfrm>
          <a:prstGeom prst="rect">
            <a:avLst/>
          </a:prstGeom>
        </p:spPr>
      </p:pic>
    </p:spTree>
    <p:extLst>
      <p:ext uri="{BB962C8B-B14F-4D97-AF65-F5344CB8AC3E}">
        <p14:creationId xmlns:p14="http://schemas.microsoft.com/office/powerpoint/2010/main" val="3231431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7D94D0-6C18-DFF0-E74B-C563FF23E61E}"/>
              </a:ext>
            </a:extLst>
          </p:cNvPr>
          <p:cNvPicPr>
            <a:picLocks noChangeAspect="1"/>
          </p:cNvPicPr>
          <p:nvPr/>
        </p:nvPicPr>
        <p:blipFill>
          <a:blip r:embed="rId2"/>
          <a:stretch>
            <a:fillRect/>
          </a:stretch>
        </p:blipFill>
        <p:spPr>
          <a:xfrm>
            <a:off x="1327284" y="644237"/>
            <a:ext cx="4540497" cy="5548745"/>
          </a:xfrm>
          <a:prstGeom prst="rect">
            <a:avLst/>
          </a:prstGeom>
        </p:spPr>
      </p:pic>
      <p:pic>
        <p:nvPicPr>
          <p:cNvPr id="5" name="Picture 4">
            <a:extLst>
              <a:ext uri="{FF2B5EF4-FFF2-40B4-BE49-F238E27FC236}">
                <a16:creationId xmlns:a16="http://schemas.microsoft.com/office/drawing/2014/main" id="{7DC04D35-195E-6F0C-8608-3A027F8D739E}"/>
              </a:ext>
            </a:extLst>
          </p:cNvPr>
          <p:cNvPicPr>
            <a:picLocks noChangeAspect="1"/>
          </p:cNvPicPr>
          <p:nvPr/>
        </p:nvPicPr>
        <p:blipFill>
          <a:blip r:embed="rId3"/>
          <a:stretch>
            <a:fillRect/>
          </a:stretch>
        </p:blipFill>
        <p:spPr>
          <a:xfrm>
            <a:off x="6324219" y="687315"/>
            <a:ext cx="4540497" cy="5483369"/>
          </a:xfrm>
          <a:prstGeom prst="rect">
            <a:avLst/>
          </a:prstGeom>
        </p:spPr>
      </p:pic>
    </p:spTree>
    <p:extLst>
      <p:ext uri="{BB962C8B-B14F-4D97-AF65-F5344CB8AC3E}">
        <p14:creationId xmlns:p14="http://schemas.microsoft.com/office/powerpoint/2010/main" val="3122508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48A304-CB8D-D24B-F69D-D5A1E53A9F7F}"/>
              </a:ext>
            </a:extLst>
          </p:cNvPr>
          <p:cNvPicPr>
            <a:picLocks noChangeAspect="1"/>
          </p:cNvPicPr>
          <p:nvPr/>
        </p:nvPicPr>
        <p:blipFill>
          <a:blip r:embed="rId2"/>
          <a:stretch>
            <a:fillRect/>
          </a:stretch>
        </p:blipFill>
        <p:spPr>
          <a:xfrm>
            <a:off x="1435639" y="789709"/>
            <a:ext cx="4411284" cy="5361709"/>
          </a:xfrm>
          <a:prstGeom prst="rect">
            <a:avLst/>
          </a:prstGeom>
        </p:spPr>
      </p:pic>
      <p:pic>
        <p:nvPicPr>
          <p:cNvPr id="5" name="Picture 4">
            <a:extLst>
              <a:ext uri="{FF2B5EF4-FFF2-40B4-BE49-F238E27FC236}">
                <a16:creationId xmlns:a16="http://schemas.microsoft.com/office/drawing/2014/main" id="{06244A9F-FAE9-9BB4-9AB6-898EAB16656A}"/>
              </a:ext>
            </a:extLst>
          </p:cNvPr>
          <p:cNvPicPr>
            <a:picLocks noChangeAspect="1"/>
          </p:cNvPicPr>
          <p:nvPr/>
        </p:nvPicPr>
        <p:blipFill>
          <a:blip r:embed="rId3"/>
          <a:stretch>
            <a:fillRect/>
          </a:stretch>
        </p:blipFill>
        <p:spPr>
          <a:xfrm>
            <a:off x="6232087" y="633845"/>
            <a:ext cx="4537122" cy="5517573"/>
          </a:xfrm>
          <a:prstGeom prst="rect">
            <a:avLst/>
          </a:prstGeom>
        </p:spPr>
      </p:pic>
    </p:spTree>
    <p:extLst>
      <p:ext uri="{BB962C8B-B14F-4D97-AF65-F5344CB8AC3E}">
        <p14:creationId xmlns:p14="http://schemas.microsoft.com/office/powerpoint/2010/main" val="2564779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3199C6-3F34-3C64-A0BC-D1F7081BF6A0}"/>
              </a:ext>
            </a:extLst>
          </p:cNvPr>
          <p:cNvPicPr>
            <a:picLocks noChangeAspect="1"/>
          </p:cNvPicPr>
          <p:nvPr/>
        </p:nvPicPr>
        <p:blipFill>
          <a:blip r:embed="rId2"/>
          <a:stretch>
            <a:fillRect/>
          </a:stretch>
        </p:blipFill>
        <p:spPr>
          <a:xfrm>
            <a:off x="1394108" y="742950"/>
            <a:ext cx="4409735" cy="5372100"/>
          </a:xfrm>
          <a:prstGeom prst="rect">
            <a:avLst/>
          </a:prstGeom>
        </p:spPr>
      </p:pic>
      <p:pic>
        <p:nvPicPr>
          <p:cNvPr id="5" name="Picture 4">
            <a:extLst>
              <a:ext uri="{FF2B5EF4-FFF2-40B4-BE49-F238E27FC236}">
                <a16:creationId xmlns:a16="http://schemas.microsoft.com/office/drawing/2014/main" id="{30C54A93-014E-54CF-51D1-0BA54D17C5D7}"/>
              </a:ext>
            </a:extLst>
          </p:cNvPr>
          <p:cNvPicPr>
            <a:picLocks noChangeAspect="1"/>
          </p:cNvPicPr>
          <p:nvPr/>
        </p:nvPicPr>
        <p:blipFill>
          <a:blip r:embed="rId3"/>
          <a:stretch>
            <a:fillRect/>
          </a:stretch>
        </p:blipFill>
        <p:spPr>
          <a:xfrm>
            <a:off x="6342875" y="742950"/>
            <a:ext cx="4439029" cy="5444852"/>
          </a:xfrm>
          <a:prstGeom prst="rect">
            <a:avLst/>
          </a:prstGeom>
        </p:spPr>
      </p:pic>
    </p:spTree>
    <p:extLst>
      <p:ext uri="{BB962C8B-B14F-4D97-AF65-F5344CB8AC3E}">
        <p14:creationId xmlns:p14="http://schemas.microsoft.com/office/powerpoint/2010/main" val="3431094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BB5067-AB36-D0F7-53CF-5D992A49C426}"/>
              </a:ext>
            </a:extLst>
          </p:cNvPr>
          <p:cNvPicPr>
            <a:picLocks noChangeAspect="1"/>
          </p:cNvPicPr>
          <p:nvPr/>
        </p:nvPicPr>
        <p:blipFill>
          <a:blip r:embed="rId2"/>
          <a:stretch>
            <a:fillRect/>
          </a:stretch>
        </p:blipFill>
        <p:spPr>
          <a:xfrm>
            <a:off x="1496289" y="685800"/>
            <a:ext cx="4496171" cy="5486399"/>
          </a:xfrm>
          <a:prstGeom prst="rect">
            <a:avLst/>
          </a:prstGeom>
        </p:spPr>
      </p:pic>
      <p:pic>
        <p:nvPicPr>
          <p:cNvPr id="5" name="Picture 4">
            <a:extLst>
              <a:ext uri="{FF2B5EF4-FFF2-40B4-BE49-F238E27FC236}">
                <a16:creationId xmlns:a16="http://schemas.microsoft.com/office/drawing/2014/main" id="{A76D5B12-E882-D104-08E0-6BBE29DF506D}"/>
              </a:ext>
            </a:extLst>
          </p:cNvPr>
          <p:cNvPicPr>
            <a:picLocks noChangeAspect="1"/>
          </p:cNvPicPr>
          <p:nvPr/>
        </p:nvPicPr>
        <p:blipFill>
          <a:blip r:embed="rId3"/>
          <a:stretch>
            <a:fillRect/>
          </a:stretch>
        </p:blipFill>
        <p:spPr>
          <a:xfrm>
            <a:off x="6556664" y="703752"/>
            <a:ext cx="4496171" cy="5496066"/>
          </a:xfrm>
          <a:prstGeom prst="rect">
            <a:avLst/>
          </a:prstGeom>
        </p:spPr>
      </p:pic>
    </p:spTree>
    <p:extLst>
      <p:ext uri="{BB962C8B-B14F-4D97-AF65-F5344CB8AC3E}">
        <p14:creationId xmlns:p14="http://schemas.microsoft.com/office/powerpoint/2010/main" val="2095266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CBF19A-041A-6902-260A-44BABFB612C8}"/>
              </a:ext>
            </a:extLst>
          </p:cNvPr>
          <p:cNvPicPr>
            <a:picLocks noChangeAspect="1"/>
          </p:cNvPicPr>
          <p:nvPr/>
        </p:nvPicPr>
        <p:blipFill>
          <a:blip r:embed="rId2"/>
          <a:stretch>
            <a:fillRect/>
          </a:stretch>
        </p:blipFill>
        <p:spPr>
          <a:xfrm>
            <a:off x="3751117" y="740205"/>
            <a:ext cx="4499265" cy="5438009"/>
          </a:xfrm>
          <a:prstGeom prst="rect">
            <a:avLst/>
          </a:prstGeom>
        </p:spPr>
      </p:pic>
    </p:spTree>
    <p:extLst>
      <p:ext uri="{BB962C8B-B14F-4D97-AF65-F5344CB8AC3E}">
        <p14:creationId xmlns:p14="http://schemas.microsoft.com/office/powerpoint/2010/main" val="1919661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B0128C-B32C-E195-FAED-45EC0EAD16EA}"/>
              </a:ext>
            </a:extLst>
          </p:cNvPr>
          <p:cNvSpPr txBox="1"/>
          <p:nvPr/>
        </p:nvSpPr>
        <p:spPr>
          <a:xfrm>
            <a:off x="4293318" y="1185473"/>
            <a:ext cx="3990975" cy="461665"/>
          </a:xfrm>
          <a:prstGeom prst="rect">
            <a:avLst/>
          </a:prstGeom>
          <a:solidFill>
            <a:srgbClr val="7030A0"/>
          </a:solidFill>
        </p:spPr>
        <p:txBody>
          <a:bodyPr wrap="square">
            <a:spAutoFit/>
          </a:bodyPr>
          <a:lstStyle>
            <a:defPPr>
              <a:defRPr lang="en-US"/>
            </a:defPPr>
            <a:lvl1pPr lvl="0" algn="r" rtl="1">
              <a:defRPr sz="2400" b="1">
                <a:solidFill>
                  <a:schemeClr val="bg1"/>
                </a:solidFill>
                <a:latin typeface="Times New Roman" panose="02020603050405020304" pitchFamily="18" charset="0"/>
                <a:cs typeface="Times New Roman" panose="02020603050405020304" pitchFamily="18" charset="0"/>
              </a:defRPr>
            </a:lvl1pPr>
          </a:lstStyle>
          <a:p>
            <a:pPr lvl="0" rtl="1"/>
            <a:r>
              <a:rPr lang="ar-IQ" dirty="0"/>
              <a:t>المعيار الخامس:  الطلبة (</a:t>
            </a:r>
            <a:r>
              <a:rPr lang="en-US" dirty="0"/>
              <a:t>Students</a:t>
            </a:r>
            <a:r>
              <a:rPr lang="ar-IQ" dirty="0"/>
              <a:t>) </a:t>
            </a:r>
            <a:endParaRPr lang="en-US" dirty="0"/>
          </a:p>
        </p:txBody>
      </p:sp>
      <p:graphicFrame>
        <p:nvGraphicFramePr>
          <p:cNvPr id="3" name="Table 4">
            <a:extLst>
              <a:ext uri="{FF2B5EF4-FFF2-40B4-BE49-F238E27FC236}">
                <a16:creationId xmlns:a16="http://schemas.microsoft.com/office/drawing/2014/main" id="{AA65E7BD-26CB-D01B-D31A-07E055C57002}"/>
              </a:ext>
            </a:extLst>
          </p:cNvPr>
          <p:cNvGraphicFramePr>
            <a:graphicFrameLocks noGrp="1"/>
          </p:cNvGraphicFramePr>
          <p:nvPr>
            <p:extLst>
              <p:ext uri="{D42A27DB-BD31-4B8C-83A1-F6EECF244321}">
                <p14:modId xmlns:p14="http://schemas.microsoft.com/office/powerpoint/2010/main" val="2134485569"/>
              </p:ext>
            </p:extLst>
          </p:nvPr>
        </p:nvGraphicFramePr>
        <p:xfrm>
          <a:off x="943897" y="2381865"/>
          <a:ext cx="10314038" cy="3566160"/>
        </p:xfrm>
        <a:graphic>
          <a:graphicData uri="http://schemas.openxmlformats.org/drawingml/2006/table">
            <a:tbl>
              <a:tblPr firstRow="1" bandRow="1"/>
              <a:tblGrid>
                <a:gridCol w="8540101">
                  <a:extLst>
                    <a:ext uri="{9D8B030D-6E8A-4147-A177-3AD203B41FA5}">
                      <a16:colId xmlns:a16="http://schemas.microsoft.com/office/drawing/2014/main" val="1594876914"/>
                    </a:ext>
                  </a:extLst>
                </a:gridCol>
                <a:gridCol w="1773937">
                  <a:extLst>
                    <a:ext uri="{9D8B030D-6E8A-4147-A177-3AD203B41FA5}">
                      <a16:colId xmlns:a16="http://schemas.microsoft.com/office/drawing/2014/main" val="3425776726"/>
                    </a:ext>
                  </a:extLst>
                </a:gridCol>
              </a:tblGrid>
              <a:tr h="422606">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7030A0"/>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7030A0"/>
                    </a:solidFill>
                  </a:tcPr>
                </a:tc>
                <a:extLst>
                  <a:ext uri="{0D108BD9-81ED-4DB2-BD59-A6C34878D82A}">
                    <a16:rowId xmlns:a16="http://schemas.microsoft.com/office/drawing/2014/main" val="3482141469"/>
                  </a:ext>
                </a:extLst>
              </a:tr>
              <a:tr h="480656">
                <a:tc>
                  <a:txBody>
                    <a:bodyPr/>
                    <a:lstStyle/>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متطلبات القبول و اجراءات التسجيل</a:t>
                      </a: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اجراءات التسجيل الطلبة</a:t>
                      </a: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مقارنة بين العدد المخطط و الفعلي</a:t>
                      </a: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معدلات الطلبة للسنوات الخمس الماضية من ناحية اعلى و ادنى معدل مقبول (صباحي/مسائي)</a:t>
                      </a:r>
                      <a:endParaRPr lang="en-US" sz="2400" b="0" kern="1200" dirty="0">
                        <a:solidFill>
                          <a:prstClr val="black"/>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IQ" sz="2400" dirty="0">
                          <a:latin typeface="Times New Roman" panose="02020603050405020304" pitchFamily="18" charset="0"/>
                          <a:cs typeface="Times New Roman" panose="02020603050405020304" pitchFamily="18" charset="0"/>
                        </a:rPr>
                        <a:t>قبول الطلبة</a:t>
                      </a:r>
                    </a:p>
                  </a:txBody>
                  <a:tcPr/>
                </a:tc>
                <a:extLst>
                  <a:ext uri="{0D108BD9-81ED-4DB2-BD59-A6C34878D82A}">
                    <a16:rowId xmlns:a16="http://schemas.microsoft.com/office/drawing/2014/main" val="2502301680"/>
                  </a:ext>
                </a:extLst>
              </a:tr>
              <a:tr h="909994">
                <a:tc>
                  <a:txBody>
                    <a:bodyPr/>
                    <a:lstStyle/>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حقائب المقررات الدراسية و توثيقات اللجنة الامتحانية</a:t>
                      </a: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توثيق السير الدراسية للطلبة (توثيقات اللجنة الامتحانية)</a:t>
                      </a: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سياسة الانتقال من مرحلة دراسية الى اخرى (نظام العبور) و نماذج من المقاصة</a:t>
                      </a:r>
                      <a:endParaRPr lang="en-US" sz="2400" b="0" kern="1200" dirty="0">
                        <a:solidFill>
                          <a:prstClr val="black"/>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IQ" sz="2400" dirty="0">
                          <a:latin typeface="Times New Roman" panose="02020603050405020304" pitchFamily="18" charset="0"/>
                          <a:cs typeface="Times New Roman" panose="02020603050405020304" pitchFamily="18" charset="0"/>
                        </a:rPr>
                        <a:t>اداء الطلبة و سيرتهم الدراسية</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44114235"/>
                  </a:ext>
                </a:extLst>
              </a:tr>
            </a:tbl>
          </a:graphicData>
        </a:graphic>
      </p:graphicFrame>
    </p:spTree>
    <p:extLst>
      <p:ext uri="{BB962C8B-B14F-4D97-AF65-F5344CB8AC3E}">
        <p14:creationId xmlns:p14="http://schemas.microsoft.com/office/powerpoint/2010/main" val="1570477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9C0258-6D7E-639C-03FC-B69A9554832D}"/>
              </a:ext>
            </a:extLst>
          </p:cNvPr>
          <p:cNvSpPr txBox="1"/>
          <p:nvPr/>
        </p:nvSpPr>
        <p:spPr>
          <a:xfrm>
            <a:off x="4262899" y="753345"/>
            <a:ext cx="3990975" cy="461665"/>
          </a:xfrm>
          <a:prstGeom prst="rect">
            <a:avLst/>
          </a:prstGeom>
          <a:solidFill>
            <a:srgbClr val="7030A0"/>
          </a:solidFill>
        </p:spPr>
        <p:txBody>
          <a:bodyPr wrap="square">
            <a:spAutoFit/>
          </a:bodyPr>
          <a:lstStyle>
            <a:defPPr>
              <a:defRPr lang="en-US"/>
            </a:defPPr>
            <a:lvl1pPr lvl="0" algn="r" rtl="1">
              <a:defRPr sz="2400" b="1">
                <a:solidFill>
                  <a:schemeClr val="bg1"/>
                </a:solidFill>
                <a:latin typeface="Times New Roman" panose="02020603050405020304" pitchFamily="18" charset="0"/>
                <a:cs typeface="Times New Roman" panose="02020603050405020304" pitchFamily="18" charset="0"/>
              </a:defRPr>
            </a:lvl1pPr>
          </a:lstStyle>
          <a:p>
            <a:pPr lvl="0" rtl="1"/>
            <a:r>
              <a:rPr lang="ar-IQ" dirty="0"/>
              <a:t>المعيار الخامس:الطلبة (</a:t>
            </a:r>
            <a:r>
              <a:rPr lang="en-US" dirty="0"/>
              <a:t>Students</a:t>
            </a:r>
            <a:r>
              <a:rPr lang="ar-IQ" dirty="0"/>
              <a:t>) </a:t>
            </a:r>
            <a:endParaRPr lang="en-US" dirty="0"/>
          </a:p>
        </p:txBody>
      </p:sp>
      <p:graphicFrame>
        <p:nvGraphicFramePr>
          <p:cNvPr id="3" name="Table 4">
            <a:extLst>
              <a:ext uri="{FF2B5EF4-FFF2-40B4-BE49-F238E27FC236}">
                <a16:creationId xmlns:a16="http://schemas.microsoft.com/office/drawing/2014/main" id="{1637C947-7D47-05B7-1EA9-F09AA6930D09}"/>
              </a:ext>
            </a:extLst>
          </p:cNvPr>
          <p:cNvGraphicFramePr>
            <a:graphicFrameLocks noGrp="1"/>
          </p:cNvGraphicFramePr>
          <p:nvPr>
            <p:extLst>
              <p:ext uri="{D42A27DB-BD31-4B8C-83A1-F6EECF244321}">
                <p14:modId xmlns:p14="http://schemas.microsoft.com/office/powerpoint/2010/main" val="654941104"/>
              </p:ext>
            </p:extLst>
          </p:nvPr>
        </p:nvGraphicFramePr>
        <p:xfrm>
          <a:off x="830826" y="1418795"/>
          <a:ext cx="10530348" cy="4777671"/>
        </p:xfrm>
        <a:graphic>
          <a:graphicData uri="http://schemas.openxmlformats.org/drawingml/2006/table">
            <a:tbl>
              <a:tblPr firstRow="1" bandRow="1"/>
              <a:tblGrid>
                <a:gridCol w="8770374">
                  <a:extLst>
                    <a:ext uri="{9D8B030D-6E8A-4147-A177-3AD203B41FA5}">
                      <a16:colId xmlns:a16="http://schemas.microsoft.com/office/drawing/2014/main" val="1594876914"/>
                    </a:ext>
                  </a:extLst>
                </a:gridCol>
                <a:gridCol w="1759974">
                  <a:extLst>
                    <a:ext uri="{9D8B030D-6E8A-4147-A177-3AD203B41FA5}">
                      <a16:colId xmlns:a16="http://schemas.microsoft.com/office/drawing/2014/main" val="3425776726"/>
                    </a:ext>
                  </a:extLst>
                </a:gridCol>
              </a:tblGrid>
              <a:tr h="422606">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7030A0"/>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7030A0"/>
                    </a:solidFill>
                  </a:tcPr>
                </a:tc>
                <a:extLst>
                  <a:ext uri="{0D108BD9-81ED-4DB2-BD59-A6C34878D82A}">
                    <a16:rowId xmlns:a16="http://schemas.microsoft.com/office/drawing/2014/main" val="3482141469"/>
                  </a:ext>
                </a:extLst>
              </a:tr>
              <a:tr h="760691">
                <a:tc>
                  <a:txBody>
                    <a:bodyPr/>
                    <a:lstStyle/>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تعليمات انتقال الطلبة</a:t>
                      </a: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محاضر لجان المقاصة لطلبة منقولين الى البرنامج</a:t>
                      </a: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تعليمات المقاصة</a:t>
                      </a: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اعداد الطلبة المنقولين من الى البرنامج للسنوات الخمس الماضية</a:t>
                      </a:r>
                      <a:endParaRPr lang="en-US" sz="2400" b="0" kern="1200" dirty="0">
                        <a:solidFill>
                          <a:prstClr val="black"/>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IQ" sz="2400" dirty="0">
                          <a:latin typeface="Times New Roman" panose="02020603050405020304" pitchFamily="18" charset="0"/>
                          <a:cs typeface="Times New Roman" panose="02020603050405020304" pitchFamily="18" charset="0"/>
                        </a:rPr>
                        <a:t>انتقال الطلبة</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797241"/>
                  </a:ext>
                </a:extLst>
              </a:tr>
              <a:tr h="1098776">
                <a:tc>
                  <a:txBody>
                    <a:bodyPr/>
                    <a:lstStyle/>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تقارير الارشاد و محاضر لجان الارشاد</a:t>
                      </a: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تقارير عن لنشاطات اللاصفية</a:t>
                      </a: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اوامر لجان الارشاد النفسي و الدراسي و المهني و اللاصفي</a:t>
                      </a:r>
                      <a:endParaRPr lang="en-US" sz="2400" b="0" kern="1200" dirty="0">
                        <a:solidFill>
                          <a:prstClr val="black"/>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IQ" sz="2400" dirty="0">
                          <a:latin typeface="Times New Roman" panose="02020603050405020304" pitchFamily="18" charset="0"/>
                          <a:cs typeface="Times New Roman" panose="02020603050405020304" pitchFamily="18" charset="0"/>
                        </a:rPr>
                        <a:t>ارشاد الطلبة و النشاطات اللاصفية</a:t>
                      </a:r>
                      <a:endParaRPr lang="en-US" sz="2400" dirty="0">
                        <a:latin typeface="Times New Roman" panose="02020603050405020304" pitchFamily="18" charset="0"/>
                        <a:cs typeface="Times New Roman" panose="02020603050405020304" pitchFamily="18" charset="0"/>
                      </a:endParaRPr>
                    </a:p>
                    <a:p>
                      <a:pPr lvl="0" algn="r" rtl="1"/>
                      <a:endParaRPr lang="en-US" sz="2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03927518"/>
                  </a:ext>
                </a:extLst>
              </a:tr>
              <a:tr h="1211511">
                <a:tc>
                  <a:txBody>
                    <a:bodyPr/>
                    <a:lstStyle/>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متطلبات منح الشهادة يؤكد على التدريب الصيفي (اوامر و تقارير)</a:t>
                      </a: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ما يدل على وجود توثيق جيد لاستيفاء الخريج لمتطلبات منح الشهادة (اللجنة الامتحانية)</a:t>
                      </a: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نماذج من وثائق التخرج ذات الدرجات</a:t>
                      </a:r>
                      <a:endParaRPr lang="en-US" sz="2400" b="0" kern="1200" dirty="0">
                        <a:solidFill>
                          <a:prstClr val="black"/>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IQ" sz="2400" dirty="0">
                          <a:latin typeface="Times New Roman" panose="02020603050405020304" pitchFamily="18" charset="0"/>
                          <a:cs typeface="Times New Roman" panose="02020603050405020304" pitchFamily="18" charset="0"/>
                        </a:rPr>
                        <a:t>متطلبات التخرج</a:t>
                      </a:r>
                      <a:endParaRPr lang="en-US" sz="2400" dirty="0">
                        <a:latin typeface="Times New Roman" panose="02020603050405020304" pitchFamily="18" charset="0"/>
                        <a:cs typeface="Times New Roman" panose="02020603050405020304" pitchFamily="18" charset="0"/>
                      </a:endParaRPr>
                    </a:p>
                    <a:p>
                      <a:pPr lvl="0" algn="r" rtl="1"/>
                      <a:endParaRPr lang="en-US" sz="2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72505999"/>
                  </a:ext>
                </a:extLst>
              </a:tr>
            </a:tbl>
          </a:graphicData>
        </a:graphic>
      </p:graphicFrame>
    </p:spTree>
    <p:extLst>
      <p:ext uri="{BB962C8B-B14F-4D97-AF65-F5344CB8AC3E}">
        <p14:creationId xmlns:p14="http://schemas.microsoft.com/office/powerpoint/2010/main" val="55347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timeline of the completion of a bar">
            <a:extLst>
              <a:ext uri="{FF2B5EF4-FFF2-40B4-BE49-F238E27FC236}">
                <a16:creationId xmlns:a16="http://schemas.microsoft.com/office/drawing/2014/main" id="{6903C35F-818D-6724-E6C0-2EA1929DF7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Rectangle 1">
            <a:extLst>
              <a:ext uri="{FF2B5EF4-FFF2-40B4-BE49-F238E27FC236}">
                <a16:creationId xmlns:a16="http://schemas.microsoft.com/office/drawing/2014/main" id="{696FCCC1-C8F7-C3D0-AC05-D2A758F63FE4}"/>
              </a:ext>
            </a:extLst>
          </p:cNvPr>
          <p:cNvSpPr/>
          <p:nvPr/>
        </p:nvSpPr>
        <p:spPr>
          <a:xfrm>
            <a:off x="9527458" y="5761703"/>
            <a:ext cx="2251587" cy="658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761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2ECD4D-429E-0A4B-9D4C-5FD212FFF37D}"/>
              </a:ext>
            </a:extLst>
          </p:cNvPr>
          <p:cNvPicPr>
            <a:picLocks noChangeAspect="1"/>
          </p:cNvPicPr>
          <p:nvPr/>
        </p:nvPicPr>
        <p:blipFill>
          <a:blip r:embed="rId2"/>
          <a:stretch>
            <a:fillRect/>
          </a:stretch>
        </p:blipFill>
        <p:spPr>
          <a:xfrm>
            <a:off x="1451908" y="696191"/>
            <a:ext cx="4752404" cy="5465618"/>
          </a:xfrm>
          <a:prstGeom prst="rect">
            <a:avLst/>
          </a:prstGeom>
        </p:spPr>
      </p:pic>
      <p:pic>
        <p:nvPicPr>
          <p:cNvPr id="5" name="Picture 4">
            <a:extLst>
              <a:ext uri="{FF2B5EF4-FFF2-40B4-BE49-F238E27FC236}">
                <a16:creationId xmlns:a16="http://schemas.microsoft.com/office/drawing/2014/main" id="{53ABE9F6-1700-0FFF-27BB-DD7E6267209D}"/>
              </a:ext>
            </a:extLst>
          </p:cNvPr>
          <p:cNvPicPr>
            <a:picLocks noChangeAspect="1"/>
          </p:cNvPicPr>
          <p:nvPr/>
        </p:nvPicPr>
        <p:blipFill>
          <a:blip r:embed="rId3"/>
          <a:stretch>
            <a:fillRect/>
          </a:stretch>
        </p:blipFill>
        <p:spPr>
          <a:xfrm>
            <a:off x="6575476" y="696190"/>
            <a:ext cx="4680810" cy="5465617"/>
          </a:xfrm>
          <a:prstGeom prst="rect">
            <a:avLst/>
          </a:prstGeom>
        </p:spPr>
      </p:pic>
    </p:spTree>
    <p:extLst>
      <p:ext uri="{BB962C8B-B14F-4D97-AF65-F5344CB8AC3E}">
        <p14:creationId xmlns:p14="http://schemas.microsoft.com/office/powerpoint/2010/main" val="128558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7E957F-6008-79A4-214A-6A419F1DAC5F}"/>
              </a:ext>
            </a:extLst>
          </p:cNvPr>
          <p:cNvPicPr>
            <a:picLocks noChangeAspect="1"/>
          </p:cNvPicPr>
          <p:nvPr/>
        </p:nvPicPr>
        <p:blipFill>
          <a:blip r:embed="rId2"/>
          <a:stretch>
            <a:fillRect/>
          </a:stretch>
        </p:blipFill>
        <p:spPr>
          <a:xfrm>
            <a:off x="1209366" y="670163"/>
            <a:ext cx="4689989" cy="5474008"/>
          </a:xfrm>
          <a:prstGeom prst="rect">
            <a:avLst/>
          </a:prstGeom>
        </p:spPr>
      </p:pic>
      <p:pic>
        <p:nvPicPr>
          <p:cNvPr id="5" name="Picture 4">
            <a:extLst>
              <a:ext uri="{FF2B5EF4-FFF2-40B4-BE49-F238E27FC236}">
                <a16:creationId xmlns:a16="http://schemas.microsoft.com/office/drawing/2014/main" id="{46C27238-18DF-3096-5448-27CE352980F7}"/>
              </a:ext>
            </a:extLst>
          </p:cNvPr>
          <p:cNvPicPr>
            <a:picLocks noChangeAspect="1"/>
          </p:cNvPicPr>
          <p:nvPr/>
        </p:nvPicPr>
        <p:blipFill>
          <a:blip r:embed="rId3"/>
          <a:stretch>
            <a:fillRect/>
          </a:stretch>
        </p:blipFill>
        <p:spPr>
          <a:xfrm>
            <a:off x="6292647" y="670163"/>
            <a:ext cx="4743668" cy="5474008"/>
          </a:xfrm>
          <a:prstGeom prst="rect">
            <a:avLst/>
          </a:prstGeom>
        </p:spPr>
      </p:pic>
    </p:spTree>
    <p:extLst>
      <p:ext uri="{BB962C8B-B14F-4D97-AF65-F5344CB8AC3E}">
        <p14:creationId xmlns:p14="http://schemas.microsoft.com/office/powerpoint/2010/main" val="2862601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536A9C-3ACE-77BE-786D-266165BF1B88}"/>
              </a:ext>
            </a:extLst>
          </p:cNvPr>
          <p:cNvPicPr>
            <a:picLocks noChangeAspect="1"/>
          </p:cNvPicPr>
          <p:nvPr/>
        </p:nvPicPr>
        <p:blipFill>
          <a:blip r:embed="rId2"/>
          <a:stretch>
            <a:fillRect/>
          </a:stretch>
        </p:blipFill>
        <p:spPr>
          <a:xfrm>
            <a:off x="3834581" y="744824"/>
            <a:ext cx="4466948" cy="5302015"/>
          </a:xfrm>
          <a:prstGeom prst="rect">
            <a:avLst/>
          </a:prstGeom>
        </p:spPr>
      </p:pic>
    </p:spTree>
    <p:extLst>
      <p:ext uri="{BB962C8B-B14F-4D97-AF65-F5344CB8AC3E}">
        <p14:creationId xmlns:p14="http://schemas.microsoft.com/office/powerpoint/2010/main" val="2608121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D4AABE-DA17-AEA2-A780-3B64BC66C396}"/>
              </a:ext>
            </a:extLst>
          </p:cNvPr>
          <p:cNvSpPr txBox="1"/>
          <p:nvPr/>
        </p:nvSpPr>
        <p:spPr>
          <a:xfrm>
            <a:off x="2718619" y="3013501"/>
            <a:ext cx="6754761" cy="1200329"/>
          </a:xfrm>
          <a:prstGeom prst="rect">
            <a:avLst/>
          </a:prstGeom>
          <a:noFill/>
        </p:spPr>
        <p:txBody>
          <a:bodyPr wrap="square" rtlCol="0">
            <a:spAutoFit/>
          </a:bodyPr>
          <a:lstStyle/>
          <a:p>
            <a:pPr algn="ctr"/>
            <a:r>
              <a:rPr lang="ar-IQ" sz="7200" b="1" dirty="0">
                <a:solidFill>
                  <a:schemeClr val="accent5">
                    <a:lumMod val="50000"/>
                  </a:schemeClr>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شكراً  جزيلاً لـــــحسن  استماعكم </a:t>
            </a:r>
            <a:endParaRPr lang="en-US" sz="7200" b="1" dirty="0">
              <a:solidFill>
                <a:schemeClr val="accent5">
                  <a:lumMod val="50000"/>
                </a:schemeClr>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889168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513702-48FB-4CDF-6222-33C253A2B011}"/>
              </a:ext>
            </a:extLst>
          </p:cNvPr>
          <p:cNvSpPr txBox="1"/>
          <p:nvPr/>
        </p:nvSpPr>
        <p:spPr>
          <a:xfrm>
            <a:off x="2644877" y="2676520"/>
            <a:ext cx="6400801" cy="1323439"/>
          </a:xfrm>
          <a:prstGeom prst="rect">
            <a:avLst/>
          </a:prstGeom>
          <a:noFill/>
        </p:spPr>
        <p:txBody>
          <a:bodyPr wrap="square">
            <a:spAutoFit/>
          </a:bodyPr>
          <a:lstStyle/>
          <a:p>
            <a:pPr algn="ctr"/>
            <a:r>
              <a:rPr lang="en-US" sz="4000" b="1" dirty="0"/>
              <a:t>Readiness Review</a:t>
            </a:r>
            <a:r>
              <a:rPr lang="ar-IQ" sz="4000" b="1" dirty="0"/>
              <a:t> </a:t>
            </a:r>
            <a:r>
              <a:rPr lang="en-US" sz="4000" b="1" dirty="0"/>
              <a:t>Report </a:t>
            </a:r>
            <a:endParaRPr lang="ar-IQ" sz="4000" b="1" dirty="0"/>
          </a:p>
          <a:p>
            <a:pPr algn="ctr"/>
            <a:r>
              <a:rPr lang="en-US" sz="4000" b="1" dirty="0"/>
              <a:t>(RRR)</a:t>
            </a:r>
            <a:endParaRPr lang="en-US" sz="4000" dirty="0"/>
          </a:p>
        </p:txBody>
      </p:sp>
    </p:spTree>
    <p:extLst>
      <p:ext uri="{BB962C8B-B14F-4D97-AF65-F5344CB8AC3E}">
        <p14:creationId xmlns:p14="http://schemas.microsoft.com/office/powerpoint/2010/main" val="1144636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065027-64DD-645C-8A43-414E1D268EBE}"/>
              </a:ext>
            </a:extLst>
          </p:cNvPr>
          <p:cNvPicPr>
            <a:picLocks noChangeAspect="1"/>
          </p:cNvPicPr>
          <p:nvPr/>
        </p:nvPicPr>
        <p:blipFill>
          <a:blip r:embed="rId2"/>
          <a:stretch>
            <a:fillRect/>
          </a:stretch>
        </p:blipFill>
        <p:spPr>
          <a:xfrm>
            <a:off x="869184" y="648700"/>
            <a:ext cx="10453632" cy="5560599"/>
          </a:xfrm>
          <a:prstGeom prst="rect">
            <a:avLst/>
          </a:prstGeom>
        </p:spPr>
      </p:pic>
    </p:spTree>
    <p:extLst>
      <p:ext uri="{BB962C8B-B14F-4D97-AF65-F5344CB8AC3E}">
        <p14:creationId xmlns:p14="http://schemas.microsoft.com/office/powerpoint/2010/main" val="3751871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9A7AA5-BF71-1290-7E2F-ACE8A4A9C70B}"/>
              </a:ext>
            </a:extLst>
          </p:cNvPr>
          <p:cNvPicPr>
            <a:picLocks noChangeAspect="1"/>
          </p:cNvPicPr>
          <p:nvPr/>
        </p:nvPicPr>
        <p:blipFill>
          <a:blip r:embed="rId2"/>
          <a:stretch>
            <a:fillRect/>
          </a:stretch>
        </p:blipFill>
        <p:spPr>
          <a:xfrm>
            <a:off x="799953" y="1456814"/>
            <a:ext cx="10592094" cy="4109971"/>
          </a:xfrm>
          <a:prstGeom prst="rect">
            <a:avLst/>
          </a:prstGeom>
        </p:spPr>
      </p:pic>
    </p:spTree>
    <p:extLst>
      <p:ext uri="{BB962C8B-B14F-4D97-AF65-F5344CB8AC3E}">
        <p14:creationId xmlns:p14="http://schemas.microsoft.com/office/powerpoint/2010/main" val="3123098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30E04A-B116-3001-91AB-F636AAE92B3C}"/>
              </a:ext>
            </a:extLst>
          </p:cNvPr>
          <p:cNvSpPr txBox="1"/>
          <p:nvPr/>
        </p:nvSpPr>
        <p:spPr>
          <a:xfrm>
            <a:off x="2467897" y="632703"/>
            <a:ext cx="7698659" cy="1200329"/>
          </a:xfrm>
          <a:prstGeom prst="rect">
            <a:avLst/>
          </a:prstGeom>
          <a:noFill/>
        </p:spPr>
        <p:txBody>
          <a:bodyPr wrap="square">
            <a:spAutoFit/>
          </a:bodyPr>
          <a:lstStyle/>
          <a:p>
            <a:r>
              <a:rPr lang="en-US" sz="3600" b="1" dirty="0"/>
              <a:t>Readiness Review</a:t>
            </a:r>
            <a:r>
              <a:rPr lang="ar-IQ" sz="3600" b="1" dirty="0"/>
              <a:t> </a:t>
            </a:r>
            <a:r>
              <a:rPr lang="en-US" sz="3600" b="1" dirty="0"/>
              <a:t> Worksheet</a:t>
            </a:r>
          </a:p>
          <a:p>
            <a:pPr algn="ctr"/>
            <a:r>
              <a:rPr lang="en-US" sz="3600" b="1" dirty="0"/>
              <a:t>(RRW)</a:t>
            </a:r>
            <a:endParaRPr lang="en-US" sz="3600" dirty="0"/>
          </a:p>
        </p:txBody>
      </p:sp>
      <p:sp>
        <p:nvSpPr>
          <p:cNvPr id="4" name="TextBox 3">
            <a:extLst>
              <a:ext uri="{FF2B5EF4-FFF2-40B4-BE49-F238E27FC236}">
                <a16:creationId xmlns:a16="http://schemas.microsoft.com/office/drawing/2014/main" id="{CF749364-9179-6C5E-5252-3BCF27BC2889}"/>
              </a:ext>
            </a:extLst>
          </p:cNvPr>
          <p:cNvSpPr txBox="1"/>
          <p:nvPr/>
        </p:nvSpPr>
        <p:spPr>
          <a:xfrm>
            <a:off x="1071716" y="1977980"/>
            <a:ext cx="9596284" cy="4247317"/>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RRW summarizes the identification of shortcomings with respect to criteria. </a:t>
            </a:r>
          </a:p>
          <a:p>
            <a:r>
              <a:rPr lang="en-US" sz="3000" dirty="0">
                <a:latin typeface="Times New Roman" panose="02020603050405020304" pitchFamily="18" charset="0"/>
                <a:cs typeface="Times New Roman" panose="02020603050405020304" pitchFamily="18" charset="0"/>
              </a:rPr>
              <a:t>Shortcomings are shown as a :</a:t>
            </a:r>
          </a:p>
          <a:p>
            <a:pPr marL="914400" lvl="1"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Deficiency (</a:t>
            </a:r>
            <a:r>
              <a:rPr lang="en-US" sz="3000" b="1" dirty="0">
                <a:solidFill>
                  <a:srgbClr val="FF0000"/>
                </a:solidFill>
                <a:latin typeface="Times New Roman" panose="02020603050405020304" pitchFamily="18" charset="0"/>
                <a:cs typeface="Times New Roman" panose="02020603050405020304" pitchFamily="18" charset="0"/>
              </a:rPr>
              <a:t>D</a:t>
            </a:r>
            <a:r>
              <a:rPr lang="en-US" sz="3000" dirty="0">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Weakness (</a:t>
            </a:r>
            <a:r>
              <a:rPr lang="en-US" sz="3000" b="1" dirty="0">
                <a:solidFill>
                  <a:srgbClr val="FF0000"/>
                </a:solidFill>
                <a:latin typeface="Times New Roman" panose="02020603050405020304" pitchFamily="18" charset="0"/>
                <a:cs typeface="Times New Roman" panose="02020603050405020304" pitchFamily="18" charset="0"/>
              </a:rPr>
              <a:t>W</a:t>
            </a:r>
            <a:r>
              <a:rPr lang="en-US" sz="3000" dirty="0">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Yes (</a:t>
            </a:r>
            <a:r>
              <a:rPr lang="en-US" sz="3000" b="1" dirty="0">
                <a:solidFill>
                  <a:srgbClr val="FF0000"/>
                </a:solidFill>
                <a:latin typeface="Times New Roman" panose="02020603050405020304" pitchFamily="18" charset="0"/>
                <a:cs typeface="Times New Roman" panose="02020603050405020304" pitchFamily="18" charset="0"/>
              </a:rPr>
              <a:t>Y</a:t>
            </a:r>
            <a:r>
              <a:rPr lang="en-US" sz="3000" dirty="0">
                <a:latin typeface="Times New Roman" panose="02020603050405020304" pitchFamily="18" charset="0"/>
                <a:cs typeface="Times New Roman" panose="02020603050405020304" pitchFamily="18" charset="0"/>
              </a:rPr>
              <a:t>)</a:t>
            </a:r>
          </a:p>
          <a:p>
            <a:pPr lvl="1"/>
            <a:endParaRPr lang="en-US" sz="3000" dirty="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Concern (</a:t>
            </a:r>
            <a:r>
              <a:rPr lang="en-US" sz="3000" b="1" dirty="0">
                <a:solidFill>
                  <a:srgbClr val="FF0000"/>
                </a:solidFill>
                <a:latin typeface="Times New Roman" panose="02020603050405020304" pitchFamily="18" charset="0"/>
                <a:cs typeface="Times New Roman" panose="02020603050405020304" pitchFamily="18" charset="0"/>
              </a:rPr>
              <a:t>C</a:t>
            </a:r>
            <a:r>
              <a:rPr lang="en-US" sz="3000" dirty="0">
                <a:latin typeface="Times New Roman" panose="02020603050405020304" pitchFamily="18" charset="0"/>
                <a:cs typeface="Times New Roman" panose="02020603050405020304" pitchFamily="18" charset="0"/>
              </a:rPr>
              <a:t>)</a:t>
            </a:r>
            <a:r>
              <a:rPr lang="ar-IQ" sz="3000"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Observations (</a:t>
            </a:r>
            <a:r>
              <a:rPr lang="en-US" sz="3000" b="1" dirty="0">
                <a:solidFill>
                  <a:srgbClr val="FF0000"/>
                </a:solidFill>
                <a:latin typeface="Times New Roman" panose="02020603050405020304" pitchFamily="18" charset="0"/>
                <a:cs typeface="Times New Roman" panose="02020603050405020304" pitchFamily="18" charset="0"/>
              </a:rPr>
              <a:t>O</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53317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61A0A-1C0E-7E05-CBB4-435CA92F9EBD}"/>
              </a:ext>
            </a:extLst>
          </p:cNvPr>
          <p:cNvSpPr txBox="1"/>
          <p:nvPr/>
        </p:nvSpPr>
        <p:spPr>
          <a:xfrm>
            <a:off x="2971903" y="1029590"/>
            <a:ext cx="6248191" cy="523220"/>
          </a:xfrm>
          <a:prstGeom prst="rect">
            <a:avLst/>
          </a:prstGeom>
          <a:solidFill>
            <a:schemeClr val="accent5">
              <a:lumMod val="75000"/>
            </a:schemeClr>
          </a:solidFill>
        </p:spPr>
        <p:txBody>
          <a:bodyPr wrap="square" rtlCol="0">
            <a:spAutoFit/>
          </a:bodyPr>
          <a:lstStyle>
            <a:defPPr>
              <a:defRPr lang="en-US"/>
            </a:defPPr>
            <a:lvl1pPr algn="r" rtl="1">
              <a:defRPr sz="2800" b="1">
                <a:solidFill>
                  <a:schemeClr val="bg1"/>
                </a:solidFill>
                <a:latin typeface="Times New Roman" panose="02020603050405020304" pitchFamily="18" charset="0"/>
                <a:cs typeface="Times New Roman" panose="02020603050405020304" pitchFamily="18" charset="0"/>
              </a:defRPr>
            </a:lvl1pPr>
          </a:lstStyle>
          <a:p>
            <a:pPr algn="ctr"/>
            <a:r>
              <a:rPr lang="ar-IQ" dirty="0"/>
              <a:t>محتويات تقرير المطابقة</a:t>
            </a:r>
            <a:r>
              <a:rPr lang="en-US" dirty="0"/>
              <a:t> (RRR) </a:t>
            </a:r>
          </a:p>
        </p:txBody>
      </p:sp>
      <p:sp>
        <p:nvSpPr>
          <p:cNvPr id="3" name="TextBox 2">
            <a:extLst>
              <a:ext uri="{FF2B5EF4-FFF2-40B4-BE49-F238E27FC236}">
                <a16:creationId xmlns:a16="http://schemas.microsoft.com/office/drawing/2014/main" id="{D73017AE-BD8B-BF88-53F3-2725A2E80C02}"/>
              </a:ext>
            </a:extLst>
          </p:cNvPr>
          <p:cNvSpPr txBox="1"/>
          <p:nvPr/>
        </p:nvSpPr>
        <p:spPr>
          <a:xfrm>
            <a:off x="825909" y="1680110"/>
            <a:ext cx="10540181" cy="4457952"/>
          </a:xfrm>
          <a:prstGeom prst="rect">
            <a:avLst/>
          </a:prstGeom>
          <a:noFill/>
        </p:spPr>
        <p:txBody>
          <a:bodyPr wrap="square" rtlCol="0">
            <a:spAutoFit/>
          </a:bodyPr>
          <a:lstStyle>
            <a:defPPr>
              <a:defRPr lang="en-US"/>
            </a:defPPr>
            <a:lvl1pPr algn="r" rtl="1">
              <a:lnSpc>
                <a:spcPct val="150000"/>
              </a:lnSpc>
              <a:defRPr sz="2000"/>
            </a:lvl1pPr>
          </a:lstStyle>
          <a:p>
            <a:pPr marL="457200" indent="-457200" algn="just">
              <a:buFont typeface="+mj-lt"/>
              <a:buAutoNum type="arabicPeriod"/>
            </a:pPr>
            <a:r>
              <a:rPr lang="ar-IQ" sz="2400" dirty="0">
                <a:latin typeface="Times New Roman" panose="02020603050405020304" pitchFamily="18" charset="0"/>
                <a:cs typeface="Times New Roman" panose="02020603050405020304" pitchFamily="18" charset="0"/>
              </a:rPr>
              <a:t>معلومات الاتصال </a:t>
            </a:r>
            <a:r>
              <a:rPr lang="en-US" sz="2400" dirty="0">
                <a:latin typeface="Times New Roman" panose="02020603050405020304" pitchFamily="18" charset="0"/>
                <a:cs typeface="Times New Roman" panose="02020603050405020304" pitchFamily="18" charset="0"/>
              </a:rPr>
              <a:t> (contact information)</a:t>
            </a:r>
            <a:r>
              <a:rPr lang="ar-IQ" sz="2400" dirty="0">
                <a:latin typeface="Times New Roman" panose="02020603050405020304" pitchFamily="18" charset="0"/>
                <a:cs typeface="Times New Roman" panose="02020603050405020304" pitchFamily="18" charset="0"/>
              </a:rPr>
              <a:t>و يشمل الاسم و العنوان البريدي و عنوان البريد الالكتروني و رقم الهاتف لعميد الكلية و رئيس القسم.</a:t>
            </a:r>
          </a:p>
          <a:p>
            <a:pPr marL="457200" indent="-457200" algn="just">
              <a:buFont typeface="+mj-lt"/>
              <a:buAutoNum type="arabicPeriod"/>
            </a:pPr>
            <a:endParaRPr lang="ar-IQ" sz="12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ar-IQ" sz="2400" dirty="0">
                <a:latin typeface="Times New Roman" panose="02020603050405020304" pitchFamily="18" charset="0"/>
                <a:cs typeface="Times New Roman" panose="02020603050405020304" pitchFamily="18" charset="0"/>
              </a:rPr>
              <a:t>نبذة تاريخية عن البرنامج </a:t>
            </a:r>
            <a:r>
              <a:rPr lang="en-US" sz="2400" dirty="0">
                <a:latin typeface="Times New Roman" panose="02020603050405020304" pitchFamily="18" charset="0"/>
                <a:cs typeface="Times New Roman" panose="02020603050405020304" pitchFamily="18" charset="0"/>
              </a:rPr>
              <a:t>  (program history)</a:t>
            </a:r>
            <a:r>
              <a:rPr lang="ar-IQ" sz="2400" dirty="0">
                <a:latin typeface="Times New Roman" panose="02020603050405020304" pitchFamily="18" charset="0"/>
                <a:cs typeface="Times New Roman" panose="02020603050405020304" pitchFamily="18" charset="0"/>
              </a:rPr>
              <a:t>وتشمل سنة الاستحداث و تاريخ اخر مراجعة لاغراض الاعتماد و تلخيص التغييرات الرئيسية في البرنامج. او بيان فيما اذا كان البرنامج يخضع للمراجعة لغرض الاعتماد لاول مرة.</a:t>
            </a:r>
          </a:p>
          <a:p>
            <a:pPr marL="457200" indent="-457200" algn="just">
              <a:buFont typeface="+mj-lt"/>
              <a:buAutoNum type="arabicPeriod"/>
            </a:pPr>
            <a:endParaRPr lang="ar-IQ" sz="12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ar-IQ" sz="2400" dirty="0">
                <a:latin typeface="Times New Roman" panose="02020603050405020304" pitchFamily="18" charset="0"/>
                <a:cs typeface="Times New Roman" panose="02020603050405020304" pitchFamily="18" charset="0"/>
              </a:rPr>
              <a:t>الاختيارات (</a:t>
            </a:r>
            <a:r>
              <a:rPr lang="en-US" sz="2400" dirty="0">
                <a:latin typeface="Times New Roman" panose="02020603050405020304" pitchFamily="18" charset="0"/>
                <a:cs typeface="Times New Roman" panose="02020603050405020304" pitchFamily="18" charset="0"/>
              </a:rPr>
              <a:t>Options</a:t>
            </a:r>
            <a:r>
              <a:rPr lang="ar-IQ" sz="2400" dirty="0">
                <a:latin typeface="Times New Roman" panose="02020603050405020304" pitchFamily="18" charset="0"/>
                <a:cs typeface="Times New Roman" panose="02020603050405020304" pitchFamily="18" charset="0"/>
              </a:rPr>
              <a:t>) نذكر الخيارات ( مسارات أو توجهات) يتضمنها البرنامج مع الوصف اللازم لكل منها.</a:t>
            </a:r>
          </a:p>
        </p:txBody>
      </p:sp>
    </p:spTree>
    <p:extLst>
      <p:ext uri="{BB962C8B-B14F-4D97-AF65-F5344CB8AC3E}">
        <p14:creationId xmlns:p14="http://schemas.microsoft.com/office/powerpoint/2010/main" val="1086964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F160B3-3AA9-DE51-F84E-6DAAF5C3CC86}"/>
              </a:ext>
            </a:extLst>
          </p:cNvPr>
          <p:cNvSpPr txBox="1"/>
          <p:nvPr/>
        </p:nvSpPr>
        <p:spPr>
          <a:xfrm>
            <a:off x="870153" y="1695681"/>
            <a:ext cx="10451690" cy="4596451"/>
          </a:xfrm>
          <a:prstGeom prst="rect">
            <a:avLst/>
          </a:prstGeom>
          <a:noFill/>
        </p:spPr>
        <p:txBody>
          <a:bodyPr wrap="square" rtlCol="0">
            <a:spAutoFit/>
          </a:bodyPr>
          <a:lstStyle>
            <a:defPPr>
              <a:defRPr lang="en-US"/>
            </a:defPPr>
            <a:lvl1pPr marL="457200" indent="-457200" algn="just" rtl="1">
              <a:lnSpc>
                <a:spcPct val="150000"/>
              </a:lnSpc>
              <a:buFont typeface="+mj-lt"/>
              <a:buAutoNum type="arabicPeriod"/>
              <a:defRPr sz="2400">
                <a:latin typeface="Times New Roman" panose="02020603050405020304" pitchFamily="18" charset="0"/>
                <a:cs typeface="Times New Roman" panose="02020603050405020304" pitchFamily="18" charset="0"/>
              </a:defRPr>
            </a:lvl1pPr>
          </a:lstStyle>
          <a:p>
            <a:pPr marL="0" indent="0">
              <a:buNone/>
            </a:pPr>
            <a:r>
              <a:rPr lang="ar-IQ" dirty="0"/>
              <a:t>4. طرق تنفيذ البرنامج</a:t>
            </a:r>
            <a:r>
              <a:rPr lang="en-US" dirty="0"/>
              <a:t>(program delivery mode) </a:t>
            </a:r>
            <a:r>
              <a:rPr lang="ar-IQ" dirty="0"/>
              <a:t> وتشمل بيان طرق تنفيذ البرنامج (صباحي ،مسائي، حضوري، تعليم عن بعد، الخ).</a:t>
            </a:r>
            <a:endParaRPr lang="en-US" dirty="0"/>
          </a:p>
          <a:p>
            <a:pPr marL="0" indent="0">
              <a:buNone/>
            </a:pPr>
            <a:endParaRPr lang="ar-IQ" sz="1400" dirty="0"/>
          </a:p>
          <a:p>
            <a:pPr marL="0" indent="0">
              <a:buNone/>
            </a:pPr>
            <a:r>
              <a:rPr lang="ar-IQ" dirty="0"/>
              <a:t>5. مواقع تنفيذ البرنامج</a:t>
            </a:r>
            <a:r>
              <a:rPr lang="en-US" dirty="0"/>
              <a:t>(program locations) </a:t>
            </a:r>
            <a:r>
              <a:rPr lang="ar-IQ" dirty="0"/>
              <a:t> وتشمل جميع المواقع التي يتم فيها تنفيذ البرنامج او جزء منه بأنتظام ويشمل ذلك ايضا الشهادات المزدوجة و الشراكات الدولية.</a:t>
            </a:r>
          </a:p>
          <a:p>
            <a:pPr marL="0" indent="0">
              <a:buNone/>
            </a:pPr>
            <a:endParaRPr lang="ar-IQ" sz="1200" dirty="0"/>
          </a:p>
          <a:p>
            <a:pPr marL="0" indent="0">
              <a:buNone/>
            </a:pPr>
            <a:r>
              <a:rPr lang="ar-IQ" dirty="0"/>
              <a:t>6. الافصاح العام </a:t>
            </a:r>
            <a:r>
              <a:rPr lang="en-US" dirty="0"/>
              <a:t> (public disclosure)</a:t>
            </a:r>
            <a:r>
              <a:rPr lang="ar-IQ" dirty="0"/>
              <a:t>و تشمل جميع الوسائل التي يتم فيها نشر او اتاحة الوصول لاهداف البرنامج التعليمية و محصلات الخريجين و التسجيل السنوي للطلبة و بيانات التخرج مبينا عناوين </a:t>
            </a:r>
            <a:r>
              <a:rPr lang="en-US" dirty="0"/>
              <a:t>URL)</a:t>
            </a:r>
            <a:r>
              <a:rPr lang="ar-IQ" dirty="0"/>
              <a:t>).</a:t>
            </a:r>
          </a:p>
        </p:txBody>
      </p:sp>
      <p:sp>
        <p:nvSpPr>
          <p:cNvPr id="2" name="TextBox 1">
            <a:extLst>
              <a:ext uri="{FF2B5EF4-FFF2-40B4-BE49-F238E27FC236}">
                <a16:creationId xmlns:a16="http://schemas.microsoft.com/office/drawing/2014/main" id="{FE1B20C7-17F5-4F07-F238-CC54027A1C52}"/>
              </a:ext>
            </a:extLst>
          </p:cNvPr>
          <p:cNvSpPr txBox="1"/>
          <p:nvPr/>
        </p:nvSpPr>
        <p:spPr>
          <a:xfrm>
            <a:off x="2971903" y="1098417"/>
            <a:ext cx="6248191" cy="523220"/>
          </a:xfrm>
          <a:prstGeom prst="rect">
            <a:avLst/>
          </a:prstGeom>
          <a:solidFill>
            <a:schemeClr val="accent5">
              <a:lumMod val="75000"/>
            </a:schemeClr>
          </a:solidFill>
        </p:spPr>
        <p:txBody>
          <a:bodyPr wrap="square" rtlCol="0">
            <a:spAutoFit/>
          </a:bodyPr>
          <a:lstStyle>
            <a:defPPr>
              <a:defRPr lang="en-US"/>
            </a:defPPr>
            <a:lvl1pPr algn="r" rtl="1">
              <a:defRPr sz="2800" b="1">
                <a:solidFill>
                  <a:schemeClr val="bg1"/>
                </a:solidFill>
                <a:latin typeface="Times New Roman" panose="02020603050405020304" pitchFamily="18" charset="0"/>
                <a:cs typeface="Times New Roman" panose="02020603050405020304" pitchFamily="18" charset="0"/>
              </a:defRPr>
            </a:lvl1pPr>
          </a:lstStyle>
          <a:p>
            <a:pPr algn="ctr"/>
            <a:r>
              <a:rPr lang="ar-IQ" dirty="0"/>
              <a:t>محتويات تقرير المطابقة</a:t>
            </a:r>
            <a:r>
              <a:rPr lang="en-US" dirty="0"/>
              <a:t> (RRR) </a:t>
            </a:r>
          </a:p>
        </p:txBody>
      </p:sp>
    </p:spTree>
    <p:extLst>
      <p:ext uri="{BB962C8B-B14F-4D97-AF65-F5344CB8AC3E}">
        <p14:creationId xmlns:p14="http://schemas.microsoft.com/office/powerpoint/2010/main" val="13271023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51DA9A09C6D94781083318CED51EAC" ma:contentTypeVersion="1" ma:contentTypeDescription="Create a new document." ma:contentTypeScope="" ma:versionID="0d082c418790ee42ba41100cf9a40f42">
  <xsd:schema xmlns:xsd="http://www.w3.org/2001/XMLSchema" xmlns:xs="http://www.w3.org/2001/XMLSchema" xmlns:p="http://schemas.microsoft.com/office/2006/metadata/properties" xmlns:ns3="443c8806-0e06-4dec-8a50-52af3bc87cfe" targetNamespace="http://schemas.microsoft.com/office/2006/metadata/properties" ma:root="true" ma:fieldsID="1c5ecc725091e3f4820193f543d81d57" ns3:_="">
    <xsd:import namespace="443c8806-0e06-4dec-8a50-52af3bc87cfe"/>
    <xsd:element name="properties">
      <xsd:complexType>
        <xsd:sequence>
          <xsd:element name="documentManagement">
            <xsd:complexType>
              <xsd:all>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3c8806-0e06-4dec-8a50-52af3bc87cfe"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8840B3-7746-4980-B9CD-047E63022000}">
  <ds:schemaRefs>
    <ds:schemaRef ds:uri="http://schemas.microsoft.com/sharepoint/v3/contenttype/forms"/>
  </ds:schemaRefs>
</ds:datastoreItem>
</file>

<file path=customXml/itemProps2.xml><?xml version="1.0" encoding="utf-8"?>
<ds:datastoreItem xmlns:ds="http://schemas.openxmlformats.org/officeDocument/2006/customXml" ds:itemID="{EEFEAC20-2C7E-46C6-9642-1238D616201D}">
  <ds:schemaRefs>
    <ds:schemaRef ds:uri="http://purl.org/dc/elements/1.1/"/>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purl.org/dc/terms/"/>
    <ds:schemaRef ds:uri="443c8806-0e06-4dec-8a50-52af3bc87cfe"/>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F721F732-2ABF-45C5-9C1A-823F7F6E34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3c8806-0e06-4dec-8a50-52af3bc87c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TM02900743[[fn=Organic]]</Template>
  <TotalTime>165</TotalTime>
  <Words>1142</Words>
  <Application>Microsoft Office PowerPoint</Application>
  <PresentationFormat>Widescreen</PresentationFormat>
  <Paragraphs>151</Paragraphs>
  <Slides>33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 Unicode MS</vt:lpstr>
      <vt:lpstr>Aldhabi</vt:lpstr>
      <vt:lpstr>Aptos</vt:lpstr>
      <vt:lpstr>Arial</vt:lpstr>
      <vt:lpstr>Garamond</vt:lpstr>
      <vt:lpstr>Sylfaen</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znzs_0507 znzs_0507</dc:creator>
  <cp:lastModifiedBy>znzs_0507 znzs_0507</cp:lastModifiedBy>
  <cp:revision>9</cp:revision>
  <dcterms:created xsi:type="dcterms:W3CDTF">2025-02-14T16:47:28Z</dcterms:created>
  <dcterms:modified xsi:type="dcterms:W3CDTF">2025-02-14T19:35:28Z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0x010100D951DA9A09C6D94781083318CED51EAC</vt:lpwstr>
  </property>
</Properties>
</file>