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378" r:id="rId2"/>
    <p:sldId id="396" r:id="rId3"/>
    <p:sldId id="383" r:id="rId4"/>
    <p:sldId id="384" r:id="rId5"/>
    <p:sldId id="385" r:id="rId6"/>
    <p:sldId id="386" r:id="rId7"/>
    <p:sldId id="387" r:id="rId8"/>
    <p:sldId id="388" r:id="rId9"/>
    <p:sldId id="389" r:id="rId10"/>
    <p:sldId id="390" r:id="rId11"/>
    <p:sldId id="391" r:id="rId12"/>
    <p:sldId id="392" r:id="rId13"/>
    <p:sldId id="393" r:id="rId14"/>
    <p:sldId id="397" r:id="rId15"/>
    <p:sldId id="398" r:id="rId16"/>
    <p:sldId id="399" r:id="rId17"/>
    <p:sldId id="394" r:id="rId18"/>
    <p:sldId id="400" r:id="rId19"/>
    <p:sldId id="404" r:id="rId20"/>
    <p:sldId id="405" r:id="rId21"/>
    <p:sldId id="406" r:id="rId22"/>
    <p:sldId id="407" r:id="rId23"/>
    <p:sldId id="382" r:id="rId2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FF00"/>
    <a:srgbClr val="FFFF66"/>
    <a:srgbClr val="0000FF"/>
    <a:srgbClr val="FFCC00"/>
    <a:srgbClr val="A50021"/>
    <a:srgbClr val="CC0000"/>
    <a:srgbClr val="0D0482"/>
    <a:srgbClr val="4818A8"/>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46320" autoAdjust="0"/>
  </p:normalViewPr>
  <p:slideViewPr>
    <p:cSldViewPr>
      <p:cViewPr varScale="1">
        <p:scale>
          <a:sx n="72" d="100"/>
          <a:sy n="72" d="100"/>
        </p:scale>
        <p:origin x="1344" y="3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B588F983-BDB5-41BE-88AD-1B9234F3FB37}" type="datetimeFigureOut">
              <a:rPr lang="en-US" smtClean="0"/>
              <a:pPr/>
              <a:t>2/5/2025</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C1B9DEB8-EF36-41E5-A0BE-29F663285010}" type="slidenum">
              <a:rPr lang="en-US" smtClean="0"/>
              <a:pPr/>
              <a:t>‹#›</a:t>
            </a:fld>
            <a:endParaRPr lang="en-US"/>
          </a:p>
        </p:txBody>
      </p:sp>
    </p:spTree>
    <p:extLst>
      <p:ext uri="{BB962C8B-B14F-4D97-AF65-F5344CB8AC3E}">
        <p14:creationId xmlns:p14="http://schemas.microsoft.com/office/powerpoint/2010/main" val="950932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C56E76A-0171-4A39-B784-792D411327CA}" type="datetimeFigureOut">
              <a:rPr lang="en-US" smtClean="0"/>
              <a:pPr/>
              <a:t>2/5/2025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7AABFF6D-7B3B-4BD3-A180-31F17EAE041D}" type="slidenum">
              <a:rPr lang="en-US" smtClean="0"/>
              <a:pPr/>
              <a:t>‹#›</a:t>
            </a:fld>
            <a:endParaRPr lang="en-US"/>
          </a:p>
        </p:txBody>
      </p:sp>
    </p:spTree>
    <p:extLst>
      <p:ext uri="{BB962C8B-B14F-4D97-AF65-F5344CB8AC3E}">
        <p14:creationId xmlns:p14="http://schemas.microsoft.com/office/powerpoint/2010/main" val="415190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a:t>
            </a:fld>
            <a:endParaRPr lang="en-US"/>
          </a:p>
        </p:txBody>
      </p:sp>
    </p:spTree>
    <p:extLst>
      <p:ext uri="{BB962C8B-B14F-4D97-AF65-F5344CB8AC3E}">
        <p14:creationId xmlns:p14="http://schemas.microsoft.com/office/powerpoint/2010/main" val="1527982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10</a:t>
            </a:fld>
            <a:endParaRPr lang="en-US"/>
          </a:p>
        </p:txBody>
      </p:sp>
    </p:spTree>
    <p:extLst>
      <p:ext uri="{BB962C8B-B14F-4D97-AF65-F5344CB8AC3E}">
        <p14:creationId xmlns:p14="http://schemas.microsoft.com/office/powerpoint/2010/main" val="17409229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11</a:t>
            </a:fld>
            <a:endParaRPr lang="en-US"/>
          </a:p>
        </p:txBody>
      </p:sp>
    </p:spTree>
    <p:extLst>
      <p:ext uri="{BB962C8B-B14F-4D97-AF65-F5344CB8AC3E}">
        <p14:creationId xmlns:p14="http://schemas.microsoft.com/office/powerpoint/2010/main" val="2474610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12</a:t>
            </a:fld>
            <a:endParaRPr lang="en-US"/>
          </a:p>
        </p:txBody>
      </p:sp>
    </p:spTree>
    <p:extLst>
      <p:ext uri="{BB962C8B-B14F-4D97-AF65-F5344CB8AC3E}">
        <p14:creationId xmlns:p14="http://schemas.microsoft.com/office/powerpoint/2010/main" val="11629530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13</a:t>
            </a:fld>
            <a:endParaRPr lang="en-US"/>
          </a:p>
        </p:txBody>
      </p:sp>
    </p:spTree>
    <p:extLst>
      <p:ext uri="{BB962C8B-B14F-4D97-AF65-F5344CB8AC3E}">
        <p14:creationId xmlns:p14="http://schemas.microsoft.com/office/powerpoint/2010/main" val="34160927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14</a:t>
            </a:fld>
            <a:endParaRPr lang="en-US"/>
          </a:p>
        </p:txBody>
      </p:sp>
    </p:spTree>
    <p:extLst>
      <p:ext uri="{BB962C8B-B14F-4D97-AF65-F5344CB8AC3E}">
        <p14:creationId xmlns:p14="http://schemas.microsoft.com/office/powerpoint/2010/main" val="17681474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15</a:t>
            </a:fld>
            <a:endParaRPr lang="en-US"/>
          </a:p>
        </p:txBody>
      </p:sp>
    </p:spTree>
    <p:extLst>
      <p:ext uri="{BB962C8B-B14F-4D97-AF65-F5344CB8AC3E}">
        <p14:creationId xmlns:p14="http://schemas.microsoft.com/office/powerpoint/2010/main" val="24835558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16</a:t>
            </a:fld>
            <a:endParaRPr lang="en-US"/>
          </a:p>
        </p:txBody>
      </p:sp>
    </p:spTree>
    <p:extLst>
      <p:ext uri="{BB962C8B-B14F-4D97-AF65-F5344CB8AC3E}">
        <p14:creationId xmlns:p14="http://schemas.microsoft.com/office/powerpoint/2010/main" val="13832254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17</a:t>
            </a:fld>
            <a:endParaRPr lang="en-US"/>
          </a:p>
        </p:txBody>
      </p:sp>
    </p:spTree>
    <p:extLst>
      <p:ext uri="{BB962C8B-B14F-4D97-AF65-F5344CB8AC3E}">
        <p14:creationId xmlns:p14="http://schemas.microsoft.com/office/powerpoint/2010/main" val="24202455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18</a:t>
            </a:fld>
            <a:endParaRPr lang="en-US"/>
          </a:p>
        </p:txBody>
      </p:sp>
    </p:spTree>
    <p:extLst>
      <p:ext uri="{BB962C8B-B14F-4D97-AF65-F5344CB8AC3E}">
        <p14:creationId xmlns:p14="http://schemas.microsoft.com/office/powerpoint/2010/main" val="29157948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19</a:t>
            </a:fld>
            <a:endParaRPr lang="en-US"/>
          </a:p>
        </p:txBody>
      </p:sp>
    </p:spTree>
    <p:extLst>
      <p:ext uri="{BB962C8B-B14F-4D97-AF65-F5344CB8AC3E}">
        <p14:creationId xmlns:p14="http://schemas.microsoft.com/office/powerpoint/2010/main" val="1536494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2</a:t>
            </a:fld>
            <a:endParaRPr lang="en-US"/>
          </a:p>
        </p:txBody>
      </p:sp>
    </p:spTree>
    <p:extLst>
      <p:ext uri="{BB962C8B-B14F-4D97-AF65-F5344CB8AC3E}">
        <p14:creationId xmlns:p14="http://schemas.microsoft.com/office/powerpoint/2010/main" val="8748495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20</a:t>
            </a:fld>
            <a:endParaRPr lang="en-US"/>
          </a:p>
        </p:txBody>
      </p:sp>
    </p:spTree>
    <p:extLst>
      <p:ext uri="{BB962C8B-B14F-4D97-AF65-F5344CB8AC3E}">
        <p14:creationId xmlns:p14="http://schemas.microsoft.com/office/powerpoint/2010/main" val="23976596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21</a:t>
            </a:fld>
            <a:endParaRPr lang="en-US"/>
          </a:p>
        </p:txBody>
      </p:sp>
    </p:spTree>
    <p:extLst>
      <p:ext uri="{BB962C8B-B14F-4D97-AF65-F5344CB8AC3E}">
        <p14:creationId xmlns:p14="http://schemas.microsoft.com/office/powerpoint/2010/main" val="2038638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22</a:t>
            </a:fld>
            <a:endParaRPr lang="en-US"/>
          </a:p>
        </p:txBody>
      </p:sp>
    </p:spTree>
    <p:extLst>
      <p:ext uri="{BB962C8B-B14F-4D97-AF65-F5344CB8AC3E}">
        <p14:creationId xmlns:p14="http://schemas.microsoft.com/office/powerpoint/2010/main" val="7809735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23</a:t>
            </a:fld>
            <a:endParaRPr lang="en-US"/>
          </a:p>
        </p:txBody>
      </p:sp>
    </p:spTree>
    <p:extLst>
      <p:ext uri="{BB962C8B-B14F-4D97-AF65-F5344CB8AC3E}">
        <p14:creationId xmlns:p14="http://schemas.microsoft.com/office/powerpoint/2010/main" val="2937332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3</a:t>
            </a:fld>
            <a:endParaRPr lang="en-US"/>
          </a:p>
        </p:txBody>
      </p:sp>
    </p:spTree>
    <p:extLst>
      <p:ext uri="{BB962C8B-B14F-4D97-AF65-F5344CB8AC3E}">
        <p14:creationId xmlns:p14="http://schemas.microsoft.com/office/powerpoint/2010/main" val="466077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4</a:t>
            </a:fld>
            <a:endParaRPr lang="en-US"/>
          </a:p>
        </p:txBody>
      </p:sp>
    </p:spTree>
    <p:extLst>
      <p:ext uri="{BB962C8B-B14F-4D97-AF65-F5344CB8AC3E}">
        <p14:creationId xmlns:p14="http://schemas.microsoft.com/office/powerpoint/2010/main" val="2027243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5</a:t>
            </a:fld>
            <a:endParaRPr lang="en-US"/>
          </a:p>
        </p:txBody>
      </p:sp>
    </p:spTree>
    <p:extLst>
      <p:ext uri="{BB962C8B-B14F-4D97-AF65-F5344CB8AC3E}">
        <p14:creationId xmlns:p14="http://schemas.microsoft.com/office/powerpoint/2010/main" val="1471764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6</a:t>
            </a:fld>
            <a:endParaRPr lang="en-US"/>
          </a:p>
        </p:txBody>
      </p:sp>
    </p:spTree>
    <p:extLst>
      <p:ext uri="{BB962C8B-B14F-4D97-AF65-F5344CB8AC3E}">
        <p14:creationId xmlns:p14="http://schemas.microsoft.com/office/powerpoint/2010/main" val="3373025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7</a:t>
            </a:fld>
            <a:endParaRPr lang="en-US"/>
          </a:p>
        </p:txBody>
      </p:sp>
    </p:spTree>
    <p:extLst>
      <p:ext uri="{BB962C8B-B14F-4D97-AF65-F5344CB8AC3E}">
        <p14:creationId xmlns:p14="http://schemas.microsoft.com/office/powerpoint/2010/main" val="1306593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8</a:t>
            </a:fld>
            <a:endParaRPr lang="en-US"/>
          </a:p>
        </p:txBody>
      </p:sp>
    </p:spTree>
    <p:extLst>
      <p:ext uri="{BB962C8B-B14F-4D97-AF65-F5344CB8AC3E}">
        <p14:creationId xmlns:p14="http://schemas.microsoft.com/office/powerpoint/2010/main" val="3958491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ABFF6D-7B3B-4BD3-A180-31F17EAE041D}" type="slidenum">
              <a:rPr lang="en-US" smtClean="0"/>
              <a:pPr/>
              <a:t>9</a:t>
            </a:fld>
            <a:endParaRPr lang="en-US"/>
          </a:p>
        </p:txBody>
      </p:sp>
    </p:spTree>
    <p:extLst>
      <p:ext uri="{BB962C8B-B14F-4D97-AF65-F5344CB8AC3E}">
        <p14:creationId xmlns:p14="http://schemas.microsoft.com/office/powerpoint/2010/main" val="2318310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1CA1E24-174D-40D4-BE9A-DC02DDFD94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3561531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CA1E24-174D-40D4-BE9A-DC02DDFD94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1818384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CA1E24-174D-40D4-BE9A-DC02DDFD94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3568035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CA1E24-174D-40D4-BE9A-DC02DDFD94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2071389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CA1E24-174D-40D4-BE9A-DC02DDFD94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3006473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CA1E24-174D-40D4-BE9A-DC02DDFD9463}"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3273136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CA1E24-174D-40D4-BE9A-DC02DDFD9463}" type="datetimeFigureOut">
              <a:rPr lang="en-US" smtClean="0"/>
              <a:pPr/>
              <a:t>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2099483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1CA1E24-174D-40D4-BE9A-DC02DDFD9463}" type="datetimeFigureOut">
              <a:rPr lang="en-US" smtClean="0"/>
              <a:pPr/>
              <a:t>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4032414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CA1E24-174D-40D4-BE9A-DC02DDFD9463}" type="datetimeFigureOut">
              <a:rPr lang="en-US" smtClean="0"/>
              <a:pPr/>
              <a:t>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44767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CA1E24-174D-40D4-BE9A-DC02DDFD9463}"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2929129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CA1E24-174D-40D4-BE9A-DC02DDFD9463}"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58E784-4FF8-4B24-9957-C6FC44449B44}" type="slidenum">
              <a:rPr lang="en-US" smtClean="0"/>
              <a:pPr/>
              <a:t>‹#›</a:t>
            </a:fld>
            <a:endParaRPr lang="en-US"/>
          </a:p>
        </p:txBody>
      </p:sp>
    </p:spTree>
    <p:extLst>
      <p:ext uri="{BB962C8B-B14F-4D97-AF65-F5344CB8AC3E}">
        <p14:creationId xmlns:p14="http://schemas.microsoft.com/office/powerpoint/2010/main" val="273910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CA1E24-174D-40D4-BE9A-DC02DDFD9463}" type="datetimeFigureOut">
              <a:rPr lang="en-US" smtClean="0"/>
              <a:pPr/>
              <a:t>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58E784-4FF8-4B24-9957-C6FC44449B44}" type="slidenum">
              <a:rPr lang="en-US" smtClean="0"/>
              <a:pPr/>
              <a:t>‹#›</a:t>
            </a:fld>
            <a:endParaRPr lang="en-US"/>
          </a:p>
        </p:txBody>
      </p:sp>
    </p:spTree>
    <p:extLst>
      <p:ext uri="{BB962C8B-B14F-4D97-AF65-F5344CB8AC3E}">
        <p14:creationId xmlns:p14="http://schemas.microsoft.com/office/powerpoint/2010/main" val="3698206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028" y="908720"/>
            <a:ext cx="8190585" cy="5184576"/>
          </a:xfrm>
          <a:solidFill>
            <a:schemeClr val="bg2">
              <a:lumMod val="90000"/>
            </a:schemeClr>
          </a:solidFill>
          <a:ln/>
        </p:spPr>
        <p:style>
          <a:lnRef idx="2">
            <a:schemeClr val="accent1"/>
          </a:lnRef>
          <a:fillRef idx="1">
            <a:schemeClr val="lt1"/>
          </a:fillRef>
          <a:effectRef idx="0">
            <a:schemeClr val="accent1"/>
          </a:effectRef>
          <a:fontRef idx="minor">
            <a:schemeClr val="dk1"/>
          </a:fontRef>
        </p:style>
        <p:txBody>
          <a:bodyPr>
            <a:noAutofit/>
          </a:bodyPr>
          <a:lstStyle/>
          <a:p>
            <a:pPr rtl="1">
              <a:lnSpc>
                <a:spcPct val="200000"/>
              </a:lnSpc>
            </a:pPr>
            <a:r>
              <a:rPr lang="ar-IQ" sz="4000" dirty="0">
                <a:solidFill>
                  <a:schemeClr val="tx2"/>
                </a:solidFill>
              </a:rPr>
              <a:t>(</a:t>
            </a:r>
            <a:r>
              <a:rPr lang="ar-IQ" sz="2800" b="1" i="0" u="none" strike="noStrike" baseline="0" dirty="0">
                <a:solidFill>
                  <a:schemeClr val="tx2"/>
                </a:solidFill>
                <a:latin typeface="TimesNewRomanPSMT"/>
              </a:rPr>
              <a:t>ورشة تعريفية بالاعتماد البرامجي</a:t>
            </a:r>
            <a:r>
              <a:rPr lang="ar-IQ" sz="3600" dirty="0">
                <a:solidFill>
                  <a:schemeClr val="tx2"/>
                </a:solidFill>
              </a:rPr>
              <a:t>)</a:t>
            </a:r>
            <a:br>
              <a:rPr lang="ms-MY" sz="3600" dirty="0">
                <a:solidFill>
                  <a:schemeClr val="tx2"/>
                </a:solidFill>
                <a:latin typeface="Arial" pitchFamily="34" charset="0"/>
                <a:cs typeface="Arial" pitchFamily="34" charset="0"/>
              </a:rPr>
            </a:br>
            <a:r>
              <a:rPr lang="ar-IQ" sz="2800" dirty="0"/>
              <a:t>أ. د. محمد عبد عطية  السراج</a:t>
            </a:r>
            <a:br>
              <a:rPr lang="ar-IQ" sz="2800" dirty="0"/>
            </a:br>
            <a:r>
              <a:rPr lang="ar-IQ" sz="2800" dirty="0" err="1"/>
              <a:t>م.د</a:t>
            </a:r>
            <a:r>
              <a:rPr lang="ar-IQ" sz="2800" dirty="0"/>
              <a:t>. زهراء عبد الرحمن محمد </a:t>
            </a:r>
            <a:br>
              <a:rPr lang="ar-IQ" sz="2800" dirty="0"/>
            </a:br>
            <a:r>
              <a:rPr lang="ar-IQ" sz="2800" dirty="0" err="1"/>
              <a:t>م.م</a:t>
            </a:r>
            <a:r>
              <a:rPr lang="ar-IQ" sz="2800" dirty="0"/>
              <a:t>. سلوى مروان صالح </a:t>
            </a:r>
            <a:endParaRPr lang="en-US" sz="2800" b="1" dirty="0">
              <a:solidFill>
                <a:schemeClr val="tx1"/>
              </a:solidFill>
              <a:latin typeface="Times New Roman" pitchFamily="18" charset="0"/>
              <a:cs typeface="Times New Roman" pitchFamily="18" charset="0"/>
            </a:endParaRPr>
          </a:p>
        </p:txBody>
      </p:sp>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Tree>
    <p:extLst>
      <p:ext uri="{BB962C8B-B14F-4D97-AF65-F5344CB8AC3E}">
        <p14:creationId xmlns:p14="http://schemas.microsoft.com/office/powerpoint/2010/main" val="1134858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836712"/>
            <a:ext cx="7772400" cy="5400600"/>
          </a:xfrm>
        </p:spPr>
        <p:txBody>
          <a:bodyPr>
            <a:noAutofit/>
          </a:bodyPr>
          <a:lstStyle/>
          <a:p>
            <a:pPr algn="just" rtl="1">
              <a:lnSpc>
                <a:spcPct val="115000"/>
              </a:lnSpc>
              <a:spcBef>
                <a:spcPts val="1200"/>
              </a:spcBef>
              <a:spcAft>
                <a:spcPts val="0"/>
              </a:spcAft>
            </a:pPr>
            <a:r>
              <a:rPr lang="ar-IQ" sz="2000" b="1" dirty="0">
                <a:solidFill>
                  <a:srgbClr val="000000"/>
                </a:solidFill>
                <a:effectLst/>
                <a:latin typeface="Times New Roman" panose="02020603050405020304" pitchFamily="18" charset="0"/>
                <a:ea typeface="Calibri" panose="020F0502020204030204" pitchFamily="34" charset="0"/>
              </a:rPr>
              <a:t>. المعيار 4: التحسين المستمر (</a:t>
            </a:r>
            <a:r>
              <a:rPr lang="en-US" sz="2000" b="1" dirty="0">
                <a:solidFill>
                  <a:srgbClr val="000000"/>
                </a:solidFill>
                <a:effectLst/>
                <a:latin typeface="Times New Roman" panose="02020603050405020304" pitchFamily="18" charset="0"/>
                <a:ea typeface="Calibri" panose="020F0502020204030204" pitchFamily="34" charset="0"/>
              </a:rPr>
              <a:t>Criterion 4: Continuous Improvement</a:t>
            </a:r>
            <a:r>
              <a:rPr lang="ar-IQ" sz="2000" b="1"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SA" sz="2000" dirty="0">
                <a:solidFill>
                  <a:srgbClr val="000000"/>
                </a:solidFill>
                <a:effectLst/>
                <a:latin typeface="Times New Roman" panose="02020603050405020304" pitchFamily="18" charset="0"/>
                <a:ea typeface="Calibri" panose="020F0502020204030204" pitchFamily="34" charset="0"/>
              </a:rPr>
              <a:t>بيِّن مدى تحقيق محصلات الخريجين، وبيِّن عمليات القياس والتقييم المنتظمة لذلك، وكيف يتم توظيف نتائج تلك العمليات في اجراءات التحسين المستمر للبرنامج، وعلى النحو الآتي:</a:t>
            </a:r>
            <a:br>
              <a:rPr lang="en-US" sz="2000" dirty="0">
                <a:solidFill>
                  <a:srgbClr val="000000"/>
                </a:solidFill>
                <a:effectLst/>
                <a:latin typeface="Times New Roman" panose="02020603050405020304" pitchFamily="18" charset="0"/>
                <a:ea typeface="Calibri" panose="020F0502020204030204" pitchFamily="34" charset="0"/>
              </a:rPr>
            </a:br>
            <a:r>
              <a:rPr lang="ar-IQ" sz="2000" b="1" u="sng" dirty="0">
                <a:solidFill>
                  <a:srgbClr val="000000"/>
                </a:solidFill>
                <a:effectLst/>
                <a:latin typeface="Times New Roman" panose="02020603050405020304" pitchFamily="18" charset="0"/>
                <a:ea typeface="Calibri" panose="020F0502020204030204" pitchFamily="34" charset="0"/>
              </a:rPr>
              <a:t>الغاية:</a:t>
            </a:r>
            <a:br>
              <a:rPr lang="en-US" sz="2000" dirty="0">
                <a:solidFill>
                  <a:srgbClr val="000000"/>
                </a:solidFill>
                <a:effectLst/>
                <a:latin typeface="Times New Roman" panose="02020603050405020304" pitchFamily="18" charset="0"/>
                <a:ea typeface="Calibri" panose="020F0502020204030204" pitchFamily="34" charset="0"/>
              </a:rPr>
            </a:br>
            <a:r>
              <a:rPr lang="ar-SA" sz="2000" dirty="0">
                <a:solidFill>
                  <a:srgbClr val="000000"/>
                </a:solidFill>
                <a:effectLst/>
                <a:latin typeface="Times New Roman" panose="02020603050405020304" pitchFamily="18" charset="0"/>
                <a:ea typeface="Calibri" panose="020F0502020204030204" pitchFamily="34" charset="0"/>
              </a:rPr>
              <a:t>إثبات بأن البرنامج يمارس عملية منتظمة مناسبة وموثقة لقياس وتقييم مدى تحقيق محصلات الخريجين. تأخذ بعين الاعتبار آراء الطلبة والخريجين وأرباب العمل في البرنامج أيضاً. واستخدام نتائج التقييم بشكل منهجي وموثق لتحسين البرنامج بشكل مستمر. وأنَّ هناك نظام لإدارة الجودة يضمن توفير أدلة عن عمليات تقييم جودة البرنامج وإجراءات تحسينه، وكيفية إعادة تقييم نتائج التحسين، وكيفية التعامل مع النتائج المنحرفة عن الهدف، ومدى رضا أصحاب الشأن بالنتائج وكيفية معرفة ذلك. وأن البرنامج يستعين باللجنة الاستشارية للصناعة التي يشكلها من ممثلي المؤسسات التي توظف الخريجين، لتقديم المشورة للبرنامج في مراجعة أهدافه التعليمية ومحصلات الخريجين والمنهاج الدراسي وآليات تنفيذ البرنامج بشكل دوري، وتقدم مقترحات حول الاحتياجات الحالية والمستقبلية للمجالات المهنية التي يعمل فيها الخريجون.</a:t>
            </a:r>
            <a:br>
              <a:rPr lang="en-US" sz="2000" dirty="0">
                <a:solidFill>
                  <a:srgbClr val="000000"/>
                </a:solidFill>
                <a:effectLst/>
                <a:latin typeface="Times New Roman" panose="02020603050405020304" pitchFamily="18" charset="0"/>
                <a:ea typeface="Calibri" panose="020F0502020204030204" pitchFamily="34" charset="0"/>
              </a:rPr>
            </a:br>
            <a:endParaRPr lang="en-US" dirty="0"/>
          </a:p>
        </p:txBody>
      </p:sp>
    </p:spTree>
    <p:extLst>
      <p:ext uri="{BB962C8B-B14F-4D97-AF65-F5344CB8AC3E}">
        <p14:creationId xmlns:p14="http://schemas.microsoft.com/office/powerpoint/2010/main" val="516240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8" name="TextBox 7">
            <a:extLst>
              <a:ext uri="{FF2B5EF4-FFF2-40B4-BE49-F238E27FC236}">
                <a16:creationId xmlns:a16="http://schemas.microsoft.com/office/drawing/2014/main" id="{C42E0EC8-70C8-456C-BD15-AFB7E6E44088}"/>
              </a:ext>
            </a:extLst>
          </p:cNvPr>
          <p:cNvSpPr txBox="1"/>
          <p:nvPr/>
        </p:nvSpPr>
        <p:spPr>
          <a:xfrm>
            <a:off x="421290" y="872288"/>
            <a:ext cx="8230587" cy="5296258"/>
          </a:xfrm>
          <a:prstGeom prst="rect">
            <a:avLst/>
          </a:prstGeom>
          <a:noFill/>
        </p:spPr>
        <p:txBody>
          <a:bodyPr wrap="square">
            <a:spAutoFit/>
          </a:bodyPr>
          <a:lstStyle/>
          <a:p>
            <a:pPr algn="r" rtl="1">
              <a:lnSpc>
                <a:spcPct val="115000"/>
              </a:lnSpc>
              <a:spcBef>
                <a:spcPts val="1200"/>
              </a:spcBef>
              <a:spcAft>
                <a:spcPts val="0"/>
              </a:spcAft>
            </a:pPr>
            <a:r>
              <a:rPr lang="ar-IQ" sz="2400" b="1" dirty="0">
                <a:solidFill>
                  <a:srgbClr val="000000"/>
                </a:solidFill>
                <a:effectLst/>
                <a:latin typeface="Times New Roman" panose="02020603050405020304" pitchFamily="18" charset="0"/>
                <a:ea typeface="Calibri" panose="020F0502020204030204" pitchFamily="34" charset="0"/>
              </a:rPr>
              <a:t>. المعيار 5: الطلبة (</a:t>
            </a:r>
            <a:r>
              <a:rPr lang="en-US" sz="2400" b="1" dirty="0">
                <a:solidFill>
                  <a:srgbClr val="000000"/>
                </a:solidFill>
                <a:effectLst/>
                <a:latin typeface="Times New Roman" panose="02020603050405020304" pitchFamily="18" charset="0"/>
                <a:ea typeface="Calibri" panose="020F0502020204030204" pitchFamily="34" charset="0"/>
              </a:rPr>
              <a:t>Criterion 5:  Students</a:t>
            </a:r>
            <a:r>
              <a:rPr lang="ar-IQ" sz="2400" b="1" dirty="0">
                <a:solidFill>
                  <a:srgbClr val="000000"/>
                </a:solidFill>
                <a:effectLst/>
                <a:latin typeface="Times New Roman" panose="02020603050405020304" pitchFamily="18" charset="0"/>
                <a:ea typeface="Calibri" panose="020F0502020204030204" pitchFamily="34" charset="0"/>
              </a:rPr>
              <a:t>)</a:t>
            </a:r>
            <a:endParaRPr lang="en-US" dirty="0">
              <a:solidFill>
                <a:srgbClr val="000000"/>
              </a:solidFill>
              <a:effectLst/>
              <a:latin typeface="Times New Roman" panose="02020603050405020304" pitchFamily="18" charset="0"/>
              <a:ea typeface="Calibri" panose="020F0502020204030204" pitchFamily="34" charset="0"/>
            </a:endParaRPr>
          </a:p>
          <a:p>
            <a:pPr indent="180340" algn="just" rtl="1">
              <a:lnSpc>
                <a:spcPct val="115000"/>
              </a:lnSpc>
            </a:pPr>
            <a:r>
              <a:rPr lang="ar-SA" sz="2400" dirty="0">
                <a:solidFill>
                  <a:srgbClr val="000000"/>
                </a:solidFill>
                <a:effectLst/>
                <a:latin typeface="Times New Roman" panose="02020603050405020304" pitchFamily="18" charset="0"/>
                <a:ea typeface="Calibri" panose="020F0502020204030204" pitchFamily="34" charset="0"/>
              </a:rPr>
              <a:t>ارفق التعليمات أو الضوابط الخاصة بكل فقرة من فقرات هذا المعيار (إن وجدت)، وخاصة المركزية منها (الصادرة عن الوزارة، أو الجامعة، أو الكلية).</a:t>
            </a:r>
            <a:endParaRPr lang="en-US" sz="2000" dirty="0">
              <a:solidFill>
                <a:srgbClr val="000000"/>
              </a:solidFill>
              <a:effectLst/>
              <a:latin typeface="Times New Roman" panose="02020603050405020304" pitchFamily="18" charset="0"/>
              <a:ea typeface="Calibri" panose="020F0502020204030204" pitchFamily="34" charset="0"/>
            </a:endParaRPr>
          </a:p>
          <a:p>
            <a:pPr algn="r" rtl="1">
              <a:lnSpc>
                <a:spcPct val="115000"/>
              </a:lnSpc>
            </a:pPr>
            <a:r>
              <a:rPr lang="ar-IQ" sz="2400" b="1" u="sng" dirty="0">
                <a:solidFill>
                  <a:srgbClr val="000000"/>
                </a:solidFill>
                <a:effectLst/>
                <a:latin typeface="Times New Roman" panose="02020603050405020304" pitchFamily="18" charset="0"/>
                <a:ea typeface="Calibri" panose="020F0502020204030204" pitchFamily="34" charset="0"/>
              </a:rPr>
              <a:t>الغاية:</a:t>
            </a:r>
            <a:endParaRPr lang="en-US" dirty="0">
              <a:solidFill>
                <a:srgbClr val="000000"/>
              </a:solidFill>
              <a:effectLst/>
              <a:latin typeface="Times New Roman" panose="02020603050405020304" pitchFamily="18" charset="0"/>
              <a:ea typeface="Calibri" panose="020F0502020204030204" pitchFamily="34" charset="0"/>
            </a:endParaRPr>
          </a:p>
          <a:p>
            <a:pPr algn="just" rtl="1">
              <a:lnSpc>
                <a:spcPct val="115000"/>
              </a:lnSpc>
            </a:pPr>
            <a:r>
              <a:rPr lang="ar-SA" sz="2400" dirty="0">
                <a:solidFill>
                  <a:srgbClr val="000000"/>
                </a:solidFill>
                <a:effectLst/>
                <a:latin typeface="Times New Roman" panose="02020603050405020304" pitchFamily="18" charset="0"/>
                <a:ea typeface="Calibri" panose="020F0502020204030204" pitchFamily="34" charset="0"/>
              </a:rPr>
              <a:t>إثبات أن البرنامج يعمل على وفق ضوابط معلنة لقبول الطلبة الجدد وضوابط معلنة لانتقال الطلبة إليه من برامج أخرى، وأنه يتبع آلية معلنة مناسبة لمعادلة مفردات المقررات والساعات المعتمدة (المقاصة). وأن يوضح البرنامج كيفية تقييم أداء الطلبة بما يضمن تحقيق نواتج تعلم الطلبة ومتطلبات التخرج، ومن ثم تمكين الخريجين من تحقيق أهداف البرنامج التعليمية بعد سنوات قليلة من التخرج، وبشكل معلن أيضاً. علاوة على كيفية مراقبة ومتابعة تقدم الطلبة في دراستهم (السيرة الدراسية)، وكيفية تقديم المشورة لهم فيما يتعلق بمتطلبات المنهاج الدراسي ومستقبلهم المهني </a:t>
            </a:r>
            <a:r>
              <a:rPr lang="ar-SA" sz="2400" dirty="0" err="1">
                <a:solidFill>
                  <a:srgbClr val="000000"/>
                </a:solidFill>
                <a:effectLst/>
                <a:latin typeface="Times New Roman" panose="02020603050405020304" pitchFamily="18" charset="0"/>
                <a:ea typeface="Calibri" panose="020F0502020204030204" pitchFamily="34" charset="0"/>
              </a:rPr>
              <a:t>بالاضافة</a:t>
            </a:r>
            <a:r>
              <a:rPr lang="ar-SA" sz="2400" dirty="0">
                <a:solidFill>
                  <a:srgbClr val="000000"/>
                </a:solidFill>
                <a:effectLst/>
                <a:latin typeface="Times New Roman" panose="02020603050405020304" pitchFamily="18" charset="0"/>
                <a:ea typeface="Calibri" panose="020F0502020204030204" pitchFamily="34" charset="0"/>
              </a:rPr>
              <a:t> إلى الارشاد التربوي لزيادة الوعي الأخلاقي وبناء الشخصية.</a:t>
            </a:r>
            <a:endParaRPr lang="en-US" sz="20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089712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8" name="TextBox 7">
            <a:extLst>
              <a:ext uri="{FF2B5EF4-FFF2-40B4-BE49-F238E27FC236}">
                <a16:creationId xmlns:a16="http://schemas.microsoft.com/office/drawing/2014/main" id="{3BB58FAF-69EC-483D-BD60-C9E53215EED9}"/>
              </a:ext>
            </a:extLst>
          </p:cNvPr>
          <p:cNvSpPr txBox="1"/>
          <p:nvPr/>
        </p:nvSpPr>
        <p:spPr>
          <a:xfrm>
            <a:off x="179512" y="954959"/>
            <a:ext cx="8467110" cy="5159041"/>
          </a:xfrm>
          <a:prstGeom prst="rect">
            <a:avLst/>
          </a:prstGeom>
          <a:noFill/>
        </p:spPr>
        <p:txBody>
          <a:bodyPr wrap="square">
            <a:spAutoFit/>
          </a:bodyPr>
          <a:lstStyle/>
          <a:p>
            <a:pPr algn="r" rtl="1">
              <a:lnSpc>
                <a:spcPct val="115000"/>
              </a:lnSpc>
              <a:spcBef>
                <a:spcPts val="1200"/>
              </a:spcBef>
              <a:spcAft>
                <a:spcPts val="0"/>
              </a:spcAft>
            </a:pPr>
            <a:r>
              <a:rPr lang="ar-IQ" sz="2000" b="1" dirty="0">
                <a:solidFill>
                  <a:srgbClr val="000000"/>
                </a:solidFill>
                <a:effectLst/>
                <a:latin typeface="Times New Roman" panose="02020603050405020304" pitchFamily="18" charset="0"/>
                <a:ea typeface="Calibri" panose="020F0502020204030204" pitchFamily="34" charset="0"/>
              </a:rPr>
              <a:t>المعيار 6: هيئة التدريس (</a:t>
            </a:r>
            <a:r>
              <a:rPr lang="en-US" sz="2000" b="1" dirty="0">
                <a:solidFill>
                  <a:srgbClr val="000000"/>
                </a:solidFill>
                <a:effectLst/>
                <a:latin typeface="Times New Roman" panose="02020603050405020304" pitchFamily="18" charset="0"/>
                <a:ea typeface="Calibri" panose="020F0502020204030204" pitchFamily="34" charset="0"/>
              </a:rPr>
              <a:t>Criterion 6:  Faculty</a:t>
            </a:r>
            <a:r>
              <a:rPr lang="ar-IQ" sz="2000" b="1" dirty="0">
                <a:solidFill>
                  <a:srgbClr val="000000"/>
                </a:solidFill>
                <a:effectLst/>
                <a:latin typeface="Times New Roman" panose="02020603050405020304" pitchFamily="18" charset="0"/>
                <a:ea typeface="Calibri" panose="020F0502020204030204" pitchFamily="34" charset="0"/>
              </a:rPr>
              <a:t>)</a:t>
            </a:r>
            <a:endParaRPr lang="en-US" sz="1600" dirty="0">
              <a:solidFill>
                <a:srgbClr val="000000"/>
              </a:solidFill>
              <a:effectLst/>
              <a:latin typeface="Times New Roman" panose="02020603050405020304" pitchFamily="18" charset="0"/>
              <a:ea typeface="Calibri" panose="020F0502020204030204" pitchFamily="34" charset="0"/>
            </a:endParaRPr>
          </a:p>
          <a:p>
            <a:pPr algn="r" rtl="1">
              <a:lnSpc>
                <a:spcPct val="115000"/>
              </a:lnSpc>
            </a:pPr>
            <a:r>
              <a:rPr lang="ar-IQ" sz="2000" b="1" u="sng" dirty="0">
                <a:solidFill>
                  <a:srgbClr val="000000"/>
                </a:solidFill>
                <a:effectLst/>
                <a:latin typeface="Times New Roman" panose="02020603050405020304" pitchFamily="18" charset="0"/>
                <a:ea typeface="Calibri" panose="020F0502020204030204" pitchFamily="34" charset="0"/>
              </a:rPr>
              <a:t>الغاية:</a:t>
            </a:r>
            <a:endParaRPr lang="en-US" sz="1600" dirty="0">
              <a:solidFill>
                <a:srgbClr val="000000"/>
              </a:solidFill>
              <a:effectLst/>
              <a:latin typeface="Times New Roman" panose="02020603050405020304" pitchFamily="18" charset="0"/>
              <a:ea typeface="Calibri" panose="020F0502020204030204" pitchFamily="34" charset="0"/>
            </a:endParaRPr>
          </a:p>
          <a:p>
            <a:pPr algn="just" rtl="1">
              <a:lnSpc>
                <a:spcPct val="115000"/>
              </a:lnSpc>
            </a:pPr>
            <a:r>
              <a:rPr lang="ar-SA" sz="2000" dirty="0">
                <a:solidFill>
                  <a:srgbClr val="000000"/>
                </a:solidFill>
                <a:effectLst/>
                <a:latin typeface="Times New Roman" panose="02020603050405020304" pitchFamily="18" charset="0"/>
                <a:ea typeface="Calibri" panose="020F0502020204030204" pitchFamily="34" charset="0"/>
              </a:rPr>
              <a:t>إثبات أن البرنامج يوفر العدد الكافي من أعضاء هيئة التدريس ممن لديهم المؤهلات اللازمة لتغطية جميع مجالات المنهاج الدراسي وضمان استمرارية تنفيذ المقررات ومتطلبات البرنامج الأخرى. وأن يكون عددهم كافياً لأداء مستويات مناسبة من التفاعل مع الطلبة، وتقديم الإرشاد لهم، وتنفيذ أنشطة الخدمات الجامعية، وتنمية قدرات التدريسيين أنفسهم، والتفاعل مع الصناعة وقطاعات العمل</a:t>
            </a:r>
            <a:r>
              <a:rPr lang="en-US" sz="2000" dirty="0">
                <a:solidFill>
                  <a:srgbClr val="000000"/>
                </a:solidFill>
                <a:effectLst/>
                <a:latin typeface="Times New Roman" panose="02020603050405020304" pitchFamily="18" charset="0"/>
                <a:ea typeface="Calibri" panose="020F0502020204030204" pitchFamily="34" charset="0"/>
              </a:rPr>
              <a:t>.</a:t>
            </a:r>
            <a:endParaRPr lang="en-US" dirty="0">
              <a:solidFill>
                <a:srgbClr val="000000"/>
              </a:solidFill>
              <a:effectLst/>
              <a:latin typeface="Times New Roman" panose="02020603050405020304" pitchFamily="18" charset="0"/>
              <a:ea typeface="Calibri" panose="020F0502020204030204" pitchFamily="34" charset="0"/>
            </a:endParaRPr>
          </a:p>
          <a:p>
            <a:pPr algn="just" rtl="1">
              <a:lnSpc>
                <a:spcPct val="115000"/>
              </a:lnSpc>
            </a:pPr>
            <a:r>
              <a:rPr lang="ar-SA" sz="2000" dirty="0">
                <a:solidFill>
                  <a:srgbClr val="000000"/>
                </a:solidFill>
                <a:effectLst/>
                <a:latin typeface="Times New Roman" panose="02020603050405020304" pitchFamily="18" charset="0"/>
                <a:ea typeface="Calibri" panose="020F0502020204030204" pitchFamily="34" charset="0"/>
              </a:rPr>
              <a:t>ويكون الحكم على كفاياتهم من خلال تحصيلهم العلمي وتنوع خلفياتهم وخبرتهم الهندسية ومدى فعاليتهم في التدريس وقدرتهم على التواصل وانجازاتهم العلمية ومشاركتهم في المنظمات المهنية</a:t>
            </a:r>
            <a:r>
              <a:rPr lang="en-US" sz="2000" dirty="0">
                <a:solidFill>
                  <a:srgbClr val="000000"/>
                </a:solidFill>
                <a:effectLst/>
                <a:latin typeface="Times New Roman" panose="02020603050405020304" pitchFamily="18" charset="0"/>
                <a:ea typeface="Calibri" panose="020F0502020204030204" pitchFamily="34" charset="0"/>
              </a:rPr>
              <a:t>. </a:t>
            </a:r>
            <a:r>
              <a:rPr lang="ar-SA" sz="2000" dirty="0">
                <a:solidFill>
                  <a:srgbClr val="000000"/>
                </a:solidFill>
                <a:effectLst/>
                <a:latin typeface="Times New Roman" panose="02020603050405020304" pitchFamily="18" charset="0"/>
                <a:ea typeface="Calibri" panose="020F0502020204030204" pitchFamily="34" charset="0"/>
              </a:rPr>
              <a:t>علاوة على مدى مشاركتهم في عمليات القياس والتقييم  والتحسين المستمر للبرنامج. وتمتعهم بالصلاحيات الكافية لضمان التوجيه المناسب للبرنامج وتطوير وتنفيذ عمليات القياس والتقييم  والتحسين المستمر للبرنامج</a:t>
            </a:r>
            <a:r>
              <a:rPr lang="en-US" sz="2000" dirty="0">
                <a:solidFill>
                  <a:srgbClr val="000000"/>
                </a:solidFill>
                <a:effectLst/>
                <a:latin typeface="Times New Roman" panose="02020603050405020304" pitchFamily="18" charset="0"/>
                <a:ea typeface="Calibri" panose="020F0502020204030204" pitchFamily="34" charset="0"/>
              </a:rPr>
              <a:t>. </a:t>
            </a:r>
            <a:r>
              <a:rPr lang="ar-SA" sz="2000" dirty="0">
                <a:solidFill>
                  <a:srgbClr val="000000"/>
                </a:solidFill>
                <a:effectLst/>
                <a:latin typeface="Times New Roman" panose="02020603050405020304" pitchFamily="18" charset="0"/>
                <a:ea typeface="Calibri" panose="020F0502020204030204" pitchFamily="34" charset="0"/>
              </a:rPr>
              <a:t>وأن هيئة التدريس قادرة على التعليم الفعال لتزويد الطلبة بمنظور مهني واسع عن استخدام الطرائق التقنية وغير التقنية الحديثة المناسبة لتحقيق أهداف البرنامج التعليمية. وأن يوفر البرنامج خطة فعالة للتطوير المهني لأعضاء هيئة التدريس. ويمكن أن يساهم نتاج البحث العلمي ووجود الدراسات العليا في تحديث معارف ومهارات هيئة التدريس.</a:t>
            </a:r>
            <a:r>
              <a:rPr lang="ar-SA" dirty="0">
                <a:solidFill>
                  <a:srgbClr val="000000"/>
                </a:solidFill>
                <a:effectLst/>
                <a:latin typeface="Times New Roman" panose="02020603050405020304" pitchFamily="18" charset="0"/>
                <a:ea typeface="Calibri" panose="020F0502020204030204" pitchFamily="34" charset="0"/>
              </a:rPr>
              <a:t> </a:t>
            </a:r>
            <a:r>
              <a:rPr lang="ar-SA" sz="2000" dirty="0">
                <a:solidFill>
                  <a:srgbClr val="000000"/>
                </a:solidFill>
                <a:effectLst/>
                <a:latin typeface="Times New Roman" panose="02020603050405020304" pitchFamily="18" charset="0"/>
                <a:ea typeface="Calibri" panose="020F0502020204030204" pitchFamily="34" charset="0"/>
              </a:rPr>
              <a:t>وأن يكون كل ذلك موثقاً بشكل جيد.</a:t>
            </a:r>
            <a:endParaRPr lang="en-US"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32432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82557" y="1196752"/>
            <a:ext cx="8278688" cy="4608511"/>
          </a:xfrm>
        </p:spPr>
        <p:txBody>
          <a:bodyPr>
            <a:normAutofit fontScale="90000"/>
          </a:bodyPr>
          <a:lstStyle/>
          <a:p>
            <a:pPr algn="r" rtl="1">
              <a:lnSpc>
                <a:spcPct val="115000"/>
              </a:lnSpc>
              <a:spcBef>
                <a:spcPts val="1200"/>
              </a:spcBef>
              <a:spcAft>
                <a:spcPts val="0"/>
              </a:spcAft>
            </a:pPr>
            <a:r>
              <a:rPr lang="ar-IQ" sz="2800" b="1" dirty="0">
                <a:solidFill>
                  <a:srgbClr val="000000"/>
                </a:solidFill>
                <a:effectLst/>
                <a:latin typeface="Times New Roman" panose="02020603050405020304" pitchFamily="18" charset="0"/>
                <a:ea typeface="Calibri" panose="020F0502020204030204" pitchFamily="34" charset="0"/>
              </a:rPr>
              <a:t>. المعيار 7: الدعم الاداري (</a:t>
            </a:r>
            <a:r>
              <a:rPr lang="en-US" sz="2800" b="1" dirty="0">
                <a:solidFill>
                  <a:srgbClr val="000000"/>
                </a:solidFill>
                <a:effectLst/>
                <a:latin typeface="Times New Roman" panose="02020603050405020304" pitchFamily="18" charset="0"/>
                <a:ea typeface="Calibri" panose="020F0502020204030204" pitchFamily="34" charset="0"/>
              </a:rPr>
              <a:t>Criterion 7: Administrative Support</a:t>
            </a:r>
            <a:r>
              <a:rPr lang="ar-IQ" sz="2800" b="1" dirty="0">
                <a:solidFill>
                  <a:srgbClr val="000000"/>
                </a:solidFill>
                <a:effectLst/>
                <a:latin typeface="Times New Roman" panose="02020603050405020304" pitchFamily="18" charset="0"/>
                <a:ea typeface="Calibri" panose="020F0502020204030204" pitchFamily="34" charset="0"/>
              </a:rPr>
              <a:t>)</a:t>
            </a:r>
            <a:br>
              <a:rPr lang="en-US" sz="2800" dirty="0">
                <a:solidFill>
                  <a:srgbClr val="000000"/>
                </a:solidFill>
                <a:effectLst/>
                <a:latin typeface="Times New Roman" panose="02020603050405020304" pitchFamily="18" charset="0"/>
                <a:ea typeface="Calibri" panose="020F0502020204030204" pitchFamily="34" charset="0"/>
              </a:rPr>
            </a:br>
            <a:r>
              <a:rPr lang="ar-IQ" sz="2800" dirty="0">
                <a:solidFill>
                  <a:srgbClr val="000000"/>
                </a:solidFill>
                <a:effectLst/>
                <a:latin typeface="Times New Roman" panose="02020603050405020304" pitchFamily="18" charset="0"/>
                <a:ea typeface="Calibri" panose="020F0502020204030204" pitchFamily="34" charset="0"/>
              </a:rPr>
              <a:t>بيِّن </a:t>
            </a:r>
            <a:r>
              <a:rPr lang="ar-SA" sz="2800" dirty="0">
                <a:solidFill>
                  <a:srgbClr val="000000"/>
                </a:solidFill>
                <a:effectLst/>
                <a:latin typeface="Times New Roman" panose="02020603050405020304" pitchFamily="18" charset="0"/>
                <a:ea typeface="Calibri" panose="020F0502020204030204" pitchFamily="34" charset="0"/>
              </a:rPr>
              <a:t>مدى كفاية الفقرات الآتية لتمكين الطلبة في البرنامج من اكتساب محصلات الخريجين</a:t>
            </a:r>
            <a:r>
              <a:rPr lang="ar-SA"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en-US" sz="2800" dirty="0">
                <a:solidFill>
                  <a:srgbClr val="000000"/>
                </a:solidFill>
                <a:effectLst/>
                <a:latin typeface="Times New Roman" panose="02020603050405020304" pitchFamily="18" charset="0"/>
                <a:ea typeface="Calibri" panose="020F0502020204030204" pitchFamily="34" charset="0"/>
              </a:rPr>
            </a:br>
            <a:r>
              <a:rPr lang="ar-IQ" sz="2800" b="1" u="sng" dirty="0">
                <a:solidFill>
                  <a:srgbClr val="000000"/>
                </a:solidFill>
                <a:effectLst/>
                <a:latin typeface="Times New Roman" panose="02020603050405020304" pitchFamily="18" charset="0"/>
                <a:ea typeface="Calibri" panose="020F0502020204030204" pitchFamily="34" charset="0"/>
              </a:rPr>
              <a:t>الغاية:</a:t>
            </a:r>
            <a:br>
              <a:rPr lang="en-US" sz="2800" dirty="0">
                <a:solidFill>
                  <a:srgbClr val="000000"/>
                </a:solidFill>
                <a:effectLst/>
                <a:latin typeface="Times New Roman" panose="02020603050405020304" pitchFamily="18" charset="0"/>
                <a:ea typeface="Calibri" panose="020F0502020204030204" pitchFamily="34" charset="0"/>
              </a:rPr>
            </a:br>
            <a:r>
              <a:rPr lang="ar-SA" sz="2800" dirty="0">
                <a:solidFill>
                  <a:srgbClr val="000000"/>
                </a:solidFill>
                <a:effectLst/>
                <a:latin typeface="Times New Roman" panose="02020603050405020304" pitchFamily="18" charset="0"/>
                <a:ea typeface="Calibri" panose="020F0502020204030204" pitchFamily="34" charset="0"/>
              </a:rPr>
              <a:t>إثبات أن المؤسسة توفر الدعم الإداري للبرنامج من خلال الخدمات المؤسسية المقدمة للبرنامج، بالإضافة إلى كيفية استقطاب واستبقاء وتطوير أعضاء هيئة التدريس الجيدين والموظفين التقنيين والإداريين الجيدين بطريقة مناسبة لتلبية جميع احتياجات البرنامج.</a:t>
            </a:r>
            <a:br>
              <a:rPr lang="en-US" sz="2800" dirty="0">
                <a:solidFill>
                  <a:srgbClr val="000000"/>
                </a:solidFill>
                <a:effectLst/>
                <a:latin typeface="Times New Roman" panose="02020603050405020304" pitchFamily="18" charset="0"/>
                <a:ea typeface="Calibri" panose="020F0502020204030204" pitchFamily="34" charset="0"/>
              </a:rPr>
            </a:br>
            <a:endParaRPr lang="en-US" sz="6000" dirty="0"/>
          </a:p>
        </p:txBody>
      </p:sp>
    </p:spTree>
    <p:extLst>
      <p:ext uri="{BB962C8B-B14F-4D97-AF65-F5344CB8AC3E}">
        <p14:creationId xmlns:p14="http://schemas.microsoft.com/office/powerpoint/2010/main" val="1644456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1124744"/>
            <a:ext cx="7772400" cy="4183967"/>
          </a:xfrm>
        </p:spPr>
        <p:txBody>
          <a:bodyPr>
            <a:normAutofit fontScale="90000"/>
          </a:bodyPr>
          <a:lstStyle/>
          <a:p>
            <a:pPr algn="r" rtl="1">
              <a:lnSpc>
                <a:spcPct val="115000"/>
              </a:lnSpc>
              <a:spcBef>
                <a:spcPts val="1200"/>
              </a:spcBef>
              <a:spcAft>
                <a:spcPts val="0"/>
              </a:spcAft>
            </a:pPr>
            <a:r>
              <a:rPr lang="ar-IQ" sz="2400" b="1" dirty="0">
                <a:solidFill>
                  <a:srgbClr val="000000"/>
                </a:solidFill>
                <a:effectLst/>
                <a:latin typeface="Times New Roman" panose="02020603050405020304" pitchFamily="18" charset="0"/>
                <a:ea typeface="Calibri" panose="020F0502020204030204" pitchFamily="34" charset="0"/>
              </a:rPr>
              <a:t>المعيار 8: الدعم المالي (</a:t>
            </a:r>
            <a:r>
              <a:rPr lang="en-US" sz="2400" b="1" dirty="0">
                <a:solidFill>
                  <a:srgbClr val="000000"/>
                </a:solidFill>
                <a:effectLst/>
                <a:latin typeface="Times New Roman" panose="02020603050405020304" pitchFamily="18" charset="0"/>
                <a:ea typeface="Calibri" panose="020F0502020204030204" pitchFamily="34" charset="0"/>
              </a:rPr>
              <a:t>Criterion 8: Administrative Support</a:t>
            </a:r>
            <a:r>
              <a:rPr lang="ar-IQ" sz="2400" b="1"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IQ" sz="2400" dirty="0">
                <a:solidFill>
                  <a:srgbClr val="000000"/>
                </a:solidFill>
                <a:effectLst/>
                <a:latin typeface="Times New Roman" panose="02020603050405020304" pitchFamily="18" charset="0"/>
                <a:ea typeface="Calibri" panose="020F0502020204030204" pitchFamily="34" charset="0"/>
              </a:rPr>
              <a:t>بيِّن </a:t>
            </a:r>
            <a:r>
              <a:rPr lang="ar-SA" sz="2400" dirty="0">
                <a:solidFill>
                  <a:srgbClr val="000000"/>
                </a:solidFill>
                <a:effectLst/>
                <a:latin typeface="Times New Roman" panose="02020603050405020304" pitchFamily="18" charset="0"/>
                <a:ea typeface="Calibri" panose="020F0502020204030204" pitchFamily="34" charset="0"/>
              </a:rPr>
              <a:t>مدى كفاية الفقرات الآتية لتمكين الطلبة في البرنامج من اكتساب محصلات الخريجين</a:t>
            </a:r>
            <a:r>
              <a:rPr lang="ar-SA"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IQ" sz="2400" b="1" u="sng" dirty="0">
                <a:solidFill>
                  <a:srgbClr val="000000"/>
                </a:solidFill>
                <a:effectLst/>
                <a:latin typeface="Times New Roman" panose="02020603050405020304" pitchFamily="18" charset="0"/>
                <a:ea typeface="Calibri" panose="020F0502020204030204" pitchFamily="34" charset="0"/>
              </a:rPr>
              <a:t>الغاية:</a:t>
            </a:r>
            <a:br>
              <a:rPr lang="en-US" sz="2400" dirty="0">
                <a:solidFill>
                  <a:srgbClr val="000000"/>
                </a:solidFill>
                <a:effectLst/>
                <a:latin typeface="Times New Roman" panose="02020603050405020304" pitchFamily="18" charset="0"/>
                <a:ea typeface="Calibri" panose="020F0502020204030204" pitchFamily="34" charset="0"/>
              </a:rPr>
            </a:br>
            <a:r>
              <a:rPr lang="ar-SA" sz="2400" dirty="0">
                <a:solidFill>
                  <a:srgbClr val="000000"/>
                </a:solidFill>
                <a:effectLst/>
                <a:latin typeface="Times New Roman" panose="02020603050405020304" pitchFamily="18" charset="0"/>
                <a:ea typeface="Calibri" panose="020F0502020204030204" pitchFamily="34" charset="0"/>
              </a:rPr>
              <a:t>إثبات كفاية الدعم المالي للبرنامج، من خلال التخصيصات المالية المتوفرة، لضمان سير التعليم والتعلم، وإقامة وصيانة المرافق والتجهيزات، ورواتب ومستحقات هيئة التدريس والموظفين، وتلبية احتياجات البرنامج الأخرى. وأن يكون ذلك موثقاً بشكل جيد</a:t>
            </a:r>
            <a:r>
              <a:rPr lang="en-US" sz="2400"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endParaRPr lang="en-US" sz="5400" dirty="0"/>
          </a:p>
        </p:txBody>
      </p:sp>
    </p:spTree>
    <p:extLst>
      <p:ext uri="{BB962C8B-B14F-4D97-AF65-F5344CB8AC3E}">
        <p14:creationId xmlns:p14="http://schemas.microsoft.com/office/powerpoint/2010/main" val="3359422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1196752"/>
            <a:ext cx="7772400" cy="4860539"/>
          </a:xfrm>
        </p:spPr>
        <p:txBody>
          <a:bodyPr>
            <a:normAutofit fontScale="90000"/>
          </a:bodyPr>
          <a:lstStyle/>
          <a:p>
            <a:pPr algn="r" rtl="1">
              <a:lnSpc>
                <a:spcPct val="115000"/>
              </a:lnSpc>
              <a:spcBef>
                <a:spcPts val="1200"/>
              </a:spcBef>
              <a:spcAft>
                <a:spcPts val="0"/>
              </a:spcAft>
            </a:pPr>
            <a:r>
              <a:rPr lang="ar-IQ" sz="2800" b="1" dirty="0">
                <a:solidFill>
                  <a:srgbClr val="000000"/>
                </a:solidFill>
                <a:effectLst/>
                <a:latin typeface="Times New Roman" panose="02020603050405020304" pitchFamily="18" charset="0"/>
                <a:ea typeface="Calibri" panose="020F0502020204030204" pitchFamily="34" charset="0"/>
              </a:rPr>
              <a:t>المعيار 9: المرافق والتسهيلات (</a:t>
            </a:r>
            <a:r>
              <a:rPr lang="en-US" sz="2800" b="1" dirty="0">
                <a:solidFill>
                  <a:srgbClr val="000000"/>
                </a:solidFill>
                <a:effectLst/>
                <a:latin typeface="Times New Roman" panose="02020603050405020304" pitchFamily="18" charset="0"/>
                <a:ea typeface="Calibri" panose="020F0502020204030204" pitchFamily="34" charset="0"/>
              </a:rPr>
              <a:t>Criterion 9: Facilities</a:t>
            </a:r>
            <a:r>
              <a:rPr lang="ar-IQ" sz="2800" b="1" dirty="0">
                <a:solidFill>
                  <a:srgbClr val="000000"/>
                </a:solidFill>
                <a:effectLst/>
                <a:latin typeface="Times New Roman" panose="02020603050405020304" pitchFamily="18" charset="0"/>
                <a:ea typeface="Calibri" panose="020F0502020204030204" pitchFamily="34" charset="0"/>
              </a:rPr>
              <a:t>)</a:t>
            </a:r>
            <a:br>
              <a:rPr lang="en-US" sz="2800" dirty="0">
                <a:solidFill>
                  <a:srgbClr val="000000"/>
                </a:solidFill>
                <a:effectLst/>
                <a:latin typeface="Times New Roman" panose="02020603050405020304" pitchFamily="18" charset="0"/>
                <a:ea typeface="Calibri" panose="020F0502020204030204" pitchFamily="34" charset="0"/>
              </a:rPr>
            </a:br>
            <a:r>
              <a:rPr lang="ar-IQ" sz="2800" b="1" u="sng" dirty="0">
                <a:solidFill>
                  <a:srgbClr val="000000"/>
                </a:solidFill>
                <a:effectLst/>
                <a:latin typeface="Times New Roman" panose="02020603050405020304" pitchFamily="18" charset="0"/>
                <a:ea typeface="Calibri" panose="020F0502020204030204" pitchFamily="34" charset="0"/>
              </a:rPr>
              <a:t>الغاية:</a:t>
            </a:r>
            <a:br>
              <a:rPr lang="en-US" sz="2800" dirty="0">
                <a:solidFill>
                  <a:srgbClr val="000000"/>
                </a:solidFill>
                <a:effectLst/>
                <a:latin typeface="Times New Roman" panose="02020603050405020304" pitchFamily="18" charset="0"/>
                <a:ea typeface="Calibri" panose="020F0502020204030204" pitchFamily="34" charset="0"/>
              </a:rPr>
            </a:br>
            <a:r>
              <a:rPr lang="ar-SA" sz="2800" dirty="0">
                <a:solidFill>
                  <a:srgbClr val="000000"/>
                </a:solidFill>
                <a:effectLst/>
                <a:latin typeface="Times New Roman" panose="02020603050405020304" pitchFamily="18" charset="0"/>
                <a:ea typeface="Calibri" panose="020F0502020204030204" pitchFamily="34" charset="0"/>
              </a:rPr>
              <a:t>إثبات أن البرنامج يوفر القاعات الدراسية والمختبرات والمكاتب والمكتبات وجميع المنشآت الأخرى اللازمة لتوفير بيئة أكاديمية فعالة ومشجعة تدعم تحقيق محصلات الخريجين. وأن تكون الأجهزة والمعدات والوسائل وخدمات الحوسبة والانترنت، حديثة وصالحة للاستخدام الآمن ومتاحة بشكل وافي. وأن يجري صيانتها وتحديثها بشكل دوري لتكون في متناول الطلبة مع توفير التوجيه المناسب لهم وضمان سلامتهم. وأن يكون ذلك موثقاً بشكل جيد</a:t>
            </a:r>
            <a:r>
              <a:rPr lang="en-US" sz="2800" dirty="0">
                <a:solidFill>
                  <a:srgbClr val="000000"/>
                </a:solidFill>
                <a:effectLst/>
                <a:latin typeface="Times New Roman" panose="02020603050405020304" pitchFamily="18" charset="0"/>
                <a:ea typeface="Calibri" panose="020F0502020204030204" pitchFamily="34" charset="0"/>
              </a:rPr>
              <a:t>.</a:t>
            </a:r>
            <a:br>
              <a:rPr lang="en-US" sz="2800" dirty="0">
                <a:solidFill>
                  <a:srgbClr val="000000"/>
                </a:solidFill>
                <a:effectLst/>
                <a:latin typeface="Times New Roman" panose="02020603050405020304" pitchFamily="18" charset="0"/>
                <a:ea typeface="Calibri" panose="020F0502020204030204" pitchFamily="34" charset="0"/>
              </a:rPr>
            </a:br>
            <a:endParaRPr lang="en-US" sz="6000" dirty="0"/>
          </a:p>
        </p:txBody>
      </p:sp>
    </p:spTree>
    <p:extLst>
      <p:ext uri="{BB962C8B-B14F-4D97-AF65-F5344CB8AC3E}">
        <p14:creationId xmlns:p14="http://schemas.microsoft.com/office/powerpoint/2010/main" val="1407175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327775" y="686556"/>
            <a:ext cx="8062664" cy="6774892"/>
          </a:xfrm>
        </p:spPr>
        <p:txBody>
          <a:bodyPr>
            <a:noAutofit/>
          </a:bodyPr>
          <a:lstStyle/>
          <a:p>
            <a:pPr algn="r" rtl="1">
              <a:lnSpc>
                <a:spcPct val="115000"/>
              </a:lnSpc>
              <a:spcBef>
                <a:spcPts val="1200"/>
              </a:spcBef>
              <a:spcAft>
                <a:spcPts val="0"/>
              </a:spcAft>
            </a:pPr>
            <a:r>
              <a:rPr lang="ar-IQ" sz="2000" b="1" dirty="0">
                <a:solidFill>
                  <a:srgbClr val="000000"/>
                </a:solidFill>
                <a:effectLst/>
                <a:latin typeface="Times New Roman" panose="02020603050405020304" pitchFamily="18" charset="0"/>
                <a:ea typeface="Calibri" panose="020F0502020204030204" pitchFamily="34" charset="0"/>
              </a:rPr>
              <a:t>المعايير </a:t>
            </a:r>
            <a:r>
              <a:rPr lang="ar-IQ" sz="2000" b="1" dirty="0" err="1">
                <a:solidFill>
                  <a:srgbClr val="000000"/>
                </a:solidFill>
                <a:effectLst/>
                <a:latin typeface="Times New Roman" panose="02020603050405020304" pitchFamily="18" charset="0"/>
                <a:ea typeface="Calibri" panose="020F0502020204030204" pitchFamily="34" charset="0"/>
              </a:rPr>
              <a:t>إختصاص</a:t>
            </a:r>
            <a:r>
              <a:rPr lang="ar-IQ" sz="2000" b="1" dirty="0">
                <a:solidFill>
                  <a:srgbClr val="000000"/>
                </a:solidFill>
                <a:effectLst/>
                <a:latin typeface="Times New Roman" panose="02020603050405020304" pitchFamily="18" charset="0"/>
                <a:ea typeface="Calibri" panose="020F0502020204030204" pitchFamily="34" charset="0"/>
              </a:rPr>
              <a:t> البرنامج (</a:t>
            </a:r>
            <a:r>
              <a:rPr lang="en-US" sz="2000" b="1" dirty="0">
                <a:solidFill>
                  <a:srgbClr val="000000"/>
                </a:solidFill>
                <a:effectLst/>
                <a:latin typeface="Times New Roman" panose="02020603050405020304" pitchFamily="18" charset="0"/>
                <a:ea typeface="Calibri" panose="020F0502020204030204" pitchFamily="34" charset="0"/>
              </a:rPr>
              <a:t>Specific Program Criteria</a:t>
            </a:r>
            <a:r>
              <a:rPr lang="ar-IQ" sz="2000" b="1"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IQ" sz="2000" dirty="0">
                <a:solidFill>
                  <a:srgbClr val="000000"/>
                </a:solidFill>
                <a:effectLst/>
                <a:latin typeface="Times New Roman" panose="02020603050405020304" pitchFamily="18" charset="0"/>
                <a:ea typeface="Calibri" panose="020F0502020204030204" pitchFamily="34" charset="0"/>
              </a:rPr>
              <a:t>بيِّن </a:t>
            </a:r>
            <a:r>
              <a:rPr lang="ar-SA" sz="2000" dirty="0">
                <a:solidFill>
                  <a:srgbClr val="000000"/>
                </a:solidFill>
                <a:effectLst/>
                <a:latin typeface="Times New Roman" panose="02020603050405020304" pitchFamily="18" charset="0"/>
                <a:ea typeface="Calibri" panose="020F0502020204030204" pitchFamily="34" charset="0"/>
              </a:rPr>
              <a:t>كيف يفي البرنامج بأية معايير تتعلق بالاختصاص وهي في الغالب تتعلق بالمنهاج الدراسي وهيئة التدريس والمختبرات. ويجري تغطيتها ضمناً في تلك المعايير وزيادة التوضيح في هذه الفقرة.</a:t>
            </a:r>
            <a:br>
              <a:rPr lang="en-US" sz="2000" dirty="0">
                <a:solidFill>
                  <a:srgbClr val="000000"/>
                </a:solidFill>
                <a:effectLst/>
                <a:latin typeface="Times New Roman" panose="02020603050405020304" pitchFamily="18" charset="0"/>
                <a:ea typeface="Calibri" panose="020F0502020204030204" pitchFamily="34" charset="0"/>
              </a:rPr>
            </a:br>
            <a:r>
              <a:rPr lang="ar-IQ" sz="2000" b="1" u="sng" dirty="0">
                <a:solidFill>
                  <a:srgbClr val="000000"/>
                </a:solidFill>
                <a:effectLst/>
                <a:latin typeface="Times New Roman" panose="02020603050405020304" pitchFamily="18" charset="0"/>
                <a:ea typeface="Calibri" panose="020F0502020204030204" pitchFamily="34" charset="0"/>
              </a:rPr>
              <a:t>الغاية:</a:t>
            </a:r>
            <a:br>
              <a:rPr lang="en-US" sz="2000" dirty="0">
                <a:solidFill>
                  <a:srgbClr val="000000"/>
                </a:solidFill>
                <a:effectLst/>
                <a:latin typeface="Times New Roman" panose="02020603050405020304" pitchFamily="18" charset="0"/>
                <a:ea typeface="Calibri" panose="020F0502020204030204" pitchFamily="34" charset="0"/>
              </a:rPr>
            </a:br>
            <a:r>
              <a:rPr lang="ar-SA" sz="2000" dirty="0">
                <a:solidFill>
                  <a:srgbClr val="000000"/>
                </a:solidFill>
                <a:effectLst/>
                <a:latin typeface="Times New Roman" panose="02020603050405020304" pitchFamily="18" charset="0"/>
                <a:ea typeface="Calibri" panose="020F0502020204030204" pitchFamily="34" charset="0"/>
              </a:rPr>
              <a:t>يجب تحديد المعايير ذات الصلة بالتخصص الهندسي للبرنامج إضافة إلى المعايير العامة المذكورة في أعلاه. وغالباً ما تقتصر على مقررات المنهاج الدراسي ومتطلباتها ومؤهلات أعضاء هيئة التدريس اللازمة لها. وقد تكون هناك جوانب أخرى ذات صلة كالمختبرات. ويراعى في حالة وجود مسارين تخصصيين في البرنامج بحكم عنوانه (كالهندسة المدنية والبيئية) أن يكون كل مسار منها مستوفياً لمعاييره علاوة على المعايير المشتركة بين المسارين والتي يشار اليها مرة واحدة</a:t>
            </a:r>
            <a:r>
              <a:rPr lang="en-US" sz="2000"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SA" sz="2000" dirty="0">
                <a:solidFill>
                  <a:srgbClr val="000000"/>
                </a:solidFill>
                <a:effectLst/>
                <a:latin typeface="Times New Roman" panose="02020603050405020304" pitchFamily="18" charset="0"/>
                <a:ea typeface="Calibri" panose="020F0502020204030204" pitchFamily="34" charset="0"/>
              </a:rPr>
              <a:t>وهنا لا بد من التزام البرامج بأن تكون تحت أحد العناوين المنصوص عليها في المعايير العالمية للاعتماد البرامجي وعلى رأسها معايير</a:t>
            </a:r>
            <a:r>
              <a:rPr lang="en-US" sz="2000" dirty="0">
                <a:solidFill>
                  <a:srgbClr val="000000"/>
                </a:solidFill>
                <a:effectLst/>
                <a:latin typeface="Times New Roman" panose="02020603050405020304" pitchFamily="18" charset="0"/>
                <a:ea typeface="Calibri" panose="020F0502020204030204" pitchFamily="34" charset="0"/>
              </a:rPr>
              <a:t> (ABET) </a:t>
            </a:r>
            <a:r>
              <a:rPr lang="ar-SA" sz="2000" dirty="0">
                <a:solidFill>
                  <a:srgbClr val="000000"/>
                </a:solidFill>
                <a:effectLst/>
                <a:latin typeface="Times New Roman" panose="02020603050405020304" pitchFamily="18" charset="0"/>
                <a:ea typeface="Calibri" panose="020F0502020204030204" pitchFamily="34" charset="0"/>
              </a:rPr>
              <a:t>والمدرجة في وثيقة المعايير الوطنية</a:t>
            </a:r>
            <a:r>
              <a:rPr lang="en-US" sz="2000"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SA" sz="2000" dirty="0">
                <a:solidFill>
                  <a:srgbClr val="000000"/>
                </a:solidFill>
                <a:effectLst/>
                <a:latin typeface="Times New Roman" panose="02020603050405020304" pitchFamily="18" charset="0"/>
                <a:ea typeface="Calibri" panose="020F0502020204030204" pitchFamily="34" charset="0"/>
              </a:rPr>
              <a:t>ويفضل أن تكون متوافقة مع ما هو معتمد من قبل المجلس القومي لممتحني الهندسة والمساحة في الولايات المتحدة الأمريكية (</a:t>
            </a:r>
            <a:r>
              <a:rPr lang="en-US" sz="2000" dirty="0">
                <a:solidFill>
                  <a:srgbClr val="000000"/>
                </a:solidFill>
                <a:effectLst/>
                <a:latin typeface="Times New Roman" panose="02020603050405020304" pitchFamily="18" charset="0"/>
                <a:ea typeface="Calibri" panose="020F0502020204030204" pitchFamily="34" charset="0"/>
              </a:rPr>
              <a:t>NCEES</a:t>
            </a:r>
            <a:r>
              <a:rPr lang="ar-SA" sz="2000" dirty="0">
                <a:solidFill>
                  <a:srgbClr val="000000"/>
                </a:solidFill>
                <a:effectLst/>
                <a:latin typeface="Times New Roman" panose="02020603050405020304" pitchFamily="18" charset="0"/>
                <a:ea typeface="Calibri" panose="020F0502020204030204" pitchFamily="34" charset="0"/>
              </a:rPr>
              <a:t>). ليسهل الاستناد إلى محاور امتحان الأساسيات (</a:t>
            </a:r>
            <a:r>
              <a:rPr lang="en-US" sz="2000" dirty="0">
                <a:solidFill>
                  <a:srgbClr val="000000"/>
                </a:solidFill>
                <a:effectLst/>
                <a:latin typeface="Times New Roman" panose="02020603050405020304" pitchFamily="18" charset="0"/>
                <a:ea typeface="Calibri" panose="020F0502020204030204" pitchFamily="34" charset="0"/>
              </a:rPr>
              <a:t>FE</a:t>
            </a:r>
            <a:r>
              <a:rPr lang="ar-SA" sz="2000" dirty="0">
                <a:solidFill>
                  <a:srgbClr val="000000"/>
                </a:solidFill>
                <a:effectLst/>
                <a:latin typeface="Times New Roman" panose="02020603050405020304" pitchFamily="18" charset="0"/>
                <a:ea typeface="Calibri" panose="020F0502020204030204" pitchFamily="34" charset="0"/>
              </a:rPr>
              <a:t>) في تحديد موضوعات المنهاج الدراسي ومتطلباتها وبالتالي مؤهلات أعضاء هيئة التدريس أيضاً</a:t>
            </a:r>
            <a:r>
              <a:rPr lang="en-US" sz="2000" dirty="0">
                <a:solidFill>
                  <a:srgbClr val="000000"/>
                </a:solidFill>
                <a:effectLst/>
                <a:latin typeface="Times New Roman" panose="02020603050405020304" pitchFamily="18" charset="0"/>
                <a:ea typeface="Calibri" panose="020F0502020204030204" pitchFamily="34" charset="0"/>
              </a:rPr>
              <a:t>.</a:t>
            </a:r>
            <a:r>
              <a:rPr lang="ar-SA" sz="2000" dirty="0">
                <a:solidFill>
                  <a:srgbClr val="000000"/>
                </a:solidFill>
                <a:effectLst/>
                <a:latin typeface="Times New Roman" panose="02020603050405020304" pitchFamily="18" charset="0"/>
                <a:ea typeface="Calibri" panose="020F0502020204030204" pitchFamily="34" charset="0"/>
              </a:rPr>
              <a:t> كما يمكن الركون إلى برامج في جامعات أخرى شرط أن تكون حاصلة على الاعتماد.</a:t>
            </a:r>
            <a:br>
              <a:rPr lang="en-US" sz="2000" dirty="0">
                <a:solidFill>
                  <a:srgbClr val="000000"/>
                </a:solidFill>
                <a:effectLst/>
                <a:latin typeface="Times New Roman" panose="02020603050405020304" pitchFamily="18" charset="0"/>
                <a:ea typeface="Calibri" panose="020F0502020204030204" pitchFamily="34" charset="0"/>
              </a:rPr>
            </a:br>
            <a:endParaRPr lang="en-US" sz="4800" dirty="0"/>
          </a:p>
        </p:txBody>
      </p:sp>
    </p:spTree>
    <p:extLst>
      <p:ext uri="{BB962C8B-B14F-4D97-AF65-F5344CB8AC3E}">
        <p14:creationId xmlns:p14="http://schemas.microsoft.com/office/powerpoint/2010/main" val="4076072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836712"/>
            <a:ext cx="7772400" cy="5559623"/>
          </a:xfrm>
        </p:spPr>
        <p:txBody>
          <a:bodyPr>
            <a:noAutofit/>
          </a:bodyPr>
          <a:lstStyle/>
          <a:p>
            <a:pPr algn="r" rtl="1">
              <a:lnSpc>
                <a:spcPct val="115000"/>
              </a:lnSpc>
              <a:spcBef>
                <a:spcPts val="1200"/>
              </a:spcBef>
              <a:spcAft>
                <a:spcPts val="0"/>
              </a:spcAft>
            </a:pPr>
            <a:r>
              <a:rPr lang="ar-IQ" sz="2400" b="1" u="sng" dirty="0">
                <a:solidFill>
                  <a:srgbClr val="000000"/>
                </a:solidFill>
                <a:effectLst/>
                <a:latin typeface="Times New Roman" panose="02020603050405020304" pitchFamily="18" charset="0"/>
                <a:ea typeface="Calibri" panose="020F0502020204030204" pitchFamily="34" charset="0"/>
              </a:rPr>
              <a:t>الملاحق (</a:t>
            </a:r>
            <a:r>
              <a:rPr lang="en-US" sz="2400" b="1"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APPENDICES</a:t>
            </a:r>
            <a:r>
              <a:rPr lang="ar-SA" sz="2400" b="1"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IQ" sz="2400" b="1" dirty="0">
                <a:solidFill>
                  <a:srgbClr val="000000"/>
                </a:solidFill>
                <a:effectLst/>
                <a:latin typeface="Times New Roman" panose="02020603050405020304" pitchFamily="18" charset="0"/>
                <a:ea typeface="Calibri" panose="020F0502020204030204" pitchFamily="34" charset="0"/>
              </a:rPr>
              <a:t>الملحق (أ): مفردات المقررات (</a:t>
            </a:r>
            <a:r>
              <a:rPr lang="en-US" sz="2400" b="1" dirty="0">
                <a:solidFill>
                  <a:srgbClr val="000000"/>
                </a:solidFill>
                <a:effectLst/>
                <a:latin typeface="Times New Roman" panose="02020603050405020304" pitchFamily="18" charset="0"/>
                <a:ea typeface="Calibri" panose="020F0502020204030204" pitchFamily="34" charset="0"/>
              </a:rPr>
              <a:t>Appendix A: Course Syllabi</a:t>
            </a:r>
            <a:r>
              <a:rPr lang="ar-IQ" sz="2400" b="1"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IQ" sz="2400" b="1" dirty="0">
                <a:solidFill>
                  <a:srgbClr val="000000"/>
                </a:solidFill>
                <a:effectLst/>
                <a:latin typeface="Times New Roman" panose="02020603050405020304" pitchFamily="18" charset="0"/>
                <a:ea typeface="Calibri" panose="020F0502020204030204" pitchFamily="34" charset="0"/>
              </a:rPr>
              <a:t>الملحق (ب): سير ذاتية موجزة للتدريسيين (</a:t>
            </a:r>
            <a:r>
              <a:rPr lang="en-US" sz="2400" b="1" dirty="0">
                <a:solidFill>
                  <a:srgbClr val="000000"/>
                </a:solidFill>
                <a:effectLst/>
                <a:latin typeface="Times New Roman" panose="02020603050405020304" pitchFamily="18" charset="0"/>
                <a:ea typeface="Calibri" panose="020F0502020204030204" pitchFamily="34" charset="0"/>
              </a:rPr>
              <a:t>Appendix B: Faculty Vitae</a:t>
            </a:r>
            <a:r>
              <a:rPr lang="ar-IQ" sz="2400" b="1"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IQ" sz="2400" b="1" dirty="0">
                <a:solidFill>
                  <a:srgbClr val="000000"/>
                </a:solidFill>
                <a:effectLst/>
                <a:latin typeface="Times New Roman" panose="02020603050405020304" pitchFamily="18" charset="0"/>
                <a:ea typeface="Calibri" panose="020F0502020204030204" pitchFamily="34" charset="0"/>
              </a:rPr>
              <a:t>الملحق (ج): المعدات (</a:t>
            </a:r>
            <a:r>
              <a:rPr lang="en-US" sz="2400" b="1" dirty="0">
                <a:solidFill>
                  <a:srgbClr val="000000"/>
                </a:solidFill>
                <a:effectLst/>
                <a:latin typeface="Times New Roman" panose="02020603050405020304" pitchFamily="18" charset="0"/>
                <a:ea typeface="Calibri" panose="020F0502020204030204" pitchFamily="34" charset="0"/>
              </a:rPr>
              <a:t>Appendix C: Equipment</a:t>
            </a:r>
            <a:r>
              <a:rPr lang="ar-IQ" sz="2400" b="1"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IQ" sz="2400" dirty="0">
                <a:solidFill>
                  <a:srgbClr val="000000"/>
                </a:solidFill>
                <a:effectLst/>
                <a:latin typeface="Times New Roman" panose="02020603050405020304" pitchFamily="18" charset="0"/>
                <a:ea typeface="Calibri" panose="020F0502020204030204" pitchFamily="34" charset="0"/>
              </a:rPr>
              <a:t>قائمة بالمعدات الرئيسية التي يستخدمها البرنامج في عملية التعليم، ذات معلومات وافية عنها.</a:t>
            </a:r>
            <a:br>
              <a:rPr lang="en-US" sz="2400" dirty="0">
                <a:solidFill>
                  <a:srgbClr val="000000"/>
                </a:solidFill>
                <a:effectLst/>
                <a:latin typeface="Times New Roman" panose="02020603050405020304" pitchFamily="18" charset="0"/>
                <a:ea typeface="Calibri" panose="020F0502020204030204" pitchFamily="34" charset="0"/>
              </a:rPr>
            </a:br>
            <a:r>
              <a:rPr lang="ar-IQ" sz="2400" dirty="0">
                <a:solidFill>
                  <a:srgbClr val="000000"/>
                </a:solidFill>
                <a:effectLst/>
                <a:latin typeface="Times New Roman" panose="02020603050405020304" pitchFamily="18" charset="0"/>
                <a:ea typeface="Calibri" panose="020F0502020204030204" pitchFamily="34" charset="0"/>
              </a:rPr>
              <a:t> </a:t>
            </a:r>
            <a:br>
              <a:rPr lang="en-US" sz="2400" dirty="0">
                <a:solidFill>
                  <a:srgbClr val="000000"/>
                </a:solidFill>
                <a:effectLst/>
                <a:latin typeface="Times New Roman" panose="02020603050405020304" pitchFamily="18" charset="0"/>
                <a:ea typeface="Calibri" panose="020F0502020204030204" pitchFamily="34" charset="0"/>
              </a:rPr>
            </a:br>
            <a:r>
              <a:rPr lang="ar-IQ" sz="2400" b="1" dirty="0">
                <a:effectLst/>
                <a:latin typeface="Times New Roman" panose="02020603050405020304" pitchFamily="18" charset="0"/>
                <a:ea typeface="Calibri" panose="020F0502020204030204" pitchFamily="34" charset="0"/>
                <a:cs typeface="Arial" panose="020B0604020202020204" pitchFamily="34" charset="0"/>
              </a:rPr>
              <a:t>الملحق (د): إيجاز عن المؤسسة (</a:t>
            </a:r>
            <a:r>
              <a:rPr lang="en-US" sz="2400" b="1" dirty="0">
                <a:effectLst/>
                <a:latin typeface="Times New Roman" panose="02020603050405020304" pitchFamily="18" charset="0"/>
                <a:ea typeface="Calibri" panose="020F0502020204030204" pitchFamily="34" charset="0"/>
                <a:cs typeface="Arial" panose="020B0604020202020204" pitchFamily="34" charset="0"/>
              </a:rPr>
              <a:t>Appendix D: Institutional Summary</a:t>
            </a:r>
            <a:endParaRPr lang="en-US" sz="5400" dirty="0"/>
          </a:p>
        </p:txBody>
      </p:sp>
    </p:spTree>
    <p:extLst>
      <p:ext uri="{BB962C8B-B14F-4D97-AF65-F5344CB8AC3E}">
        <p14:creationId xmlns:p14="http://schemas.microsoft.com/office/powerpoint/2010/main" val="3574551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764705"/>
            <a:ext cx="7772400" cy="1440159"/>
          </a:xfrm>
        </p:spPr>
        <p:txBody>
          <a:bodyPr>
            <a:normAutofit/>
          </a:bodyPr>
          <a:lstStyle/>
          <a:p>
            <a:pPr algn="r" rtl="1">
              <a:lnSpc>
                <a:spcPct val="200000"/>
              </a:lnSpc>
            </a:pPr>
            <a:r>
              <a:rPr lang="ar-IQ" sz="2400" b="1" dirty="0">
                <a:latin typeface="Times New Roman" panose="02020603050405020304" pitchFamily="18" charset="0"/>
                <a:ea typeface="SimSun" panose="02010600030101010101" pitchFamily="2" charset="-122"/>
              </a:rPr>
              <a:t>اللجنة الاولى :</a:t>
            </a:r>
            <a:endParaRPr lang="en-US" sz="5400" dirty="0"/>
          </a:p>
        </p:txBody>
      </p:sp>
      <p:sp>
        <p:nvSpPr>
          <p:cNvPr id="3" name="TextBox 2">
            <a:extLst>
              <a:ext uri="{FF2B5EF4-FFF2-40B4-BE49-F238E27FC236}">
                <a16:creationId xmlns:a16="http://schemas.microsoft.com/office/drawing/2014/main" id="{F869BA99-A10E-48CF-9CA0-2FD2D4B95C75}"/>
              </a:ext>
            </a:extLst>
          </p:cNvPr>
          <p:cNvSpPr txBox="1"/>
          <p:nvPr/>
        </p:nvSpPr>
        <p:spPr>
          <a:xfrm flipH="1">
            <a:off x="373861" y="2164440"/>
            <a:ext cx="8059255" cy="2954655"/>
          </a:xfrm>
          <a:prstGeom prst="rect">
            <a:avLst/>
          </a:prstGeom>
          <a:noFill/>
        </p:spPr>
        <p:txBody>
          <a:bodyPr wrap="square" rtlCol="0">
            <a:spAutoFit/>
          </a:bodyPr>
          <a:lstStyle/>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لجنة تختص </a:t>
            </a:r>
            <a:r>
              <a:rPr lang="ar-IQ" sz="2800" b="1" dirty="0">
                <a:latin typeface="Times New Roman" panose="02020603050405020304" pitchFamily="18" charset="0"/>
                <a:ea typeface="SimSun" panose="02010600030101010101" pitchFamily="2" charset="-122"/>
              </a:rPr>
              <a:t>بالمعيار الاول </a:t>
            </a:r>
            <a:r>
              <a:rPr lang="ar-IQ" sz="2800" dirty="0">
                <a:latin typeface="Times New Roman" panose="02020603050405020304" pitchFamily="18" charset="0"/>
                <a:ea typeface="SimSun" panose="02010600030101010101" pitchFamily="2" charset="-122"/>
              </a:rPr>
              <a:t>( اهداف البرنامج التعليمي ) .</a:t>
            </a:r>
            <a:br>
              <a:rPr lang="ar-IQ" sz="2800" dirty="0">
                <a:latin typeface="Times New Roman" panose="02020603050405020304" pitchFamily="18" charset="0"/>
                <a:ea typeface="SimSun" panose="02010600030101010101" pitchFamily="2" charset="-122"/>
              </a:rPr>
            </a:br>
            <a:endParaRPr lang="ar-IQ" sz="2800" dirty="0">
              <a:latin typeface="Times New Roman" panose="02020603050405020304" pitchFamily="18" charset="0"/>
              <a:ea typeface="SimSun" panose="02010600030101010101" pitchFamily="2" charset="-122"/>
            </a:endParaRPr>
          </a:p>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تكون </a:t>
            </a:r>
            <a:r>
              <a:rPr lang="ar-IQ" sz="2800" b="1" dirty="0">
                <a:latin typeface="Times New Roman" panose="02020603050405020304" pitchFamily="18" charset="0"/>
                <a:ea typeface="SimSun" panose="02010600030101010101" pitchFamily="2" charset="-122"/>
              </a:rPr>
              <a:t>برئاسة السيد المعاون العلمي </a:t>
            </a:r>
            <a:r>
              <a:rPr lang="ar-IQ" sz="2800" dirty="0">
                <a:latin typeface="Times New Roman" panose="02020603050405020304" pitchFamily="18" charset="0"/>
                <a:ea typeface="SimSun" panose="02010600030101010101" pitchFamily="2" charset="-122"/>
              </a:rPr>
              <a:t>ورؤساء اللجان العلمية في الاقسام </a:t>
            </a:r>
            <a:br>
              <a:rPr lang="ar-IQ" sz="2800" dirty="0">
                <a:latin typeface="Times New Roman" panose="02020603050405020304" pitchFamily="18" charset="0"/>
                <a:ea typeface="SimSun" panose="02010600030101010101" pitchFamily="2" charset="-122"/>
              </a:rPr>
            </a:br>
            <a:endParaRPr lang="ar-IQ" sz="2800" dirty="0">
              <a:latin typeface="Times New Roman" panose="02020603050405020304" pitchFamily="18" charset="0"/>
              <a:ea typeface="SimSun" panose="02010600030101010101" pitchFamily="2" charset="-122"/>
            </a:endParaRPr>
          </a:p>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تقوم اللجان العلمية بإعداد الاهداف والرسالة الخ .</a:t>
            </a:r>
            <a:br>
              <a:rPr lang="en-US" sz="1800" dirty="0">
                <a:effectLst/>
                <a:latin typeface="Times New Roman" panose="02020603050405020304" pitchFamily="18" charset="0"/>
                <a:ea typeface="SimSun" panose="02010600030101010101" pitchFamily="2" charset="-122"/>
              </a:rPr>
            </a:br>
            <a:endParaRPr lang="en-US" dirty="0"/>
          </a:p>
        </p:txBody>
      </p:sp>
    </p:spTree>
    <p:extLst>
      <p:ext uri="{BB962C8B-B14F-4D97-AF65-F5344CB8AC3E}">
        <p14:creationId xmlns:p14="http://schemas.microsoft.com/office/powerpoint/2010/main" val="3836398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764705"/>
            <a:ext cx="7772400" cy="1440159"/>
          </a:xfrm>
        </p:spPr>
        <p:txBody>
          <a:bodyPr>
            <a:normAutofit/>
          </a:bodyPr>
          <a:lstStyle/>
          <a:p>
            <a:pPr algn="r" rtl="1">
              <a:lnSpc>
                <a:spcPct val="200000"/>
              </a:lnSpc>
            </a:pPr>
            <a:r>
              <a:rPr lang="ar-IQ" sz="2400" b="1" dirty="0">
                <a:latin typeface="Times New Roman" panose="02020603050405020304" pitchFamily="18" charset="0"/>
                <a:ea typeface="SimSun" panose="02010600030101010101" pitchFamily="2" charset="-122"/>
              </a:rPr>
              <a:t>اللجنة الثانية :</a:t>
            </a:r>
            <a:endParaRPr lang="en-US" sz="5400" dirty="0"/>
          </a:p>
        </p:txBody>
      </p:sp>
      <p:sp>
        <p:nvSpPr>
          <p:cNvPr id="3" name="TextBox 2">
            <a:extLst>
              <a:ext uri="{FF2B5EF4-FFF2-40B4-BE49-F238E27FC236}">
                <a16:creationId xmlns:a16="http://schemas.microsoft.com/office/drawing/2014/main" id="{F869BA99-A10E-48CF-9CA0-2FD2D4B95C75}"/>
              </a:ext>
            </a:extLst>
          </p:cNvPr>
          <p:cNvSpPr txBox="1"/>
          <p:nvPr/>
        </p:nvSpPr>
        <p:spPr>
          <a:xfrm flipH="1">
            <a:off x="373861" y="2164440"/>
            <a:ext cx="8059255" cy="3108543"/>
          </a:xfrm>
          <a:prstGeom prst="rect">
            <a:avLst/>
          </a:prstGeom>
          <a:noFill/>
        </p:spPr>
        <p:txBody>
          <a:bodyPr wrap="square" rtlCol="0">
            <a:spAutoFit/>
          </a:bodyPr>
          <a:lstStyle/>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لجنة تختص </a:t>
            </a:r>
            <a:r>
              <a:rPr lang="ar-IQ" sz="2800" b="1" dirty="0">
                <a:latin typeface="Times New Roman" panose="02020603050405020304" pitchFamily="18" charset="0"/>
                <a:ea typeface="SimSun" panose="02010600030101010101" pitchFamily="2" charset="-122"/>
              </a:rPr>
              <a:t>بالمعيار الثاني </a:t>
            </a:r>
            <a:r>
              <a:rPr lang="ar-IQ" sz="2800" dirty="0">
                <a:latin typeface="Times New Roman" panose="02020603050405020304" pitchFamily="18" charset="0"/>
                <a:ea typeface="SimSun" panose="02010600030101010101" pitchFamily="2" charset="-122"/>
              </a:rPr>
              <a:t>( نواتج التعلم) </a:t>
            </a:r>
            <a:r>
              <a:rPr lang="ar-IQ" sz="2800" b="1" dirty="0">
                <a:latin typeface="Times New Roman" panose="02020603050405020304" pitchFamily="18" charset="0"/>
                <a:ea typeface="SimSun" panose="02010600030101010101" pitchFamily="2" charset="-122"/>
              </a:rPr>
              <a:t>والمعيار الثالث </a:t>
            </a:r>
            <a:r>
              <a:rPr lang="ar-IQ" sz="2800" dirty="0">
                <a:latin typeface="Times New Roman" panose="02020603050405020304" pitchFamily="18" charset="0"/>
                <a:ea typeface="SimSun" panose="02010600030101010101" pitchFamily="2" charset="-122"/>
              </a:rPr>
              <a:t>( المنهاج الدراسي ) </a:t>
            </a:r>
            <a:r>
              <a:rPr lang="ar-IQ" sz="2800" b="1" dirty="0">
                <a:latin typeface="Times New Roman" panose="02020603050405020304" pitchFamily="18" charset="0"/>
                <a:ea typeface="SimSun" panose="02010600030101010101" pitchFamily="2" charset="-122"/>
              </a:rPr>
              <a:t>والمعيار الرابع </a:t>
            </a:r>
            <a:r>
              <a:rPr lang="ar-IQ" sz="2800" dirty="0">
                <a:latin typeface="Times New Roman" panose="02020603050405020304" pitchFamily="18" charset="0"/>
                <a:ea typeface="SimSun" panose="02010600030101010101" pitchFamily="2" charset="-122"/>
              </a:rPr>
              <a:t>( التحسين المستمر ).</a:t>
            </a:r>
            <a:br>
              <a:rPr lang="ar-IQ" sz="2800" dirty="0">
                <a:latin typeface="Times New Roman" panose="02020603050405020304" pitchFamily="18" charset="0"/>
                <a:ea typeface="SimSun" panose="02010600030101010101" pitchFamily="2" charset="-122"/>
              </a:rPr>
            </a:br>
            <a:endParaRPr lang="ar-IQ" sz="2800" dirty="0">
              <a:latin typeface="Times New Roman" panose="02020603050405020304" pitchFamily="18" charset="0"/>
              <a:ea typeface="SimSun" panose="02010600030101010101" pitchFamily="2" charset="-122"/>
            </a:endParaRPr>
          </a:p>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تكون </a:t>
            </a:r>
            <a:r>
              <a:rPr lang="ar-IQ" sz="2800" b="1" dirty="0">
                <a:latin typeface="Times New Roman" panose="02020603050405020304" pitchFamily="18" charset="0"/>
                <a:ea typeface="SimSun" panose="02010600030101010101" pitchFamily="2" charset="-122"/>
              </a:rPr>
              <a:t>برئاسة السادة رؤساء الاقسام </a:t>
            </a:r>
            <a:r>
              <a:rPr lang="ar-IQ" sz="2800" dirty="0">
                <a:latin typeface="Times New Roman" panose="02020603050405020304" pitchFamily="18" charset="0"/>
                <a:ea typeface="SimSun" panose="02010600030101010101" pitchFamily="2" charset="-122"/>
              </a:rPr>
              <a:t>والمقررين وثلاثة من التدريسيين ( ذوي الخبرة والكفاءة والاخلاص ) على ان يكون مــــن ضمنهــــم الممثل للقسم في اللجنة .</a:t>
            </a:r>
            <a:br>
              <a:rPr lang="ar-IQ" sz="2800" dirty="0">
                <a:latin typeface="Times New Roman" panose="02020603050405020304" pitchFamily="18" charset="0"/>
                <a:ea typeface="SimSun" panose="02010600030101010101" pitchFamily="2" charset="-122"/>
              </a:rPr>
            </a:br>
            <a:endParaRPr lang="ar-IQ" sz="2800"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080631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1196752"/>
            <a:ext cx="7772400" cy="4896543"/>
          </a:xfrm>
        </p:spPr>
        <p:txBody>
          <a:bodyPr>
            <a:normAutofit fontScale="90000"/>
          </a:bodyPr>
          <a:lstStyle/>
          <a:p>
            <a:pPr algn="just" rtl="1">
              <a:lnSpc>
                <a:spcPct val="115000"/>
              </a:lnSpc>
              <a:spcAft>
                <a:spcPts val="1000"/>
              </a:spcAft>
            </a:pPr>
            <a:r>
              <a:rPr lang="ar-SA" sz="3200" b="1" u="sng" dirty="0">
                <a:effectLst/>
                <a:latin typeface="Calibri" panose="020F0502020204030204" pitchFamily="34" charset="0"/>
                <a:ea typeface="Calibri" panose="020F0502020204030204" pitchFamily="34" charset="0"/>
                <a:cs typeface="Times New Roman" panose="02020603050405020304" pitchFamily="18" charset="0"/>
              </a:rPr>
              <a:t>الغاية:</a:t>
            </a:r>
            <a:br>
              <a:rPr lang="en-US" sz="3200" dirty="0">
                <a:effectLst/>
                <a:latin typeface="Calibri" panose="020F0502020204030204" pitchFamily="34" charset="0"/>
                <a:ea typeface="Calibri" panose="020F0502020204030204" pitchFamily="34" charset="0"/>
                <a:cs typeface="Arial" panose="020B0604020202020204" pitchFamily="34" charset="0"/>
              </a:rPr>
            </a:br>
            <a:r>
              <a:rPr lang="ar-IQ" sz="3200" dirty="0">
                <a:effectLst/>
                <a:latin typeface="Calibri" panose="020F0502020204030204" pitchFamily="34" charset="0"/>
                <a:ea typeface="Times New Roman" panose="02020603050405020304" pitchFamily="18" charset="0"/>
                <a:cs typeface="Times New Roman" panose="02020603050405020304" pitchFamily="18" charset="0"/>
              </a:rPr>
              <a:t>لأجل ضمان جودة التعليم الهندسي في العراق بما يلبي احتياجات أصحاب الشأن كافة. وإدامة عملية التحسين المستمر لبرامج التعليم الهندسي بما يضمن تحقيق الكفايات المهنية للخريجين على وفق المتطلبات المحلية والعالمية. يتوجب على كل مؤسسة تعليم هندسي عراقية أن تثبت بوضوح أن كل برنامج للتعليم الهندسي فيها يفي بالمعايير الوطنية لاعتماد التعليم الهندسي من خلال هذا التقرير.</a:t>
            </a:r>
            <a:br>
              <a:rPr lang="en-US" sz="3200" dirty="0">
                <a:effectLst/>
                <a:latin typeface="Calibri" panose="020F0502020204030204" pitchFamily="34" charset="0"/>
                <a:ea typeface="Calibri" panose="020F0502020204030204" pitchFamily="34" charset="0"/>
                <a:cs typeface="Arial" panose="020B0604020202020204" pitchFamily="34" charset="0"/>
              </a:rPr>
            </a:br>
            <a:endParaRPr lang="en-US" sz="6000" dirty="0"/>
          </a:p>
        </p:txBody>
      </p:sp>
    </p:spTree>
    <p:extLst>
      <p:ext uri="{BB962C8B-B14F-4D97-AF65-F5344CB8AC3E}">
        <p14:creationId xmlns:p14="http://schemas.microsoft.com/office/powerpoint/2010/main" val="3074083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764705"/>
            <a:ext cx="7772400" cy="1440159"/>
          </a:xfrm>
        </p:spPr>
        <p:txBody>
          <a:bodyPr>
            <a:normAutofit/>
          </a:bodyPr>
          <a:lstStyle/>
          <a:p>
            <a:pPr algn="r" rtl="1">
              <a:lnSpc>
                <a:spcPct val="200000"/>
              </a:lnSpc>
            </a:pPr>
            <a:r>
              <a:rPr lang="ar-IQ" sz="2400" b="1" dirty="0">
                <a:latin typeface="Times New Roman" panose="02020603050405020304" pitchFamily="18" charset="0"/>
                <a:ea typeface="SimSun" panose="02010600030101010101" pitchFamily="2" charset="-122"/>
              </a:rPr>
              <a:t>اللجنة الثالثة :</a:t>
            </a:r>
            <a:endParaRPr lang="en-US" sz="5400" dirty="0"/>
          </a:p>
        </p:txBody>
      </p:sp>
      <p:sp>
        <p:nvSpPr>
          <p:cNvPr id="3" name="TextBox 2">
            <a:extLst>
              <a:ext uri="{FF2B5EF4-FFF2-40B4-BE49-F238E27FC236}">
                <a16:creationId xmlns:a16="http://schemas.microsoft.com/office/drawing/2014/main" id="{F869BA99-A10E-48CF-9CA0-2FD2D4B95C75}"/>
              </a:ext>
            </a:extLst>
          </p:cNvPr>
          <p:cNvSpPr txBox="1"/>
          <p:nvPr/>
        </p:nvSpPr>
        <p:spPr>
          <a:xfrm flipH="1">
            <a:off x="373861" y="2164440"/>
            <a:ext cx="8059255" cy="3108543"/>
          </a:xfrm>
          <a:prstGeom prst="rect">
            <a:avLst/>
          </a:prstGeom>
          <a:noFill/>
        </p:spPr>
        <p:txBody>
          <a:bodyPr wrap="square" rtlCol="0">
            <a:spAutoFit/>
          </a:bodyPr>
          <a:lstStyle/>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لجنة تختص </a:t>
            </a:r>
            <a:r>
              <a:rPr lang="ar-IQ" sz="2800" b="1" dirty="0">
                <a:latin typeface="Times New Roman" panose="02020603050405020304" pitchFamily="18" charset="0"/>
                <a:ea typeface="SimSun" panose="02010600030101010101" pitchFamily="2" charset="-122"/>
              </a:rPr>
              <a:t>بالمعيار الخامـــس </a:t>
            </a:r>
            <a:r>
              <a:rPr lang="ar-IQ" sz="2800" dirty="0">
                <a:latin typeface="Times New Roman" panose="02020603050405020304" pitchFamily="18" charset="0"/>
                <a:ea typeface="SimSun" panose="02010600030101010101" pitchFamily="2" charset="-122"/>
              </a:rPr>
              <a:t>( الطلبــــة)  </a:t>
            </a:r>
            <a:r>
              <a:rPr lang="ar-IQ" sz="2800" b="1" dirty="0">
                <a:latin typeface="Times New Roman" panose="02020603050405020304" pitchFamily="18" charset="0"/>
                <a:ea typeface="SimSun" panose="02010600030101010101" pitchFamily="2" charset="-122"/>
              </a:rPr>
              <a:t>والمعيــــار السادس    </a:t>
            </a:r>
            <a:r>
              <a:rPr lang="ar-IQ" sz="2800" dirty="0">
                <a:latin typeface="Times New Roman" panose="02020603050405020304" pitchFamily="18" charset="0"/>
                <a:ea typeface="SimSun" panose="02010600030101010101" pitchFamily="2" charset="-122"/>
              </a:rPr>
              <a:t>( التدريسيين ) .</a:t>
            </a:r>
            <a:br>
              <a:rPr lang="ar-IQ" sz="2800" dirty="0">
                <a:latin typeface="Times New Roman" panose="02020603050405020304" pitchFamily="18" charset="0"/>
                <a:ea typeface="SimSun" panose="02010600030101010101" pitchFamily="2" charset="-122"/>
              </a:rPr>
            </a:br>
            <a:endParaRPr lang="ar-IQ" sz="2800" dirty="0">
              <a:latin typeface="Times New Roman" panose="02020603050405020304" pitchFamily="18" charset="0"/>
              <a:ea typeface="SimSun" panose="02010600030101010101" pitchFamily="2" charset="-122"/>
            </a:endParaRPr>
          </a:p>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تكون </a:t>
            </a:r>
            <a:r>
              <a:rPr lang="ar-IQ" sz="2800" b="1" dirty="0">
                <a:latin typeface="Times New Roman" panose="02020603050405020304" pitchFamily="18" charset="0"/>
                <a:ea typeface="SimSun" panose="02010600030101010101" pitchFamily="2" charset="-122"/>
              </a:rPr>
              <a:t>برئاسة او اشراف السيد المعاون العلمي </a:t>
            </a:r>
            <a:r>
              <a:rPr lang="ar-IQ" sz="2800" dirty="0">
                <a:latin typeface="Times New Roman" panose="02020603050405020304" pitchFamily="18" charset="0"/>
                <a:ea typeface="SimSun" panose="02010600030101010101" pitchFamily="2" charset="-122"/>
              </a:rPr>
              <a:t>وعضوية المقررين ومدير التسجيل ومدير الشؤون العلمية وموظف كفوء وخبرة من كل من التسجيل والشؤون العلمية وممثل القسم في اللجنة.</a:t>
            </a:r>
            <a:br>
              <a:rPr lang="ar-IQ" sz="2800" dirty="0">
                <a:latin typeface="Times New Roman" panose="02020603050405020304" pitchFamily="18" charset="0"/>
                <a:ea typeface="SimSun" panose="02010600030101010101" pitchFamily="2" charset="-122"/>
              </a:rPr>
            </a:br>
            <a:endParaRPr lang="ar-IQ" sz="2800"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421754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764705"/>
            <a:ext cx="7772400" cy="1440159"/>
          </a:xfrm>
        </p:spPr>
        <p:txBody>
          <a:bodyPr>
            <a:normAutofit/>
          </a:bodyPr>
          <a:lstStyle/>
          <a:p>
            <a:pPr algn="r" rtl="1">
              <a:lnSpc>
                <a:spcPct val="200000"/>
              </a:lnSpc>
            </a:pPr>
            <a:r>
              <a:rPr lang="ar-IQ" sz="2400" b="1" dirty="0">
                <a:latin typeface="Times New Roman" panose="02020603050405020304" pitchFamily="18" charset="0"/>
                <a:ea typeface="SimSun" panose="02010600030101010101" pitchFamily="2" charset="-122"/>
              </a:rPr>
              <a:t>اللجنة الرابعة  :</a:t>
            </a:r>
            <a:endParaRPr lang="en-US" sz="5400" dirty="0"/>
          </a:p>
        </p:txBody>
      </p:sp>
      <p:sp>
        <p:nvSpPr>
          <p:cNvPr id="3" name="TextBox 2">
            <a:extLst>
              <a:ext uri="{FF2B5EF4-FFF2-40B4-BE49-F238E27FC236}">
                <a16:creationId xmlns:a16="http://schemas.microsoft.com/office/drawing/2014/main" id="{F869BA99-A10E-48CF-9CA0-2FD2D4B95C75}"/>
              </a:ext>
            </a:extLst>
          </p:cNvPr>
          <p:cNvSpPr txBox="1"/>
          <p:nvPr/>
        </p:nvSpPr>
        <p:spPr>
          <a:xfrm flipH="1">
            <a:off x="373861" y="2164440"/>
            <a:ext cx="8059255" cy="3108543"/>
          </a:xfrm>
          <a:prstGeom prst="rect">
            <a:avLst/>
          </a:prstGeom>
          <a:noFill/>
        </p:spPr>
        <p:txBody>
          <a:bodyPr wrap="square" rtlCol="0">
            <a:spAutoFit/>
          </a:bodyPr>
          <a:lstStyle/>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لجنة تختص </a:t>
            </a:r>
            <a:r>
              <a:rPr lang="ar-IQ" sz="2800" b="1" dirty="0">
                <a:latin typeface="Times New Roman" panose="02020603050405020304" pitchFamily="18" charset="0"/>
                <a:ea typeface="SimSun" panose="02010600030101010101" pitchFamily="2" charset="-122"/>
              </a:rPr>
              <a:t>بالمعيار السابع </a:t>
            </a:r>
            <a:r>
              <a:rPr lang="ar-IQ" sz="2800" dirty="0">
                <a:latin typeface="Times New Roman" panose="02020603050405020304" pitchFamily="18" charset="0"/>
                <a:ea typeface="SimSun" panose="02010600030101010101" pitchFamily="2" charset="-122"/>
              </a:rPr>
              <a:t>( الدعم المالي </a:t>
            </a:r>
            <a:r>
              <a:rPr lang="ar-IQ" sz="2800" b="1" dirty="0">
                <a:latin typeface="Times New Roman" panose="02020603050405020304" pitchFamily="18" charset="0"/>
                <a:ea typeface="SimSun" panose="02010600030101010101" pitchFamily="2" charset="-122"/>
              </a:rPr>
              <a:t>)  والمعيار الثامن </a:t>
            </a:r>
            <a:r>
              <a:rPr lang="ar-IQ" sz="2800" dirty="0">
                <a:latin typeface="Times New Roman" panose="02020603050405020304" pitchFamily="18" charset="0"/>
                <a:ea typeface="SimSun" panose="02010600030101010101" pitchFamily="2" charset="-122"/>
              </a:rPr>
              <a:t>( الدعم الاداري ) </a:t>
            </a:r>
            <a:r>
              <a:rPr lang="ar-IQ" sz="2800" b="1" dirty="0">
                <a:latin typeface="Times New Roman" panose="02020603050405020304" pitchFamily="18" charset="0"/>
                <a:ea typeface="SimSun" panose="02010600030101010101" pitchFamily="2" charset="-122"/>
              </a:rPr>
              <a:t>والمعيار التاسع </a:t>
            </a:r>
            <a:r>
              <a:rPr lang="ar-IQ" sz="2800" dirty="0">
                <a:latin typeface="Times New Roman" panose="02020603050405020304" pitchFamily="18" charset="0"/>
                <a:ea typeface="SimSun" panose="02010600030101010101" pitchFamily="2" charset="-122"/>
              </a:rPr>
              <a:t>( البنى التحتية ).</a:t>
            </a:r>
            <a:br>
              <a:rPr lang="ar-IQ" sz="2800" dirty="0">
                <a:latin typeface="Times New Roman" panose="02020603050405020304" pitchFamily="18" charset="0"/>
                <a:ea typeface="SimSun" panose="02010600030101010101" pitchFamily="2" charset="-122"/>
              </a:rPr>
            </a:br>
            <a:endParaRPr lang="ar-IQ" sz="2800" dirty="0">
              <a:latin typeface="Times New Roman" panose="02020603050405020304" pitchFamily="18" charset="0"/>
              <a:ea typeface="SimSun" panose="02010600030101010101" pitchFamily="2" charset="-122"/>
            </a:endParaRPr>
          </a:p>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تكون </a:t>
            </a:r>
            <a:r>
              <a:rPr lang="ar-IQ" sz="2800" b="1" dirty="0">
                <a:latin typeface="Times New Roman" panose="02020603050405020304" pitchFamily="18" charset="0"/>
                <a:ea typeface="SimSun" panose="02010600030101010101" pitchFamily="2" charset="-122"/>
              </a:rPr>
              <a:t>برئاسة السيد المعاون الاداري </a:t>
            </a:r>
            <a:r>
              <a:rPr lang="ar-IQ" sz="2800" dirty="0">
                <a:latin typeface="Times New Roman" panose="02020603050405020304" pitchFamily="18" charset="0"/>
                <a:ea typeface="SimSun" panose="02010600030101010101" pitchFamily="2" charset="-122"/>
              </a:rPr>
              <a:t>وعضوية مدير المالية ومدير الخدمات وموظف ذو خبرة وكفاءة من المالية والادارية والمشاريع وممثل القسم في اللجنة.</a:t>
            </a:r>
            <a:br>
              <a:rPr lang="ar-IQ" sz="2800" dirty="0">
                <a:latin typeface="Times New Roman" panose="02020603050405020304" pitchFamily="18" charset="0"/>
                <a:ea typeface="SimSun" panose="02010600030101010101" pitchFamily="2" charset="-122"/>
              </a:rPr>
            </a:br>
            <a:endParaRPr lang="ar-IQ" sz="2800"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861821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764705"/>
            <a:ext cx="7772400" cy="864095"/>
          </a:xfrm>
        </p:spPr>
        <p:txBody>
          <a:bodyPr>
            <a:normAutofit/>
          </a:bodyPr>
          <a:lstStyle/>
          <a:p>
            <a:pPr rtl="1">
              <a:lnSpc>
                <a:spcPct val="200000"/>
              </a:lnSpc>
            </a:pPr>
            <a:r>
              <a:rPr lang="ar-IQ" sz="2800" b="1" dirty="0">
                <a:latin typeface="Times New Roman" panose="02020603050405020304" pitchFamily="18" charset="0"/>
                <a:ea typeface="SimSun" panose="02010600030101010101" pitchFamily="2" charset="-122"/>
              </a:rPr>
              <a:t>الورش</a:t>
            </a:r>
            <a:endParaRPr lang="en-US" sz="5400" dirty="0"/>
          </a:p>
        </p:txBody>
      </p:sp>
      <p:sp>
        <p:nvSpPr>
          <p:cNvPr id="3" name="TextBox 2">
            <a:extLst>
              <a:ext uri="{FF2B5EF4-FFF2-40B4-BE49-F238E27FC236}">
                <a16:creationId xmlns:a16="http://schemas.microsoft.com/office/drawing/2014/main" id="{F869BA99-A10E-48CF-9CA0-2FD2D4B95C75}"/>
              </a:ext>
            </a:extLst>
          </p:cNvPr>
          <p:cNvSpPr txBox="1"/>
          <p:nvPr/>
        </p:nvSpPr>
        <p:spPr>
          <a:xfrm flipH="1">
            <a:off x="373861" y="2164440"/>
            <a:ext cx="8059255" cy="3970318"/>
          </a:xfrm>
          <a:prstGeom prst="rect">
            <a:avLst/>
          </a:prstGeom>
          <a:noFill/>
        </p:spPr>
        <p:txBody>
          <a:bodyPr wrap="square" rtlCol="0">
            <a:spAutoFit/>
          </a:bodyPr>
          <a:lstStyle/>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ورشة تعريفية ( ورشتنا اليوم ) وتوزيع المهام.</a:t>
            </a:r>
          </a:p>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ورشة او ورش  تستعرض كل </a:t>
            </a:r>
            <a:r>
              <a:rPr lang="ar-IQ" sz="2800" dirty="0" err="1">
                <a:latin typeface="Times New Roman" panose="02020603050405020304" pitchFamily="18" charset="0"/>
                <a:ea typeface="SimSun" panose="02010600030101010101" pitchFamily="2" charset="-122"/>
              </a:rPr>
              <a:t>مايتعلق</a:t>
            </a:r>
            <a:r>
              <a:rPr lang="ar-IQ" sz="2800" dirty="0">
                <a:latin typeface="Times New Roman" panose="02020603050405020304" pitchFamily="18" charset="0"/>
                <a:ea typeface="SimSun" panose="02010600030101010101" pitchFamily="2" charset="-122"/>
              </a:rPr>
              <a:t> بالتدريسيين ( السيرة الذاتية , الحقيبة التعليمية ,المنهاج , الامتحانات , التحسين المستمر الخ ).</a:t>
            </a:r>
          </a:p>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ورشة تتعلق بالبنى التحتية وخصوصا المختبرات وجودتها .</a:t>
            </a:r>
          </a:p>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ورشة متخصصة تتعلق ( نتائج التعلم ) وهي من هم الورش والمعايير.</a:t>
            </a:r>
          </a:p>
          <a:p>
            <a:pPr marL="285750" indent="-285750" algn="r" rtl="1">
              <a:buFont typeface="Arial" panose="020B0604020202020204" pitchFamily="34" charset="0"/>
              <a:buChar char="•"/>
            </a:pPr>
            <a:r>
              <a:rPr lang="ar-IQ" sz="2800" dirty="0">
                <a:latin typeface="Times New Roman" panose="02020603050405020304" pitchFamily="18" charset="0"/>
                <a:ea typeface="SimSun" panose="02010600030101010101" pitchFamily="2" charset="-122"/>
              </a:rPr>
              <a:t>ورشة او ورش متخصصة لكيفية كتابة تقرير ( التقييــــم الذاتـــي) النهائي .</a:t>
            </a:r>
            <a:br>
              <a:rPr lang="ar-IQ" sz="2800" dirty="0">
                <a:latin typeface="Times New Roman" panose="02020603050405020304" pitchFamily="18" charset="0"/>
                <a:ea typeface="SimSun" panose="02010600030101010101" pitchFamily="2" charset="-122"/>
              </a:rPr>
            </a:br>
            <a:endParaRPr lang="ar-IQ" sz="2800"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5726395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0032" y="898556"/>
            <a:ext cx="3980322" cy="5408867"/>
          </a:xfrm>
          <a:solidFill>
            <a:schemeClr val="tx1"/>
          </a:solidFill>
          <a:ln/>
        </p:spPr>
        <p:style>
          <a:lnRef idx="2">
            <a:schemeClr val="accent1"/>
          </a:lnRef>
          <a:fillRef idx="1">
            <a:schemeClr val="lt1"/>
          </a:fillRef>
          <a:effectRef idx="0">
            <a:schemeClr val="accent1"/>
          </a:effectRef>
          <a:fontRef idx="minor">
            <a:schemeClr val="dk1"/>
          </a:fontRef>
        </p:style>
        <p:txBody>
          <a:bodyPr>
            <a:noAutofit/>
          </a:bodyPr>
          <a:lstStyle/>
          <a:p>
            <a:pPr rtl="1">
              <a:lnSpc>
                <a:spcPct val="150000"/>
              </a:lnSpc>
            </a:pPr>
            <a:r>
              <a:rPr lang="ar-IQ" sz="3600" b="1" dirty="0">
                <a:solidFill>
                  <a:schemeClr val="bg1"/>
                </a:solidFill>
                <a:latin typeface="Arial" pitchFamily="34" charset="0"/>
                <a:cs typeface="Arial" pitchFamily="34" charset="0"/>
              </a:rPr>
              <a:t>شكراً </a:t>
            </a:r>
            <a:br>
              <a:rPr lang="ar-IQ" sz="3600" b="1" dirty="0">
                <a:solidFill>
                  <a:schemeClr val="bg1"/>
                </a:solidFill>
                <a:latin typeface="Arial" pitchFamily="34" charset="0"/>
                <a:cs typeface="Arial" pitchFamily="34" charset="0"/>
              </a:rPr>
            </a:br>
            <a:r>
              <a:rPr lang="ar-IQ" sz="3600" b="1" dirty="0">
                <a:solidFill>
                  <a:schemeClr val="bg1"/>
                </a:solidFill>
                <a:latin typeface="Arial" pitchFamily="34" charset="0"/>
                <a:cs typeface="Arial" pitchFamily="34" charset="0"/>
              </a:rPr>
              <a:t>لحسن </a:t>
            </a:r>
            <a:br>
              <a:rPr lang="ar-IQ" sz="3600" b="1" dirty="0">
                <a:solidFill>
                  <a:schemeClr val="bg1"/>
                </a:solidFill>
                <a:latin typeface="Arial" pitchFamily="34" charset="0"/>
                <a:cs typeface="Arial" pitchFamily="34" charset="0"/>
              </a:rPr>
            </a:br>
            <a:r>
              <a:rPr lang="ar-IQ" sz="3600" b="1" dirty="0">
                <a:solidFill>
                  <a:schemeClr val="bg1"/>
                </a:solidFill>
                <a:latin typeface="Arial" pitchFamily="34" charset="0"/>
                <a:cs typeface="Arial" pitchFamily="34" charset="0"/>
              </a:rPr>
              <a:t>الاستماع</a:t>
            </a:r>
            <a:endParaRPr lang="en-US" sz="3600" b="1" dirty="0">
              <a:solidFill>
                <a:schemeClr val="bg1"/>
              </a:solidFill>
              <a:latin typeface="Arial" pitchFamily="34" charset="0"/>
              <a:cs typeface="Arial" pitchFamily="34" charset="0"/>
            </a:endParaRPr>
          </a:p>
        </p:txBody>
      </p:sp>
      <p:grpSp>
        <p:nvGrpSpPr>
          <p:cNvPr id="8" name="Group 7"/>
          <p:cNvGrpSpPr/>
          <p:nvPr/>
        </p:nvGrpSpPr>
        <p:grpSpPr>
          <a:xfrm>
            <a:off x="323528" y="146249"/>
            <a:ext cx="8424936" cy="584438"/>
            <a:chOff x="3354658" y="0"/>
            <a:chExt cx="5789342" cy="1254472"/>
          </a:xfrm>
        </p:grpSpPr>
        <p:sp>
          <p:nvSpPr>
            <p:cNvPr id="9" name="Parallelogram 8"/>
            <p:cNvSpPr/>
            <p:nvPr/>
          </p:nvSpPr>
          <p:spPr>
            <a:xfrm>
              <a:off x="3354658" y="0"/>
              <a:ext cx="5789342" cy="1254471"/>
            </a:xfrm>
            <a:prstGeom prst="parallelogram">
              <a:avLst>
                <a:gd name="adj" fmla="val 65428"/>
              </a:avLst>
            </a:prstGeom>
            <a:solidFill>
              <a:srgbClr val="99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1" dirty="0">
                <a:latin typeface="Century Gothic" pitchFamily="34" charset="0"/>
              </a:endParaRPr>
            </a:p>
          </p:txBody>
        </p:sp>
        <p:sp>
          <p:nvSpPr>
            <p:cNvPr id="10" name="Rectangle 9"/>
            <p:cNvSpPr/>
            <p:nvPr/>
          </p:nvSpPr>
          <p:spPr>
            <a:xfrm>
              <a:off x="8064896" y="0"/>
              <a:ext cx="1079104" cy="1254472"/>
            </a:xfrm>
            <a:prstGeom prst="rect">
              <a:avLst/>
            </a:prstGeom>
            <a:solidFill>
              <a:srgbClr val="99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mj-lt"/>
              </a:endParaRPr>
            </a:p>
          </p:txBody>
        </p:sp>
      </p:grpSp>
      <p:sp>
        <p:nvSpPr>
          <p:cNvPr id="12" name="Parallelogram 11"/>
          <p:cNvSpPr/>
          <p:nvPr/>
        </p:nvSpPr>
        <p:spPr>
          <a:xfrm>
            <a:off x="1192493" y="215858"/>
            <a:ext cx="5914597" cy="42549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IQ" sz="2800" b="1" dirty="0">
                <a:solidFill>
                  <a:schemeClr val="bg1"/>
                </a:solidFill>
              </a:rPr>
              <a:t>(</a:t>
            </a:r>
            <a:r>
              <a:rPr lang="ar-IQ" sz="2000" b="0" i="0" u="none" strike="noStrike" baseline="0" dirty="0">
                <a:solidFill>
                  <a:schemeClr val="bg1"/>
                </a:solidFill>
                <a:latin typeface="TimesNewRomanPSMT"/>
              </a:rPr>
              <a:t>ثقافة العمل المدني في العراق بعد عام </a:t>
            </a:r>
            <a:r>
              <a:rPr lang="en-US" sz="2000" dirty="0">
                <a:solidFill>
                  <a:schemeClr val="bg1"/>
                </a:solidFill>
                <a:latin typeface="TimesNewRomanPSMT"/>
              </a:rPr>
              <a:t>2003</a:t>
            </a:r>
            <a:r>
              <a:rPr lang="ar-IQ" sz="2800" b="1" dirty="0">
                <a:solidFill>
                  <a:schemeClr val="bg1"/>
                </a:solidFill>
              </a:rPr>
              <a:t>)</a:t>
            </a:r>
            <a:endParaRPr lang="ms-MY" sz="2800" b="1" dirty="0">
              <a:solidFill>
                <a:schemeClr val="bg1"/>
              </a:solidFill>
              <a:latin typeface="Arial" pitchFamily="34" charset="0"/>
              <a:cs typeface="Arial" pitchFamily="34" charset="0"/>
            </a:endParaRPr>
          </a:p>
        </p:txBody>
      </p:sp>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619571" y="6502536"/>
            <a:ext cx="5060442" cy="266552"/>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rPr>
              <a:t>مركز التعليم المستمر / جامعة بغداد </a:t>
            </a:r>
            <a:endParaRPr lang="en-US"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927823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755576" y="836712"/>
            <a:ext cx="7667208" cy="6378849"/>
          </a:xfrm>
        </p:spPr>
        <p:txBody>
          <a:bodyPr>
            <a:noAutofit/>
          </a:bodyPr>
          <a:lstStyle/>
          <a:p>
            <a:pPr algn="r" rtl="1">
              <a:lnSpc>
                <a:spcPct val="115000"/>
              </a:lnSpc>
              <a:spcAft>
                <a:spcPts val="1200"/>
              </a:spcAft>
            </a:pPr>
            <a:r>
              <a:rPr lang="ar-IQ" sz="2400" b="1" u="sng" dirty="0">
                <a:solidFill>
                  <a:srgbClr val="000000"/>
                </a:solidFill>
                <a:effectLst/>
                <a:latin typeface="Times New Roman" panose="02020603050405020304" pitchFamily="18" charset="0"/>
                <a:ea typeface="Calibri" panose="020F0502020204030204" pitchFamily="34" charset="0"/>
              </a:rPr>
              <a:t>الامتثال لمعايير الاعتماد</a:t>
            </a:r>
            <a:r>
              <a:rPr lang="ar-IQ" sz="2400" b="1"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ACCREDIATION CRITERIA</a:t>
            </a:r>
            <a:r>
              <a:rPr lang="ar-IQ" sz="2400" b="1" u="sng"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IQ" sz="2400" b="1" dirty="0">
                <a:solidFill>
                  <a:srgbClr val="000000"/>
                </a:solidFill>
                <a:effectLst/>
                <a:latin typeface="Times New Roman" panose="02020603050405020304" pitchFamily="18" charset="0"/>
                <a:ea typeface="Calibri" panose="020F0502020204030204" pitchFamily="34" charset="0"/>
              </a:rPr>
              <a:t>1. المعيار 1: أهداف البرنامج التعليمية</a:t>
            </a:r>
            <a:br>
              <a:rPr lang="en-US" sz="2400" dirty="0">
                <a:solidFill>
                  <a:srgbClr val="000000"/>
                </a:solidFill>
                <a:effectLst/>
                <a:latin typeface="Times New Roman" panose="02020603050405020304" pitchFamily="18" charset="0"/>
                <a:ea typeface="Calibri" panose="020F0502020204030204" pitchFamily="34" charset="0"/>
              </a:rPr>
            </a:br>
            <a:r>
              <a:rPr lang="en-US" sz="2400" b="1" dirty="0">
                <a:effectLst/>
                <a:latin typeface="Times New Roman" panose="02020603050405020304" pitchFamily="18" charset="0"/>
                <a:ea typeface="Times New Roman" panose="02020603050405020304" pitchFamily="18" charset="0"/>
                <a:cs typeface="Arial" panose="020B0604020202020204" pitchFamily="34" charset="0"/>
              </a:rPr>
              <a:t>Criterion 1: Program Educational Objectives</a:t>
            </a:r>
            <a:br>
              <a:rPr lang="en-US" sz="2400" dirty="0">
                <a:effectLst/>
                <a:latin typeface="Calibri" panose="020F0502020204030204" pitchFamily="34" charset="0"/>
                <a:ea typeface="Calibri" panose="020F0502020204030204" pitchFamily="34" charset="0"/>
                <a:cs typeface="Arial" panose="020B0604020202020204" pitchFamily="34" charset="0"/>
              </a:rPr>
            </a:br>
            <a:br>
              <a:rPr lang="ar-IQ" sz="2400" dirty="0">
                <a:effectLst/>
                <a:latin typeface="Calibri" panose="020F0502020204030204" pitchFamily="34" charset="0"/>
                <a:ea typeface="Calibri" panose="020F0502020204030204" pitchFamily="34" charset="0"/>
                <a:cs typeface="Arial" panose="020B0604020202020204" pitchFamily="34" charset="0"/>
              </a:rPr>
            </a:br>
            <a:r>
              <a:rPr lang="ar-IQ" sz="2400" b="1" u="sng" dirty="0">
                <a:solidFill>
                  <a:srgbClr val="000000"/>
                </a:solidFill>
                <a:effectLst/>
                <a:latin typeface="Times New Roman" panose="02020603050405020304" pitchFamily="18" charset="0"/>
                <a:ea typeface="Calibri" panose="020F0502020204030204" pitchFamily="34" charset="0"/>
              </a:rPr>
              <a:t>الغاية:</a:t>
            </a:r>
            <a:br>
              <a:rPr lang="en-US" sz="2400" dirty="0">
                <a:solidFill>
                  <a:srgbClr val="000000"/>
                </a:solidFill>
                <a:effectLst/>
                <a:latin typeface="Times New Roman" panose="02020603050405020304" pitchFamily="18" charset="0"/>
                <a:ea typeface="Calibri" panose="020F0502020204030204" pitchFamily="34" charset="0"/>
              </a:rPr>
            </a:br>
            <a:r>
              <a:rPr lang="ar-SA" sz="2400" dirty="0">
                <a:solidFill>
                  <a:srgbClr val="000000"/>
                </a:solidFill>
                <a:effectLst/>
                <a:latin typeface="Times New Roman" panose="02020603050405020304" pitchFamily="18" charset="0"/>
                <a:ea typeface="Calibri" panose="020F0502020204030204" pitchFamily="34" charset="0"/>
              </a:rPr>
              <a:t>إثبات بأن للبرنامج خطة استراتيجية معتمدة قابلة للتحقيق وتتضمن بوضوح أهداف البرنامج التعليمية التي تعبر عن الكفايات المهنية لخريجي البرنامج (</a:t>
            </a:r>
            <a:r>
              <a:rPr lang="en-US" sz="2400" dirty="0">
                <a:solidFill>
                  <a:srgbClr val="000000"/>
                </a:solidFill>
                <a:effectLst/>
                <a:latin typeface="Times New Roman" panose="02020603050405020304" pitchFamily="18" charset="0"/>
                <a:ea typeface="Calibri" panose="020F0502020204030204" pitchFamily="34" charset="0"/>
              </a:rPr>
              <a:t>Professional Competences</a:t>
            </a:r>
            <a:r>
              <a:rPr lang="ar-SA" sz="2400" dirty="0">
                <a:solidFill>
                  <a:srgbClr val="000000"/>
                </a:solidFill>
                <a:effectLst/>
                <a:latin typeface="Times New Roman" panose="02020603050405020304" pitchFamily="18" charset="0"/>
                <a:ea typeface="Calibri" panose="020F0502020204030204" pitchFamily="34" charset="0"/>
              </a:rPr>
              <a:t>) والتي تبنى عليها مواصفات البرنامج بالشكل الذي يؤمن تلبية احتياجات أصحاب الشأن كافة. وأنها متسقة مع رسالة المؤسسة ومتوافقة مع معايير الاعتماد الوطني وموثقة ومعلنة. وأنها خاضعة للمراجعة بشكل دوري من خلال عملية ممنهجة وفعالة وموثقة بمشاركة أصحاب الشأن أنفسهم.</a:t>
            </a:r>
            <a:br>
              <a:rPr lang="en-US" sz="2400" dirty="0">
                <a:solidFill>
                  <a:srgbClr val="000000"/>
                </a:solidFill>
                <a:effectLst/>
                <a:latin typeface="Times New Roman" panose="02020603050405020304" pitchFamily="18" charset="0"/>
                <a:ea typeface="Calibri" panose="020F0502020204030204" pitchFamily="34" charset="0"/>
              </a:rPr>
            </a:br>
            <a:endParaRPr lang="en-US" sz="5400" dirty="0"/>
          </a:p>
        </p:txBody>
      </p:sp>
    </p:spTree>
    <p:extLst>
      <p:ext uri="{BB962C8B-B14F-4D97-AF65-F5344CB8AC3E}">
        <p14:creationId xmlns:p14="http://schemas.microsoft.com/office/powerpoint/2010/main" val="2370063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1043608" y="836713"/>
            <a:ext cx="7414592" cy="5472608"/>
          </a:xfrm>
        </p:spPr>
        <p:txBody>
          <a:bodyPr>
            <a:normAutofit fontScale="90000"/>
          </a:bodyPr>
          <a:lstStyle/>
          <a:p>
            <a:pPr algn="r" rtl="1">
              <a:lnSpc>
                <a:spcPct val="115000"/>
              </a:lnSpc>
              <a:spcBef>
                <a:spcPts val="1200"/>
              </a:spcBef>
              <a:spcAft>
                <a:spcPts val="0"/>
              </a:spcAft>
            </a:pPr>
            <a:r>
              <a:rPr lang="ar-IQ" sz="2400" b="1" dirty="0">
                <a:solidFill>
                  <a:srgbClr val="000000"/>
                </a:solidFill>
                <a:effectLst/>
                <a:latin typeface="Times New Roman" panose="02020603050405020304" pitchFamily="18" charset="0"/>
                <a:ea typeface="Calibri" panose="020F0502020204030204" pitchFamily="34" charset="0"/>
              </a:rPr>
              <a:t>. المعيار 2: محصلات الخريجين (</a:t>
            </a:r>
            <a:r>
              <a:rPr lang="en-US" sz="2400" b="1" dirty="0">
                <a:solidFill>
                  <a:srgbClr val="000000"/>
                </a:solidFill>
                <a:effectLst/>
                <a:latin typeface="Times New Roman" panose="02020603050405020304" pitchFamily="18" charset="0"/>
                <a:ea typeface="Calibri" panose="020F0502020204030204" pitchFamily="34" charset="0"/>
              </a:rPr>
              <a:t>Criterion 2: Graduate Outcomes</a:t>
            </a:r>
            <a:r>
              <a:rPr lang="ar-IQ" sz="2400" b="1"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br>
              <a:rPr lang="ar-IQ" sz="2400" dirty="0">
                <a:solidFill>
                  <a:srgbClr val="000000"/>
                </a:solidFill>
                <a:effectLst/>
                <a:latin typeface="Times New Roman" panose="02020603050405020304" pitchFamily="18" charset="0"/>
                <a:ea typeface="Calibri" panose="020F0502020204030204" pitchFamily="34" charset="0"/>
              </a:rPr>
            </a:br>
            <a:r>
              <a:rPr lang="ar-IQ" sz="2400" b="1" u="sng" dirty="0">
                <a:solidFill>
                  <a:srgbClr val="000000"/>
                </a:solidFill>
                <a:effectLst/>
                <a:latin typeface="Times New Roman" panose="02020603050405020304" pitchFamily="18" charset="0"/>
                <a:ea typeface="Calibri" panose="020F0502020204030204" pitchFamily="34" charset="0"/>
              </a:rPr>
              <a:t>الغاية:</a:t>
            </a:r>
            <a:br>
              <a:rPr lang="en-US" sz="2400" dirty="0">
                <a:solidFill>
                  <a:srgbClr val="000000"/>
                </a:solidFill>
                <a:effectLst/>
                <a:latin typeface="Times New Roman" panose="02020603050405020304" pitchFamily="18" charset="0"/>
                <a:ea typeface="Calibri" panose="020F0502020204030204" pitchFamily="34" charset="0"/>
              </a:rPr>
            </a:br>
            <a:r>
              <a:rPr lang="ar-SA" sz="2400" dirty="0">
                <a:solidFill>
                  <a:srgbClr val="000000"/>
                </a:solidFill>
                <a:effectLst/>
                <a:latin typeface="Times New Roman" panose="02020603050405020304" pitchFamily="18" charset="0"/>
                <a:ea typeface="Calibri" panose="020F0502020204030204" pitchFamily="34" charset="0"/>
              </a:rPr>
              <a:t>إثبات بأن للبرنامج محصلات (نواتج تعلم) موثقة ومعلنة من شأنها اعداد الخريجين لتحقيق أهداف البرنامج التعليمية بعد سنوات قليلة من التخرج، وتشمل معارف ومهارات ومواقف السلوك. وأنها متوافقة مع نواتج التعلم المطلوب اكتسابها من قبل الخريجين بموجب المعايير الوطنية، والتي يجري قياس مدى اكتساب الطلبة لها حال تخرجهم. وهي تنظر بعين الاعتبار إلى الجوانب المجتمعية والبيئية وأخلاق المهنة، وتقود الطلبة إلى تحسين جودة الحياة والحفاظ على </a:t>
            </a:r>
            <a:r>
              <a:rPr lang="ar-SA" sz="2400" dirty="0" err="1">
                <a:solidFill>
                  <a:srgbClr val="000000"/>
                </a:solidFill>
                <a:effectLst/>
                <a:latin typeface="Times New Roman" panose="02020603050405020304" pitchFamily="18" charset="0"/>
                <a:ea typeface="Calibri" panose="020F0502020204030204" pitchFamily="34" charset="0"/>
              </a:rPr>
              <a:t>إستدامة</a:t>
            </a:r>
            <a:r>
              <a:rPr lang="ar-SA" sz="2400" dirty="0">
                <a:solidFill>
                  <a:srgbClr val="000000"/>
                </a:solidFill>
                <a:effectLst/>
                <a:latin typeface="Times New Roman" panose="02020603050405020304" pitchFamily="18" charset="0"/>
                <a:ea typeface="Calibri" panose="020F0502020204030204" pitchFamily="34" charset="0"/>
              </a:rPr>
              <a:t> البيئة والتراث الثقافي والقيم الإنسانية والوطنية. ويمكن للبرنامج زيادة نواتج تعلم إضافية وفقًا لأهدافه التعليمية ولكن لا يجوز تقليلها عن محصلات الخريجين الآتية:</a:t>
            </a:r>
            <a:br>
              <a:rPr lang="en-US" sz="2400" dirty="0">
                <a:solidFill>
                  <a:srgbClr val="000000"/>
                </a:solidFill>
                <a:effectLst/>
                <a:latin typeface="Times New Roman" panose="02020603050405020304" pitchFamily="18" charset="0"/>
                <a:ea typeface="Calibri" panose="020F0502020204030204" pitchFamily="34" charset="0"/>
              </a:rPr>
            </a:br>
            <a:endParaRPr lang="en-US" sz="5400" dirty="0"/>
          </a:p>
        </p:txBody>
      </p:sp>
    </p:spTree>
    <p:extLst>
      <p:ext uri="{BB962C8B-B14F-4D97-AF65-F5344CB8AC3E}">
        <p14:creationId xmlns:p14="http://schemas.microsoft.com/office/powerpoint/2010/main" val="3166874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50384" y="836712"/>
            <a:ext cx="7772400" cy="6270837"/>
          </a:xfrm>
        </p:spPr>
        <p:txBody>
          <a:bodyPr>
            <a:noAutofit/>
          </a:bodyPr>
          <a:lstStyle/>
          <a:p>
            <a:pPr algn="r" rtl="1">
              <a:lnSpc>
                <a:spcPct val="115000"/>
              </a:lnSpc>
            </a:pPr>
            <a:r>
              <a:rPr lang="ar-SA" sz="2000" b="1" u="sng" dirty="0">
                <a:solidFill>
                  <a:srgbClr val="000000"/>
                </a:solidFill>
                <a:effectLst/>
                <a:latin typeface="Times New Roman" panose="02020603050405020304" pitchFamily="18" charset="0"/>
                <a:ea typeface="Calibri" panose="020F0502020204030204" pitchFamily="34" charset="0"/>
              </a:rPr>
              <a:t>محصلات الخريجين الالزامية</a:t>
            </a:r>
            <a:r>
              <a:rPr lang="en-US" sz="2000" b="1" u="sng" dirty="0">
                <a:solidFill>
                  <a:srgbClr val="000000"/>
                </a:solidFill>
                <a:effectLst/>
                <a:latin typeface="Times New Roman" panose="02020603050405020304" pitchFamily="18" charset="0"/>
                <a:ea typeface="Calibri" panose="020F0502020204030204" pitchFamily="34" charset="0"/>
              </a:rPr>
              <a:t>:</a:t>
            </a:r>
            <a:r>
              <a:rPr lang="ar-IQ" sz="2000" b="1" u="sng" dirty="0">
                <a:solidFill>
                  <a:srgbClr val="000000"/>
                </a:solidFill>
                <a:effectLst/>
                <a:latin typeface="Times New Roman" panose="02020603050405020304" pitchFamily="18" charset="0"/>
                <a:ea typeface="Calibri" panose="020F0502020204030204" pitchFamily="34" charset="0"/>
              </a:rPr>
              <a:t> </a:t>
            </a:r>
            <a:br>
              <a:rPr lang="en-US" sz="2000" dirty="0">
                <a:solidFill>
                  <a:srgbClr val="000000"/>
                </a:solidFill>
                <a:effectLst/>
                <a:latin typeface="Times New Roman" panose="02020603050405020304" pitchFamily="18" charset="0"/>
                <a:ea typeface="Calibri" panose="020F0502020204030204" pitchFamily="34" charset="0"/>
              </a:rPr>
            </a:br>
            <a:r>
              <a:rPr lang="ar-IQ" sz="2000" dirty="0">
                <a:solidFill>
                  <a:srgbClr val="000000"/>
                </a:solidFill>
                <a:effectLst/>
                <a:latin typeface="Times New Roman" panose="02020603050405020304" pitchFamily="18" charset="0"/>
                <a:ea typeface="Calibri" panose="020F0502020204030204" pitchFamily="34" charset="0"/>
              </a:rPr>
              <a:t>1. </a:t>
            </a:r>
            <a:r>
              <a:rPr lang="ar-SA" sz="2000" dirty="0">
                <a:solidFill>
                  <a:srgbClr val="000000"/>
                </a:solidFill>
                <a:effectLst/>
                <a:latin typeface="Times New Roman" panose="02020603050405020304" pitchFamily="18" charset="0"/>
                <a:ea typeface="Calibri" panose="020F0502020204030204" pitchFamily="34" charset="0"/>
              </a:rPr>
              <a:t>القدرة على تمييز وتحديد وتعريف وصياغة وحل المشكلات الهندسية من خلال تطبيق مبادئ الهندسة والعلوم والرياضيات</a:t>
            </a:r>
            <a:r>
              <a:rPr lang="en-US" sz="2000"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IQ" sz="2000" dirty="0">
                <a:solidFill>
                  <a:srgbClr val="000000"/>
                </a:solidFill>
                <a:effectLst/>
                <a:latin typeface="Times New Roman" panose="02020603050405020304" pitchFamily="18" charset="0"/>
                <a:ea typeface="Calibri" panose="020F0502020204030204" pitchFamily="34" charset="0"/>
              </a:rPr>
              <a:t>2. </a:t>
            </a:r>
            <a:r>
              <a:rPr lang="ar-SA" sz="2000" dirty="0">
                <a:solidFill>
                  <a:srgbClr val="000000"/>
                </a:solidFill>
                <a:effectLst/>
                <a:latin typeface="Times New Roman" panose="02020603050405020304" pitchFamily="18" charset="0"/>
                <a:ea typeface="Calibri" panose="020F0502020204030204" pitchFamily="34" charset="0"/>
              </a:rPr>
              <a:t>القدرة على إنتاج تصاميم هندسية تلبي الاحتياجات المطلوبة ضمن قيود معينة من خلال تطبيق عمليات التحليل والتركيب في عملية التصميم</a:t>
            </a:r>
            <a:r>
              <a:rPr lang="en-US" sz="2000"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IQ" sz="2000" dirty="0">
                <a:solidFill>
                  <a:srgbClr val="000000"/>
                </a:solidFill>
                <a:effectLst/>
                <a:latin typeface="Times New Roman" panose="02020603050405020304" pitchFamily="18" charset="0"/>
                <a:ea typeface="Calibri" panose="020F0502020204030204" pitchFamily="34" charset="0"/>
              </a:rPr>
              <a:t>3. </a:t>
            </a:r>
            <a:r>
              <a:rPr lang="ar-SA" sz="2000" dirty="0">
                <a:solidFill>
                  <a:srgbClr val="000000"/>
                </a:solidFill>
                <a:effectLst/>
                <a:latin typeface="Times New Roman" panose="02020603050405020304" pitchFamily="18" charset="0"/>
                <a:ea typeface="Calibri" panose="020F0502020204030204" pitchFamily="34" charset="0"/>
              </a:rPr>
              <a:t>القدرة على إنشاء وتنفيذ القياسات والاختبارات المناسبة مع ضمان الجودة، وتحليل وتفسير النتائج، والقدرة على الحكم الهندسي عليها للوصول إلى الاستنتاجات</a:t>
            </a:r>
            <a:r>
              <a:rPr lang="en-US" sz="2000"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IQ" sz="2000" dirty="0">
                <a:solidFill>
                  <a:srgbClr val="000000"/>
                </a:solidFill>
                <a:effectLst/>
                <a:latin typeface="Times New Roman" panose="02020603050405020304" pitchFamily="18" charset="0"/>
                <a:ea typeface="Calibri" panose="020F0502020204030204" pitchFamily="34" charset="0"/>
              </a:rPr>
              <a:t>4. </a:t>
            </a:r>
            <a:r>
              <a:rPr lang="ar-SA" sz="2000" dirty="0">
                <a:solidFill>
                  <a:srgbClr val="000000"/>
                </a:solidFill>
                <a:effectLst/>
                <a:latin typeface="Times New Roman" panose="02020603050405020304" pitchFamily="18" charset="0"/>
                <a:ea typeface="Calibri" panose="020F0502020204030204" pitchFamily="34" charset="0"/>
              </a:rPr>
              <a:t>القدرة على التواصل الفعال شفهيا مع مجموعة من الناس وتحريرياً مع مختلف المستويات الإدارية ولمختلف الأغراض</a:t>
            </a:r>
            <a:r>
              <a:rPr lang="en-US" sz="2000"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IQ" sz="2000" dirty="0">
                <a:solidFill>
                  <a:srgbClr val="000000"/>
                </a:solidFill>
                <a:effectLst/>
                <a:latin typeface="Times New Roman" panose="02020603050405020304" pitchFamily="18" charset="0"/>
                <a:ea typeface="Calibri" panose="020F0502020204030204" pitchFamily="34" charset="0"/>
              </a:rPr>
              <a:t>5. </a:t>
            </a:r>
            <a:r>
              <a:rPr lang="ar-SA" sz="2000" dirty="0">
                <a:solidFill>
                  <a:srgbClr val="000000"/>
                </a:solidFill>
                <a:effectLst/>
                <a:latin typeface="Times New Roman" panose="02020603050405020304" pitchFamily="18" charset="0"/>
                <a:ea typeface="Calibri" panose="020F0502020204030204" pitchFamily="34" charset="0"/>
              </a:rPr>
              <a:t>القدرة على إدراك المسؤوليات الأخلاقية والمهنية في القضايا الهندسية وإصدار أحكام سليمة تراعي العواقب المترتبة عليها في المجالات المالية والبيئية والمجتمعية وعلى مستوى العالم</a:t>
            </a:r>
            <a:r>
              <a:rPr lang="en-US" sz="2000"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IQ" sz="2000" dirty="0">
                <a:solidFill>
                  <a:srgbClr val="000000"/>
                </a:solidFill>
                <a:effectLst/>
                <a:latin typeface="Times New Roman" panose="02020603050405020304" pitchFamily="18" charset="0"/>
                <a:ea typeface="Calibri" panose="020F0502020204030204" pitchFamily="34" charset="0"/>
              </a:rPr>
              <a:t>6. </a:t>
            </a:r>
            <a:r>
              <a:rPr lang="ar-SA" sz="2000" dirty="0">
                <a:solidFill>
                  <a:srgbClr val="000000"/>
                </a:solidFill>
                <a:effectLst/>
                <a:latin typeface="Times New Roman" panose="02020603050405020304" pitchFamily="18" charset="0"/>
                <a:ea typeface="Calibri" panose="020F0502020204030204" pitchFamily="34" charset="0"/>
              </a:rPr>
              <a:t>القدرة على إدراك ضرورة مواصلة التنمية الذاتية للمعرفة المهنية وكيفية إيجادها وتقييمها وتجميعها وتطبيقها بشكل صحيح</a:t>
            </a:r>
            <a:r>
              <a:rPr lang="en-US" sz="2000" dirty="0">
                <a:solidFill>
                  <a:srgbClr val="000000"/>
                </a:solidFill>
                <a:effectLst/>
                <a:latin typeface="Times New Roman" panose="02020603050405020304" pitchFamily="18" charset="0"/>
                <a:ea typeface="Calibri" panose="020F0502020204030204" pitchFamily="34" charset="0"/>
              </a:rPr>
              <a:t>.</a:t>
            </a:r>
            <a:br>
              <a:rPr lang="en-US" sz="2000" dirty="0">
                <a:solidFill>
                  <a:srgbClr val="000000"/>
                </a:solidFill>
                <a:effectLst/>
                <a:latin typeface="Times New Roman" panose="02020603050405020304" pitchFamily="18" charset="0"/>
                <a:ea typeface="Calibri" panose="020F0502020204030204" pitchFamily="34" charset="0"/>
              </a:rPr>
            </a:br>
            <a:r>
              <a:rPr lang="ar-IQ" sz="2000" dirty="0">
                <a:solidFill>
                  <a:srgbClr val="000000"/>
                </a:solidFill>
                <a:effectLst/>
                <a:latin typeface="Times New Roman" panose="02020603050405020304" pitchFamily="18" charset="0"/>
                <a:ea typeface="Calibri" panose="020F0502020204030204" pitchFamily="34" charset="0"/>
              </a:rPr>
              <a:t>7. </a:t>
            </a:r>
            <a:r>
              <a:rPr lang="ar-SA" sz="2000" dirty="0">
                <a:solidFill>
                  <a:srgbClr val="000000"/>
                </a:solidFill>
                <a:effectLst/>
                <a:latin typeface="Times New Roman" panose="02020603050405020304" pitchFamily="18" charset="0"/>
                <a:ea typeface="Calibri" panose="020F0502020204030204" pitchFamily="34" charset="0"/>
              </a:rPr>
              <a:t>القدرة على العمل بشكل فعال ضمن فرق العمل وتحديد الأهداف وتخطيط الفعاليات والوفاء بمواعيد الانجاز وإدارة المخاطرة وعدم التيقن.</a:t>
            </a:r>
            <a:br>
              <a:rPr lang="en-US" sz="2000" dirty="0">
                <a:solidFill>
                  <a:srgbClr val="000000"/>
                </a:solidFill>
                <a:effectLst/>
                <a:latin typeface="Times New Roman" panose="02020603050405020304" pitchFamily="18" charset="0"/>
                <a:ea typeface="Calibri" panose="020F0502020204030204" pitchFamily="34" charset="0"/>
              </a:rPr>
            </a:br>
            <a:endParaRPr lang="en-US" sz="4800" dirty="0"/>
          </a:p>
        </p:txBody>
      </p:sp>
    </p:spTree>
    <p:extLst>
      <p:ext uri="{BB962C8B-B14F-4D97-AF65-F5344CB8AC3E}">
        <p14:creationId xmlns:p14="http://schemas.microsoft.com/office/powerpoint/2010/main" val="2066570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539552" y="908720"/>
            <a:ext cx="7918648" cy="5487616"/>
          </a:xfrm>
        </p:spPr>
        <p:txBody>
          <a:bodyPr>
            <a:normAutofit fontScale="90000"/>
          </a:bodyPr>
          <a:lstStyle/>
          <a:p>
            <a:pPr algn="r" rtl="1">
              <a:lnSpc>
                <a:spcPct val="115000"/>
              </a:lnSpc>
              <a:spcBef>
                <a:spcPts val="1200"/>
              </a:spcBef>
              <a:spcAft>
                <a:spcPts val="0"/>
              </a:spcAft>
            </a:pPr>
            <a:r>
              <a:rPr lang="ar-IQ" sz="2400" b="1" dirty="0">
                <a:solidFill>
                  <a:srgbClr val="000000"/>
                </a:solidFill>
                <a:effectLst/>
                <a:latin typeface="Times New Roman" panose="02020603050405020304" pitchFamily="18" charset="0"/>
                <a:ea typeface="Calibri" panose="020F0502020204030204" pitchFamily="34" charset="0"/>
              </a:rPr>
              <a:t>. المعيار 3: المنهاج الدراسي (</a:t>
            </a:r>
            <a:r>
              <a:rPr lang="en-US" sz="2400" b="1" dirty="0">
                <a:solidFill>
                  <a:srgbClr val="000000"/>
                </a:solidFill>
                <a:effectLst/>
                <a:latin typeface="Times New Roman" panose="02020603050405020304" pitchFamily="18" charset="0"/>
                <a:ea typeface="Calibri" panose="020F0502020204030204" pitchFamily="34" charset="0"/>
              </a:rPr>
              <a:t>Criterion 3: Curriculum</a:t>
            </a:r>
            <a:r>
              <a:rPr lang="ar-IQ" sz="2400" b="1"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IQ" sz="2400" b="1" u="sng" dirty="0">
                <a:solidFill>
                  <a:srgbClr val="000000"/>
                </a:solidFill>
                <a:effectLst/>
                <a:latin typeface="Times New Roman" panose="02020603050405020304" pitchFamily="18" charset="0"/>
                <a:ea typeface="Calibri" panose="020F0502020204030204" pitchFamily="34" charset="0"/>
              </a:rPr>
              <a:t>الغاية :</a:t>
            </a:r>
            <a:br>
              <a:rPr lang="en-US" sz="2400" dirty="0">
                <a:solidFill>
                  <a:srgbClr val="000000"/>
                </a:solidFill>
                <a:effectLst/>
                <a:latin typeface="Times New Roman" panose="02020603050405020304" pitchFamily="18" charset="0"/>
                <a:ea typeface="Calibri" panose="020F0502020204030204" pitchFamily="34" charset="0"/>
              </a:rPr>
            </a:br>
            <a:r>
              <a:rPr lang="ar-IQ" sz="2400" dirty="0">
                <a:solidFill>
                  <a:srgbClr val="000000"/>
                </a:solidFill>
                <a:effectLst/>
                <a:latin typeface="Times New Roman" panose="02020603050405020304" pitchFamily="18" charset="0"/>
                <a:ea typeface="Times New Roman" panose="02020603050405020304" pitchFamily="18" charset="0"/>
              </a:rPr>
              <a:t>إثبات </a:t>
            </a:r>
            <a:r>
              <a:rPr lang="ar-SA" sz="2400" dirty="0">
                <a:solidFill>
                  <a:srgbClr val="000000"/>
                </a:solidFill>
                <a:effectLst/>
                <a:latin typeface="Times New Roman" panose="02020603050405020304" pitchFamily="18" charset="0"/>
                <a:ea typeface="Calibri" panose="020F0502020204030204" pitchFamily="34" charset="0"/>
              </a:rPr>
              <a:t>بأن البرنامج يوفر نطاقًا تعليمياَ متكاملاً يكفل بناء قدرات الخريجين على تطبيق المعارف والمهارات والمواقف ذات الصلة بالعمل الهندسي. ويتجلى ذلك من خلال محتوى البرنامج وطرق التعليم والتعلم ومؤهلات هيئة التدريس. إذ تحدد المعايير الوطنية، بشكل عام، مكونات (مجالات) المنهاج الدراسي الرئيسية المناسبة لتعليم الهندسة، ولكنها لا تحدد مقررات بعينها. ويجب أن يضمن البرنامج تكريس الاهتمام والوقت الكافيين لكل مكون منها في المنهاج الدراسي، بالشكل الذي يضمن تحقيق نواتج التعلم وأهداف البرنامج التعليمية</a:t>
            </a:r>
            <a:r>
              <a:rPr lang="en-US" sz="2400"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SA" sz="2400" dirty="0">
                <a:solidFill>
                  <a:srgbClr val="000000"/>
                </a:solidFill>
                <a:effectLst/>
                <a:latin typeface="Times New Roman" panose="02020603050405020304" pitchFamily="18" charset="0"/>
                <a:ea typeface="Calibri" panose="020F0502020204030204" pitchFamily="34" charset="0"/>
              </a:rPr>
              <a:t>وأولى هذه المكونات هي مقررات الرياضيات والعلوم الصرفة المناسبة للبرنامج (ومختبراتها) وبما لا يقل عن (30) ساعة معتمدة. ويشمل عنوان العلوم الصرفة أياً من الفيزياء والكيمياء وعلوم الحياة والأرض والفضاء، وحسبما يناسب البرنامج واحتياجاته</a:t>
            </a:r>
            <a:r>
              <a:rPr lang="en-US" sz="2400"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endParaRPr lang="en-US" sz="5400" dirty="0"/>
          </a:p>
        </p:txBody>
      </p:sp>
    </p:spTree>
    <p:extLst>
      <p:ext uri="{BB962C8B-B14F-4D97-AF65-F5344CB8AC3E}">
        <p14:creationId xmlns:p14="http://schemas.microsoft.com/office/powerpoint/2010/main" val="6510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49268" y="1421641"/>
            <a:ext cx="7774632" cy="4239607"/>
          </a:xfrm>
        </p:spPr>
        <p:txBody>
          <a:bodyPr>
            <a:noAutofit/>
          </a:bodyPr>
          <a:lstStyle/>
          <a:p>
            <a:pPr algn="just"/>
            <a:br>
              <a:rPr lang="ar-IQ" sz="2800" dirty="0">
                <a:solidFill>
                  <a:srgbClr val="000000"/>
                </a:solidFill>
                <a:effectLst/>
                <a:latin typeface="Times New Roman" panose="02020603050405020304" pitchFamily="18" charset="0"/>
                <a:ea typeface="Calibri" panose="020F0502020204030204" pitchFamily="34" charset="0"/>
              </a:rPr>
            </a:br>
            <a:r>
              <a:rPr lang="ar-SA" sz="2800" dirty="0">
                <a:solidFill>
                  <a:srgbClr val="000000"/>
                </a:solidFill>
                <a:effectLst/>
                <a:latin typeface="Times New Roman" panose="02020603050405020304" pitchFamily="18" charset="0"/>
                <a:ea typeface="Calibri" panose="020F0502020204030204" pitchFamily="34" charset="0"/>
              </a:rPr>
              <a:t>أما مقررات مكون العلوم الهندسية والتصميم الهندسي المناسبة للبرنامج، فيجب أن لا تقل عن (45) ساعة معتمدة. وتعمل هذه العلوم الهندسية على تحقيق المعرفة اللازمة للتطبيق الهندسي من خلال توظيف مكون الرياضيات والعلوم الصرفة وتوفر جسرا بينها وبين التصميم الهندسي الذي هو غاية البرنامج. حيث يخضع الطلبة ضمن المنهاج الدراسي إلى ممارسة التصميم الهندسي باستعمال المعايير الهندسية المناسبة وضمن قيود واقعية متعددة، معتمدين في ذلك على المعارف والمهارات والسلوكيات المكتسبة في دراستهم السابقة والتي تبلغ ذروتها في ممارسة التصميم الرئيسي في مشروع التخرج</a:t>
            </a:r>
            <a:r>
              <a:rPr lang="en-US" sz="2800" dirty="0">
                <a:solidFill>
                  <a:srgbClr val="000000"/>
                </a:solidFill>
                <a:effectLst/>
                <a:latin typeface="Times New Roman" panose="02020603050405020304" pitchFamily="18" charset="0"/>
                <a:ea typeface="Calibri" panose="020F0502020204030204" pitchFamily="34" charset="0"/>
              </a:rPr>
              <a:t>.</a:t>
            </a:r>
            <a:br>
              <a:rPr lang="en-US" sz="2800" dirty="0">
                <a:solidFill>
                  <a:srgbClr val="000000"/>
                </a:solidFill>
                <a:effectLst/>
                <a:latin typeface="Times New Roman" panose="02020603050405020304" pitchFamily="18" charset="0"/>
                <a:ea typeface="Calibri" panose="020F0502020204030204" pitchFamily="34" charset="0"/>
              </a:rPr>
            </a:br>
            <a:endParaRPr lang="en-US" sz="6000" dirty="0"/>
          </a:p>
        </p:txBody>
      </p:sp>
    </p:spTree>
    <p:extLst>
      <p:ext uri="{BB962C8B-B14F-4D97-AF65-F5344CB8AC3E}">
        <p14:creationId xmlns:p14="http://schemas.microsoft.com/office/powerpoint/2010/main" val="3174885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774400" y="980728"/>
            <a:ext cx="7595200" cy="6225246"/>
          </a:xfrm>
        </p:spPr>
        <p:txBody>
          <a:bodyPr>
            <a:normAutofit fontScale="90000"/>
          </a:bodyPr>
          <a:lstStyle/>
          <a:p>
            <a:pPr algn="r" rtl="1">
              <a:lnSpc>
                <a:spcPct val="115000"/>
              </a:lnSpc>
            </a:pPr>
            <a:r>
              <a:rPr lang="ar-SA" sz="2400" dirty="0">
                <a:solidFill>
                  <a:srgbClr val="000000"/>
                </a:solidFill>
                <a:effectLst/>
                <a:latin typeface="Times New Roman" panose="02020603050405020304" pitchFamily="18" charset="0"/>
                <a:ea typeface="Calibri" panose="020F0502020204030204" pitchFamily="34" charset="0"/>
              </a:rPr>
              <a:t>علاوة على ذلك، يجب أن يتضمن المنهاج الدراسي مكوناً تعليمياً عاماً يكمل المحتوى الهندسي للمنهاج الدراسي ويتوافق مع محصلات التعلم وأهداف البرنامج، ويشمل مقررات في الثقافة العامة والمهارات الناعمة. ويجب أن يكون المنهاج الدراسي متوازناً في تحقيق الجوانب التقنية وغير التقنية التي يستهدفها البرنامج. بالإضافة إلى الموازنة بين عناصره الأساسية والعناصر الأخرى التي يتطلبها البرنامج. ويجب تعزيز المحتوى النظري للمنهاج الدراسي بالتطبيق العملي من خلال زج الطلبة بشكل وافي بالعمل المختبري والميداني. وأن يكون محتوى المقررات وتسلسلها مناسبين. مع تخصيص الوقت الكافي لكل عنصر من عناصر المحتوى</a:t>
            </a:r>
            <a:r>
              <a:rPr lang="en-US" sz="2400" dirty="0">
                <a:solidFill>
                  <a:srgbClr val="000000"/>
                </a:solidFill>
                <a:effectLst/>
                <a:latin typeface="Times New Roman" panose="02020603050405020304" pitchFamily="18" charset="0"/>
                <a:ea typeface="Calibri" panose="020F0502020204030204" pitchFamily="34" charset="0"/>
              </a:rPr>
              <a:t>.</a:t>
            </a:r>
            <a:br>
              <a:rPr lang="en-US" sz="2400" dirty="0">
                <a:solidFill>
                  <a:srgbClr val="000000"/>
                </a:solidFill>
                <a:effectLst/>
                <a:latin typeface="Times New Roman" panose="02020603050405020304" pitchFamily="18" charset="0"/>
                <a:ea typeface="Calibri" panose="020F0502020204030204" pitchFamily="34" charset="0"/>
              </a:rPr>
            </a:br>
            <a:r>
              <a:rPr lang="ar-SA" sz="2400" dirty="0">
                <a:solidFill>
                  <a:srgbClr val="000000"/>
                </a:solidFill>
                <a:effectLst/>
                <a:latin typeface="Times New Roman" panose="02020603050405020304" pitchFamily="18" charset="0"/>
                <a:ea typeface="Calibri" panose="020F0502020204030204" pitchFamily="34" charset="0"/>
              </a:rPr>
              <a:t>ويجب تحديث محتوى المقررات بشكل مستمر لمواكبة التطور العلمي والتكنولوجي والمعرفي وتلبية احتياجات المجتمع المتغيرة باستمرار. وأن يكون المنهاج الدراسي ومفردات المقررات كافيين لإعداد الطلبة لممارسة مهنة الهندسة في ظل قيود الحياة الواقعية (السياسية والاجتماعية والأخلاقية والاقتصادية والصحية والسلامة وقابلية التصنيع والبيئة والاستدامة).</a:t>
            </a:r>
            <a:br>
              <a:rPr lang="en-US" sz="2400" dirty="0">
                <a:solidFill>
                  <a:srgbClr val="000000"/>
                </a:solidFill>
                <a:effectLst/>
                <a:latin typeface="Times New Roman" panose="02020603050405020304" pitchFamily="18" charset="0"/>
                <a:ea typeface="Calibri" panose="020F0502020204030204" pitchFamily="34" charset="0"/>
              </a:rPr>
            </a:br>
            <a:endParaRPr lang="en-US" sz="5400" dirty="0"/>
          </a:p>
        </p:txBody>
      </p:sp>
    </p:spTree>
    <p:extLst>
      <p:ext uri="{BB962C8B-B14F-4D97-AF65-F5344CB8AC3E}">
        <p14:creationId xmlns:p14="http://schemas.microsoft.com/office/powerpoint/2010/main" val="2398866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6396335"/>
            <a:ext cx="9144000" cy="461665"/>
          </a:xfrm>
          <a:prstGeom prst="rect">
            <a:avLst/>
          </a:prstGeom>
          <a:solidFill>
            <a:srgbClr val="990033"/>
          </a:solidFill>
        </p:spPr>
        <p:txBody>
          <a:bodyPr wrap="square" rtlCol="0">
            <a:spAutoFit/>
          </a:bodyPr>
          <a:lstStyle/>
          <a:p>
            <a:pPr algn="ctr"/>
            <a:endParaRPr lang="ms-MY" sz="2400" b="1" dirty="0">
              <a:solidFill>
                <a:schemeClr val="bg1"/>
              </a:solidFill>
              <a:latin typeface="Arial" pitchFamily="34" charset="0"/>
              <a:cs typeface="Arial" pitchFamily="34" charset="0"/>
            </a:endParaRPr>
          </a:p>
        </p:txBody>
      </p:sp>
      <p:sp>
        <p:nvSpPr>
          <p:cNvPr id="15" name="Parallelogram 14"/>
          <p:cNvSpPr/>
          <p:nvPr/>
        </p:nvSpPr>
        <p:spPr>
          <a:xfrm>
            <a:off x="1331640" y="6396335"/>
            <a:ext cx="5780522" cy="461665"/>
          </a:xfrm>
          <a:prstGeom prst="parallelogram">
            <a:avLst>
              <a:gd name="adj" fmla="val 6542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IQ" sz="2000" b="1" dirty="0">
                <a:solidFill>
                  <a:schemeClr val="bg1"/>
                </a:solidFill>
                <a:latin typeface="Arial" pitchFamily="34" charset="0"/>
                <a:cs typeface="Arial" pitchFamily="34" charset="0"/>
              </a:rPr>
              <a:t>جامعة بغداد / كلية الهندسة الخوارزمي  عام 2025</a:t>
            </a:r>
            <a:endParaRPr lang="en-US" sz="2000" b="1" dirty="0">
              <a:solidFill>
                <a:schemeClr val="bg1"/>
              </a:solidFill>
              <a:latin typeface="Arial" pitchFamily="34" charset="0"/>
              <a:cs typeface="Arial" pitchFamily="34" charset="0"/>
            </a:endParaRPr>
          </a:p>
        </p:txBody>
      </p:sp>
      <p:sp>
        <p:nvSpPr>
          <p:cNvPr id="11" name="TextBox 10"/>
          <p:cNvSpPr txBox="1"/>
          <p:nvPr/>
        </p:nvSpPr>
        <p:spPr>
          <a:xfrm>
            <a:off x="303029" y="40224"/>
            <a:ext cx="8467110" cy="646331"/>
          </a:xfrm>
          <a:prstGeom prst="rect">
            <a:avLst/>
          </a:prstGeom>
          <a:solidFill>
            <a:schemeClr val="tx1"/>
          </a:solidFill>
        </p:spPr>
        <p:txBody>
          <a:bodyPr wrap="square" rtlCol="0">
            <a:spAutoFit/>
          </a:bodyPr>
          <a:lstStyle/>
          <a:p>
            <a:pPr algn="ctr" rtl="1"/>
            <a:r>
              <a:rPr lang="ar-IQ" sz="3600" b="1" dirty="0">
                <a:solidFill>
                  <a:schemeClr val="bg1"/>
                </a:solidFill>
              </a:rPr>
              <a:t>(</a:t>
            </a:r>
            <a:r>
              <a:rPr lang="ar-IQ" sz="2800" b="1" i="0" u="none" strike="noStrike" baseline="0" dirty="0">
                <a:solidFill>
                  <a:schemeClr val="bg1"/>
                </a:solidFill>
                <a:latin typeface="TimesNewRomanPSMT"/>
              </a:rPr>
              <a:t>الاعتماد البرامجي الهندسي </a:t>
            </a:r>
            <a:r>
              <a:rPr lang="ar-IQ" sz="3600" b="1" dirty="0">
                <a:solidFill>
                  <a:schemeClr val="bg1"/>
                </a:solidFill>
              </a:rPr>
              <a:t>)</a:t>
            </a:r>
            <a:endParaRPr lang="ms-MY" sz="3600" b="1" dirty="0">
              <a:solidFill>
                <a:schemeClr val="bg1"/>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7559ABA-DACC-4CBF-B6B4-84B6C46508D6}"/>
              </a:ext>
            </a:extLst>
          </p:cNvPr>
          <p:cNvSpPr txBox="1"/>
          <p:nvPr/>
        </p:nvSpPr>
        <p:spPr>
          <a:xfrm rot="16200000">
            <a:off x="7514645" y="2596262"/>
            <a:ext cx="2880320" cy="369332"/>
          </a:xfrm>
          <a:prstGeom prst="rect">
            <a:avLst/>
          </a:prstGeom>
          <a:noFill/>
        </p:spPr>
        <p:txBody>
          <a:bodyPr wrap="square" rtlCol="0">
            <a:spAutoFit/>
          </a:bodyPr>
          <a:lstStyle/>
          <a:p>
            <a:r>
              <a:rPr lang="ar-IQ" dirty="0"/>
              <a:t>الاستاذ الدكتور محمد السراج</a:t>
            </a:r>
            <a:endParaRPr lang="en-US" dirty="0"/>
          </a:p>
        </p:txBody>
      </p:sp>
      <p:sp>
        <p:nvSpPr>
          <p:cNvPr id="4" name="Title 3">
            <a:extLst>
              <a:ext uri="{FF2B5EF4-FFF2-40B4-BE49-F238E27FC236}">
                <a16:creationId xmlns:a16="http://schemas.microsoft.com/office/drawing/2014/main" id="{3D185748-B618-4232-8457-C09B4C4637F4}"/>
              </a:ext>
            </a:extLst>
          </p:cNvPr>
          <p:cNvSpPr>
            <a:spLocks noGrp="1"/>
          </p:cNvSpPr>
          <p:nvPr>
            <p:ph type="ctrTitle"/>
          </p:nvPr>
        </p:nvSpPr>
        <p:spPr>
          <a:xfrm>
            <a:off x="685800" y="980728"/>
            <a:ext cx="7772400" cy="5040561"/>
          </a:xfrm>
        </p:spPr>
        <p:txBody>
          <a:bodyPr>
            <a:normAutofit fontScale="90000"/>
          </a:bodyPr>
          <a:lstStyle/>
          <a:p>
            <a:pPr algn="just" rtl="1">
              <a:lnSpc>
                <a:spcPct val="115000"/>
              </a:lnSpc>
            </a:pPr>
            <a:r>
              <a:rPr lang="ar-SA" sz="2800" dirty="0">
                <a:solidFill>
                  <a:srgbClr val="000000"/>
                </a:solidFill>
                <a:effectLst/>
                <a:latin typeface="Times New Roman" panose="02020603050405020304" pitchFamily="18" charset="0"/>
                <a:ea typeface="Calibri" panose="020F0502020204030204" pitchFamily="34" charset="0"/>
              </a:rPr>
              <a:t>ومن جانب آخر، يجب أن يتبنى البرنامج طرقاً للتعليم والتعلم وتقييم الطلبة، تدعم تحقيق محصلات التعلم وأهداف البرنامج التعليمية. وأن يتم تصميمها وتنفيذها بشكل يساعد الطلبة في تطوير مهاراتهم الفكرية والعملية على نحو فعال، علاوة على التمتع بسلوكيات إيجابية. ويجب أن تؤدي هذه الطرق إلى تنمية قدرة الطلبة على التعلم الذاتي </a:t>
            </a:r>
            <a:r>
              <a:rPr lang="ar-SA" sz="2800" dirty="0" err="1">
                <a:solidFill>
                  <a:srgbClr val="000000"/>
                </a:solidFill>
                <a:effectLst/>
                <a:latin typeface="Times New Roman" panose="02020603050405020304" pitchFamily="18" charset="0"/>
                <a:ea typeface="Calibri" panose="020F0502020204030204" pitchFamily="34" charset="0"/>
              </a:rPr>
              <a:t>وإستعدادهم</a:t>
            </a:r>
            <a:r>
              <a:rPr lang="ar-SA" sz="2800" dirty="0">
                <a:solidFill>
                  <a:srgbClr val="000000"/>
                </a:solidFill>
                <a:effectLst/>
                <a:latin typeface="Times New Roman" panose="02020603050405020304" pitchFamily="18" charset="0"/>
                <a:ea typeface="Calibri" panose="020F0502020204030204" pitchFamily="34" charset="0"/>
              </a:rPr>
              <a:t> للتعلم مدى الحياة</a:t>
            </a:r>
            <a:r>
              <a:rPr lang="en-US" sz="2800" dirty="0">
                <a:solidFill>
                  <a:srgbClr val="000000"/>
                </a:solidFill>
                <a:effectLst/>
                <a:latin typeface="Times New Roman" panose="02020603050405020304" pitchFamily="18" charset="0"/>
                <a:ea typeface="Calibri" panose="020F0502020204030204" pitchFamily="34" charset="0"/>
              </a:rPr>
              <a:t>.</a:t>
            </a:r>
            <a:br>
              <a:rPr lang="en-US" sz="2800" dirty="0">
                <a:solidFill>
                  <a:srgbClr val="000000"/>
                </a:solidFill>
                <a:effectLst/>
                <a:latin typeface="Times New Roman" panose="02020603050405020304" pitchFamily="18" charset="0"/>
                <a:ea typeface="Calibri" panose="020F0502020204030204" pitchFamily="34" charset="0"/>
              </a:rPr>
            </a:br>
            <a:r>
              <a:rPr lang="ar-SA" sz="2800" dirty="0">
                <a:solidFill>
                  <a:srgbClr val="000000"/>
                </a:solidFill>
                <a:effectLst/>
                <a:latin typeface="Times New Roman" panose="02020603050405020304" pitchFamily="18" charset="0"/>
                <a:ea typeface="Calibri" panose="020F0502020204030204" pitchFamily="34" charset="0"/>
              </a:rPr>
              <a:t>ولا بد من مشاركة جميع أعضاء هيئة التدريس في عمليات تطوير المنهاج الدراسي وطرق التعليم والتعلم والتقييم. وتشمل عمليات التطوير أيضاً، مشاركة المراجعين النظراء والممتحنين الخارجيين. ويمكن الاستعانة بأسلوب المقارنة المرجعية (</a:t>
            </a:r>
            <a:r>
              <a:rPr lang="en-US" sz="2800" dirty="0">
                <a:solidFill>
                  <a:srgbClr val="000000"/>
                </a:solidFill>
                <a:effectLst/>
                <a:latin typeface="Times New Roman" panose="02020603050405020304" pitchFamily="18" charset="0"/>
                <a:ea typeface="Calibri" panose="020F0502020204030204" pitchFamily="34" charset="0"/>
              </a:rPr>
              <a:t>Benchmarking</a:t>
            </a:r>
            <a:r>
              <a:rPr lang="ar-SA" sz="2800" dirty="0">
                <a:solidFill>
                  <a:srgbClr val="000000"/>
                </a:solidFill>
                <a:effectLst/>
                <a:latin typeface="Times New Roman" panose="02020603050405020304" pitchFamily="18" charset="0"/>
                <a:ea typeface="Calibri" panose="020F0502020204030204" pitchFamily="34" charset="0"/>
              </a:rPr>
              <a:t>) في هذا المجال أيضاً.</a:t>
            </a:r>
            <a:br>
              <a:rPr lang="en-US" sz="2800" dirty="0">
                <a:solidFill>
                  <a:srgbClr val="000000"/>
                </a:solidFill>
                <a:effectLst/>
                <a:latin typeface="Times New Roman" panose="02020603050405020304" pitchFamily="18" charset="0"/>
                <a:ea typeface="Calibri" panose="020F0502020204030204" pitchFamily="34" charset="0"/>
              </a:rPr>
            </a:br>
            <a:endParaRPr lang="en-US" sz="6000" dirty="0"/>
          </a:p>
        </p:txBody>
      </p:sp>
    </p:spTree>
    <p:extLst>
      <p:ext uri="{BB962C8B-B14F-4D97-AF65-F5344CB8AC3E}">
        <p14:creationId xmlns:p14="http://schemas.microsoft.com/office/powerpoint/2010/main" val="3911330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14992</TotalTime>
  <Words>2631</Words>
  <Application>Microsoft Office PowerPoint</Application>
  <PresentationFormat>On-screen Show (4:3)</PresentationFormat>
  <Paragraphs>134</Paragraphs>
  <Slides>23</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Century Gothic</vt:lpstr>
      <vt:lpstr>Times New Roman</vt:lpstr>
      <vt:lpstr>TimesNewRomanPSMT</vt:lpstr>
      <vt:lpstr>Office Theme</vt:lpstr>
      <vt:lpstr>(ورشة تعريفية بالاعتماد البرامجي) أ. د. محمد عبد عطية  السراج م.د. زهراء عبد الرحمن محمد  م.م. سلوى مروان صالح </vt:lpstr>
      <vt:lpstr>الغاية: لأجل ضمان جودة التعليم الهندسي في العراق بما يلبي احتياجات أصحاب الشأن كافة. وإدامة عملية التحسين المستمر لبرامج التعليم الهندسي بما يضمن تحقيق الكفايات المهنية للخريجين على وفق المتطلبات المحلية والعالمية. يتوجب على كل مؤسسة تعليم هندسي عراقية أن تثبت بوضوح أن كل برنامج للتعليم الهندسي فيها يفي بالمعايير الوطنية لاعتماد التعليم الهندسي من خلال هذا التقرير. </vt:lpstr>
      <vt:lpstr>الامتثال لمعايير الاعتماد (ACCREDIATION CRITERIA) 1. المعيار 1: أهداف البرنامج التعليمية Criterion 1: Program Educational Objectives  الغاية: إثبات بأن للبرنامج خطة استراتيجية معتمدة قابلة للتحقيق وتتضمن بوضوح أهداف البرنامج التعليمية التي تعبر عن الكفايات المهنية لخريجي البرنامج (Professional Competences) والتي تبنى عليها مواصفات البرنامج بالشكل الذي يؤمن تلبية احتياجات أصحاب الشأن كافة. وأنها متسقة مع رسالة المؤسسة ومتوافقة مع معايير الاعتماد الوطني وموثقة ومعلنة. وأنها خاضعة للمراجعة بشكل دوري من خلال عملية ممنهجة وفعالة وموثقة بمشاركة أصحاب الشأن أنفسهم. </vt:lpstr>
      <vt:lpstr>. المعيار 2: محصلات الخريجين (Criterion 2: Graduate Outcomes)  الغاية: إثبات بأن للبرنامج محصلات (نواتج تعلم) موثقة ومعلنة من شأنها اعداد الخريجين لتحقيق أهداف البرنامج التعليمية بعد سنوات قليلة من التخرج، وتشمل معارف ومهارات ومواقف السلوك. وأنها متوافقة مع نواتج التعلم المطلوب اكتسابها من قبل الخريجين بموجب المعايير الوطنية، والتي يجري قياس مدى اكتساب الطلبة لها حال تخرجهم. وهي تنظر بعين الاعتبار إلى الجوانب المجتمعية والبيئية وأخلاق المهنة، وتقود الطلبة إلى تحسين جودة الحياة والحفاظ على إستدامة البيئة والتراث الثقافي والقيم الإنسانية والوطنية. ويمكن للبرنامج زيادة نواتج تعلم إضافية وفقًا لأهدافه التعليمية ولكن لا يجوز تقليلها عن محصلات الخريجين الآتية: </vt:lpstr>
      <vt:lpstr>محصلات الخريجين الالزامية:  1. القدرة على تمييز وتحديد وتعريف وصياغة وحل المشكلات الهندسية من خلال تطبيق مبادئ الهندسة والعلوم والرياضيات. 2. القدرة على إنتاج تصاميم هندسية تلبي الاحتياجات المطلوبة ضمن قيود معينة من خلال تطبيق عمليات التحليل والتركيب في عملية التصميم. 3. القدرة على إنشاء وتنفيذ القياسات والاختبارات المناسبة مع ضمان الجودة، وتحليل وتفسير النتائج، والقدرة على الحكم الهندسي عليها للوصول إلى الاستنتاجات. 4. القدرة على التواصل الفعال شفهيا مع مجموعة من الناس وتحريرياً مع مختلف المستويات الإدارية ولمختلف الأغراض. 5. القدرة على إدراك المسؤوليات الأخلاقية والمهنية في القضايا الهندسية وإصدار أحكام سليمة تراعي العواقب المترتبة عليها في المجالات المالية والبيئية والمجتمعية وعلى مستوى العالم. 6. القدرة على إدراك ضرورة مواصلة التنمية الذاتية للمعرفة المهنية وكيفية إيجادها وتقييمها وتجميعها وتطبيقها بشكل صحيح. 7. القدرة على العمل بشكل فعال ضمن فرق العمل وتحديد الأهداف وتخطيط الفعاليات والوفاء بمواعيد الانجاز وإدارة المخاطرة وعدم التيقن. </vt:lpstr>
      <vt:lpstr>. المعيار 3: المنهاج الدراسي (Criterion 3: Curriculum) الغاية : إثبات بأن البرنامج يوفر نطاقًا تعليمياَ متكاملاً يكفل بناء قدرات الخريجين على تطبيق المعارف والمهارات والمواقف ذات الصلة بالعمل الهندسي. ويتجلى ذلك من خلال محتوى البرنامج وطرق التعليم والتعلم ومؤهلات هيئة التدريس. إذ تحدد المعايير الوطنية، بشكل عام، مكونات (مجالات) المنهاج الدراسي الرئيسية المناسبة لتعليم الهندسة، ولكنها لا تحدد مقررات بعينها. ويجب أن يضمن البرنامج تكريس الاهتمام والوقت الكافيين لكل مكون منها في المنهاج الدراسي، بالشكل الذي يضمن تحقيق نواتج التعلم وأهداف البرنامج التعليمية. وأولى هذه المكونات هي مقررات الرياضيات والعلوم الصرفة المناسبة للبرنامج (ومختبراتها) وبما لا يقل عن (30) ساعة معتمدة. ويشمل عنوان العلوم الصرفة أياً من الفيزياء والكيمياء وعلوم الحياة والأرض والفضاء، وحسبما يناسب البرنامج واحتياجاته. </vt:lpstr>
      <vt:lpstr> أما مقررات مكون العلوم الهندسية والتصميم الهندسي المناسبة للبرنامج، فيجب أن لا تقل عن (45) ساعة معتمدة. وتعمل هذه العلوم الهندسية على تحقيق المعرفة اللازمة للتطبيق الهندسي من خلال توظيف مكون الرياضيات والعلوم الصرفة وتوفر جسرا بينها وبين التصميم الهندسي الذي هو غاية البرنامج. حيث يخضع الطلبة ضمن المنهاج الدراسي إلى ممارسة التصميم الهندسي باستعمال المعايير الهندسية المناسبة وضمن قيود واقعية متعددة، معتمدين في ذلك على المعارف والمهارات والسلوكيات المكتسبة في دراستهم السابقة والتي تبلغ ذروتها في ممارسة التصميم الرئيسي في مشروع التخرج. </vt:lpstr>
      <vt:lpstr>علاوة على ذلك، يجب أن يتضمن المنهاج الدراسي مكوناً تعليمياً عاماً يكمل المحتوى الهندسي للمنهاج الدراسي ويتوافق مع محصلات التعلم وأهداف البرنامج، ويشمل مقررات في الثقافة العامة والمهارات الناعمة. ويجب أن يكون المنهاج الدراسي متوازناً في تحقيق الجوانب التقنية وغير التقنية التي يستهدفها البرنامج. بالإضافة إلى الموازنة بين عناصره الأساسية والعناصر الأخرى التي يتطلبها البرنامج. ويجب تعزيز المحتوى النظري للمنهاج الدراسي بالتطبيق العملي من خلال زج الطلبة بشكل وافي بالعمل المختبري والميداني. وأن يكون محتوى المقررات وتسلسلها مناسبين. مع تخصيص الوقت الكافي لكل عنصر من عناصر المحتوى. ويجب تحديث محتوى المقررات بشكل مستمر لمواكبة التطور العلمي والتكنولوجي والمعرفي وتلبية احتياجات المجتمع المتغيرة باستمرار. وأن يكون المنهاج الدراسي ومفردات المقررات كافيين لإعداد الطلبة لممارسة مهنة الهندسة في ظل قيود الحياة الواقعية (السياسية والاجتماعية والأخلاقية والاقتصادية والصحية والسلامة وقابلية التصنيع والبيئة والاستدامة). </vt:lpstr>
      <vt:lpstr>ومن جانب آخر، يجب أن يتبنى البرنامج طرقاً للتعليم والتعلم وتقييم الطلبة، تدعم تحقيق محصلات التعلم وأهداف البرنامج التعليمية. وأن يتم تصميمها وتنفيذها بشكل يساعد الطلبة في تطوير مهاراتهم الفكرية والعملية على نحو فعال، علاوة على التمتع بسلوكيات إيجابية. ويجب أن تؤدي هذه الطرق إلى تنمية قدرة الطلبة على التعلم الذاتي وإستعدادهم للتعلم مدى الحياة. ولا بد من مشاركة جميع أعضاء هيئة التدريس في عمليات تطوير المنهاج الدراسي وطرق التعليم والتعلم والتقييم. وتشمل عمليات التطوير أيضاً، مشاركة المراجعين النظراء والممتحنين الخارجيين. ويمكن الاستعانة بأسلوب المقارنة المرجعية (Benchmarking) في هذا المجال أيضاً. </vt:lpstr>
      <vt:lpstr>. المعيار 4: التحسين المستمر (Criterion 4: Continuous Improvement) بيِّن مدى تحقيق محصلات الخريجين، وبيِّن عمليات القياس والتقييم المنتظمة لذلك، وكيف يتم توظيف نتائج تلك العمليات في اجراءات التحسين المستمر للبرنامج، وعلى النحو الآتي: الغاية: إثبات بأن البرنامج يمارس عملية منتظمة مناسبة وموثقة لقياس وتقييم مدى تحقيق محصلات الخريجين. تأخذ بعين الاعتبار آراء الطلبة والخريجين وأرباب العمل في البرنامج أيضاً. واستخدام نتائج التقييم بشكل منهجي وموثق لتحسين البرنامج بشكل مستمر. وأنَّ هناك نظام لإدارة الجودة يضمن توفير أدلة عن عمليات تقييم جودة البرنامج وإجراءات تحسينه، وكيفية إعادة تقييم نتائج التحسين، وكيفية التعامل مع النتائج المنحرفة عن الهدف، ومدى رضا أصحاب الشأن بالنتائج وكيفية معرفة ذلك. وأن البرنامج يستعين باللجنة الاستشارية للصناعة التي يشكلها من ممثلي المؤسسات التي توظف الخريجين، لتقديم المشورة للبرنامج في مراجعة أهدافه التعليمية ومحصلات الخريجين والمنهاج الدراسي وآليات تنفيذ البرنامج بشكل دوري، وتقدم مقترحات حول الاحتياجات الحالية والمستقبلية للمجالات المهنية التي يعمل فيها الخريجون. </vt:lpstr>
      <vt:lpstr>PowerPoint Presentation</vt:lpstr>
      <vt:lpstr>PowerPoint Presentation</vt:lpstr>
      <vt:lpstr>. المعيار 7: الدعم الاداري (Criterion 7: Administrative Support) بيِّن مدى كفاية الفقرات الآتية لتمكين الطلبة في البرنامج من اكتساب محصلات الخريجين. الغاية: إثبات أن المؤسسة توفر الدعم الإداري للبرنامج من خلال الخدمات المؤسسية المقدمة للبرنامج، بالإضافة إلى كيفية استقطاب واستبقاء وتطوير أعضاء هيئة التدريس الجيدين والموظفين التقنيين والإداريين الجيدين بطريقة مناسبة لتلبية جميع احتياجات البرنامج. </vt:lpstr>
      <vt:lpstr>المعيار 8: الدعم المالي (Criterion 8: Administrative Support) بيِّن مدى كفاية الفقرات الآتية لتمكين الطلبة في البرنامج من اكتساب محصلات الخريجين. الغاية: إثبات كفاية الدعم المالي للبرنامج، من خلال التخصيصات المالية المتوفرة، لضمان سير التعليم والتعلم، وإقامة وصيانة المرافق والتجهيزات، ورواتب ومستحقات هيئة التدريس والموظفين، وتلبية احتياجات البرنامج الأخرى. وأن يكون ذلك موثقاً بشكل جيد. </vt:lpstr>
      <vt:lpstr>المعيار 9: المرافق والتسهيلات (Criterion 9: Facilities) الغاية: إثبات أن البرنامج يوفر القاعات الدراسية والمختبرات والمكاتب والمكتبات وجميع المنشآت الأخرى اللازمة لتوفير بيئة أكاديمية فعالة ومشجعة تدعم تحقيق محصلات الخريجين. وأن تكون الأجهزة والمعدات والوسائل وخدمات الحوسبة والانترنت، حديثة وصالحة للاستخدام الآمن ومتاحة بشكل وافي. وأن يجري صيانتها وتحديثها بشكل دوري لتكون في متناول الطلبة مع توفير التوجيه المناسب لهم وضمان سلامتهم. وأن يكون ذلك موثقاً بشكل جيد. </vt:lpstr>
      <vt:lpstr>المعايير إختصاص البرنامج (Specific Program Criteria) بيِّن كيف يفي البرنامج بأية معايير تتعلق بالاختصاص وهي في الغالب تتعلق بالمنهاج الدراسي وهيئة التدريس والمختبرات. ويجري تغطيتها ضمناً في تلك المعايير وزيادة التوضيح في هذه الفقرة. الغاية: يجب تحديد المعايير ذات الصلة بالتخصص الهندسي للبرنامج إضافة إلى المعايير العامة المذكورة في أعلاه. وغالباً ما تقتصر على مقررات المنهاج الدراسي ومتطلباتها ومؤهلات أعضاء هيئة التدريس اللازمة لها. وقد تكون هناك جوانب أخرى ذات صلة كالمختبرات. ويراعى في حالة وجود مسارين تخصصيين في البرنامج بحكم عنوانه (كالهندسة المدنية والبيئية) أن يكون كل مسار منها مستوفياً لمعاييره علاوة على المعايير المشتركة بين المسارين والتي يشار اليها مرة واحدة. وهنا لا بد من التزام البرامج بأن تكون تحت أحد العناوين المنصوص عليها في المعايير العالمية للاعتماد البرامجي وعلى رأسها معايير (ABET) والمدرجة في وثيقة المعايير الوطنية. ويفضل أن تكون متوافقة مع ما هو معتمد من قبل المجلس القومي لممتحني الهندسة والمساحة في الولايات المتحدة الأمريكية (NCEES). ليسهل الاستناد إلى محاور امتحان الأساسيات (FE) في تحديد موضوعات المنهاج الدراسي ومتطلباتها وبالتالي مؤهلات أعضاء هيئة التدريس أيضاً. كما يمكن الركون إلى برامج في جامعات أخرى شرط أن تكون حاصلة على الاعتماد. </vt:lpstr>
      <vt:lpstr>الملاحق (APPENDICES) الملحق (أ): مفردات المقررات (Appendix A: Course Syllabi) الملحق (ب): سير ذاتية موجزة للتدريسيين (Appendix B: Faculty Vitae) الملحق (ج): المعدات (Appendix C: Equipment) قائمة بالمعدات الرئيسية التي يستخدمها البرنامج في عملية التعليم، ذات معلومات وافية عنها.   الملحق (د): إيجاز عن المؤسسة (Appendix D: Institutional Summary</vt:lpstr>
      <vt:lpstr>اللجنة الاولى :</vt:lpstr>
      <vt:lpstr>اللجنة الثانية :</vt:lpstr>
      <vt:lpstr>اللجنة الثالثة :</vt:lpstr>
      <vt:lpstr>اللجنة الرابعة  :</vt:lpstr>
      <vt:lpstr>الورش</vt:lpstr>
      <vt:lpstr>شكراً  لحسن  الاستماع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MKB 1133  Bio-product Development</dc:title>
  <dc:creator>user</dc:creator>
  <cp:lastModifiedBy>Mohammed Atiya</cp:lastModifiedBy>
  <cp:revision>813</cp:revision>
  <cp:lastPrinted>2012-11-07T05:40:15Z</cp:lastPrinted>
  <dcterms:created xsi:type="dcterms:W3CDTF">2012-10-30T13:17:10Z</dcterms:created>
  <dcterms:modified xsi:type="dcterms:W3CDTF">2025-02-05T20:24:55Z</dcterms:modified>
</cp:coreProperties>
</file>