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0" r:id="rId5"/>
    <p:sldId id="266" r:id="rId6"/>
    <p:sldId id="278" r:id="rId7"/>
    <p:sldId id="298" r:id="rId8"/>
    <p:sldId id="299" r:id="rId9"/>
    <p:sldId id="300" r:id="rId10"/>
    <p:sldId id="301" r:id="rId11"/>
    <p:sldId id="302" r:id="rId12"/>
    <p:sldId id="305" r:id="rId13"/>
    <p:sldId id="306" r:id="rId14"/>
    <p:sldId id="308" r:id="rId15"/>
    <p:sldId id="310" r:id="rId16"/>
    <p:sldId id="311" r:id="rId17"/>
    <p:sldId id="4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7C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5" y="-1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D2312-2A3A-4CB2-9654-2F396D978BED}"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0E304-9FF2-495D-9F40-EEE7B2D09367}" type="slidenum">
              <a:rPr lang="en-US" smtClean="0"/>
              <a:t>‹#›</a:t>
            </a:fld>
            <a:endParaRPr lang="en-US"/>
          </a:p>
        </p:txBody>
      </p:sp>
    </p:spTree>
    <p:extLst>
      <p:ext uri="{BB962C8B-B14F-4D97-AF65-F5344CB8AC3E}">
        <p14:creationId xmlns:p14="http://schemas.microsoft.com/office/powerpoint/2010/main" val="428518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2ECF7C-D3DB-44BF-96EB-CD88CE91E4EB}"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7329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CF7C-D3DB-44BF-96EB-CD88CE91E4EB}"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420777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CF7C-D3DB-44BF-96EB-CD88CE91E4EB}"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40379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ECF7C-D3DB-44BF-96EB-CD88CE91E4EB}"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26556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ECF7C-D3DB-44BF-96EB-CD88CE91E4EB}"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374000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ECF7C-D3DB-44BF-96EB-CD88CE91E4EB}"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124699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ECF7C-D3DB-44BF-96EB-CD88CE91E4EB}"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179917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ECF7C-D3DB-44BF-96EB-CD88CE91E4EB}"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401443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ECF7C-D3DB-44BF-96EB-CD88CE91E4EB}"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159513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ECF7C-D3DB-44BF-96EB-CD88CE91E4EB}"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41968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ECF7C-D3DB-44BF-96EB-CD88CE91E4EB}"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9508-DFF0-4D39-80A4-863B5CAEC98C}" type="slidenum">
              <a:rPr lang="en-US" smtClean="0"/>
              <a:t>‹#›</a:t>
            </a:fld>
            <a:endParaRPr lang="en-US"/>
          </a:p>
        </p:txBody>
      </p:sp>
    </p:spTree>
    <p:extLst>
      <p:ext uri="{BB962C8B-B14F-4D97-AF65-F5344CB8AC3E}">
        <p14:creationId xmlns:p14="http://schemas.microsoft.com/office/powerpoint/2010/main" val="353103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ECF7C-D3DB-44BF-96EB-CD88CE91E4EB}" type="datetimeFigureOut">
              <a:rPr lang="en-US" smtClean="0"/>
              <a:t>6/12/2025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D9508-DFF0-4D39-80A4-863B5CAEC98C}" type="slidenum">
              <a:rPr lang="en-US" smtClean="0"/>
              <a:t>‹#›</a:t>
            </a:fld>
            <a:endParaRPr lang="en-US"/>
          </a:p>
        </p:txBody>
      </p:sp>
    </p:spTree>
    <p:extLst>
      <p:ext uri="{BB962C8B-B14F-4D97-AF65-F5344CB8AC3E}">
        <p14:creationId xmlns:p14="http://schemas.microsoft.com/office/powerpoint/2010/main" val="377926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88" y="615075"/>
            <a:ext cx="1774190" cy="1487170"/>
          </a:xfrm>
          <a:prstGeom prst="rect">
            <a:avLst/>
          </a:prstGeom>
          <a:noFill/>
          <a:ln>
            <a:noFill/>
          </a:ln>
        </p:spPr>
      </p:pic>
      <p:sp>
        <p:nvSpPr>
          <p:cNvPr id="5" name="Rectangle 4"/>
          <p:cNvSpPr/>
          <p:nvPr/>
        </p:nvSpPr>
        <p:spPr>
          <a:xfrm>
            <a:off x="641038" y="2355191"/>
            <a:ext cx="1869440" cy="450280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4343921" y="985406"/>
            <a:ext cx="5194935" cy="474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0">
              <a:lnSpc>
                <a:spcPct val="107000"/>
              </a:lnSpc>
              <a:spcBef>
                <a:spcPts val="0"/>
              </a:spcBef>
              <a:spcAft>
                <a:spcPts val="800"/>
              </a:spcAft>
            </a:pPr>
            <a:r>
              <a:rPr lang="ar-IQ" sz="4000" dirty="0">
                <a:solidFill>
                  <a:srgbClr val="009999"/>
                </a:solidFill>
                <a:effectLst/>
                <a:ea typeface="Calibri" panose="020F0502020204030204" pitchFamily="34" charset="0"/>
                <a:cs typeface="AdvertisingMedium" pitchFamily="2" charset="-78"/>
              </a:rPr>
              <a:t>إجراءات الاقتراع </a:t>
            </a:r>
            <a:r>
              <a:rPr lang="ar-IQ" dirty="0">
                <a:solidFill>
                  <a:srgbClr val="009999"/>
                </a:solidFill>
                <a:effectLst/>
                <a:ea typeface="Calibri" panose="020F0502020204030204" pitchFamily="34" charset="0"/>
                <a:cs typeface="AdvertisingMedium" pitchFamily="2" charset="-78"/>
              </a:rPr>
              <a:t> </a:t>
            </a:r>
            <a:endParaRPr lang="en-US" sz="1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6670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3" name="Rectangle 2"/>
          <p:cNvSpPr/>
          <p:nvPr/>
        </p:nvSpPr>
        <p:spPr>
          <a:xfrm>
            <a:off x="472440" y="147935"/>
            <a:ext cx="10809053" cy="1384995"/>
          </a:xfrm>
          <a:prstGeom prst="rect">
            <a:avLst/>
          </a:prstGeom>
        </p:spPr>
        <p:txBody>
          <a:bodyPr wrap="square">
            <a:spAutoFit/>
          </a:bodyPr>
          <a:lstStyle/>
          <a:p>
            <a:pPr marR="0" lvl="0" algn="justLow" rtl="1" fontAlgn="ctr">
              <a:lnSpc>
                <a:spcPct val="150000"/>
              </a:lnSpc>
              <a:spcBef>
                <a:spcPts val="1200"/>
              </a:spcBef>
              <a:spcAft>
                <a:spcPts val="800"/>
              </a:spcAft>
              <a:buClr>
                <a:srgbClr val="009999"/>
              </a:buClr>
            </a:pPr>
            <a:r>
              <a:rPr lang="ar-SA" sz="2800" b="1" dirty="0">
                <a:solidFill>
                  <a:srgbClr val="009999"/>
                </a:solidFill>
                <a:latin typeface="Calibri" panose="020F0502020204030204" pitchFamily="34" charset="0"/>
                <a:ea typeface="Calibri" panose="020F0502020204030204" pitchFamily="34" charset="0"/>
                <a:cs typeface="+mj-cs"/>
              </a:rPr>
              <a:t>7. </a:t>
            </a:r>
            <a:r>
              <a:rPr lang="ar-SA" sz="2800" b="1" dirty="0">
                <a:solidFill>
                  <a:srgbClr val="262626"/>
                </a:solidFill>
                <a:latin typeface="Calibri" panose="020F0502020204030204" pitchFamily="34" charset="0"/>
                <a:ea typeface="Calibri" panose="020F0502020204030204" pitchFamily="34" charset="0"/>
                <a:cs typeface="+mj-cs"/>
              </a:rPr>
              <a:t>تسليم البطاقة البايومترية للناخب ايذاناً بانتهاء عملية التحقق وارجاع ورقة الاقتراع الى مصدر اوراق </a:t>
            </a:r>
            <a:r>
              <a:rPr lang="ar-SA" sz="2800" b="1" dirty="0" smtClean="0">
                <a:solidFill>
                  <a:srgbClr val="262626"/>
                </a:solidFill>
                <a:latin typeface="Calibri" panose="020F0502020204030204" pitchFamily="34" charset="0"/>
                <a:ea typeface="Calibri" panose="020F0502020204030204" pitchFamily="34" charset="0"/>
                <a:cs typeface="+mj-cs"/>
              </a:rPr>
              <a:t>الاقتراع</a:t>
            </a:r>
            <a:r>
              <a:rPr lang="en-US" sz="2800" b="1" dirty="0" smtClean="0">
                <a:solidFill>
                  <a:srgbClr val="262626"/>
                </a:solidFill>
                <a:latin typeface="Calibri" panose="020F0502020204030204" pitchFamily="34" charset="0"/>
                <a:ea typeface="Calibri" panose="020F0502020204030204" pitchFamily="34" charset="0"/>
                <a:cs typeface="+mj-cs"/>
              </a:rPr>
              <a:t>  </a:t>
            </a:r>
            <a:r>
              <a:rPr lang="ar-IQ" sz="2800" b="1" dirty="0" smtClean="0">
                <a:solidFill>
                  <a:srgbClr val="262626"/>
                </a:solidFill>
                <a:latin typeface="Calibri" panose="020F0502020204030204" pitchFamily="34" charset="0"/>
                <a:ea typeface="Calibri" panose="020F0502020204030204" pitchFamily="34" charset="0"/>
                <a:cs typeface="+mj-cs"/>
              </a:rPr>
              <a:t> لتسليمها الى الناخب .</a:t>
            </a:r>
            <a:endParaRPr lang="en-US" sz="2000" b="1" dirty="0">
              <a:effectLst/>
              <a:latin typeface="Calibri" panose="020F0502020204030204" pitchFamily="34" charset="0"/>
              <a:ea typeface="Calibri" panose="020F0502020204030204" pitchFamily="34" charset="0"/>
              <a:cs typeface="+mj-cs"/>
            </a:endParaRPr>
          </a:p>
        </p:txBody>
      </p:sp>
      <p:pic>
        <p:nvPicPr>
          <p:cNvPr id="8" name="그림 6">
            <a:extLst>
              <a:ext uri="{FF2B5EF4-FFF2-40B4-BE49-F238E27FC236}">
                <a16:creationId xmlns:a16="http://schemas.microsoft.com/office/drawing/2014/main" xmlns="" id="{37970B76-5E46-E9D7-B397-8FAFF3EEE371}"/>
              </a:ext>
            </a:extLst>
          </p:cNvPr>
          <p:cNvPicPr>
            <a:picLocks noChangeAspect="1"/>
          </p:cNvPicPr>
          <p:nvPr/>
        </p:nvPicPr>
        <p:blipFill>
          <a:blip r:embed="rId4"/>
          <a:stretch>
            <a:fillRect/>
          </a:stretch>
        </p:blipFill>
        <p:spPr>
          <a:xfrm>
            <a:off x="1203960" y="1885416"/>
            <a:ext cx="6537960" cy="4587583"/>
          </a:xfrm>
          <a:prstGeom prst="rect">
            <a:avLst/>
          </a:prstGeom>
        </p:spPr>
      </p:pic>
    </p:spTree>
    <p:extLst>
      <p:ext uri="{BB962C8B-B14F-4D97-AF65-F5344CB8AC3E}">
        <p14:creationId xmlns:p14="http://schemas.microsoft.com/office/powerpoint/2010/main" val="472092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0" y="207300"/>
            <a:ext cx="11429999" cy="1292662"/>
          </a:xfrm>
          <a:prstGeom prst="rect">
            <a:avLst/>
          </a:prstGeom>
          <a:noFill/>
        </p:spPr>
        <p:txBody>
          <a:bodyPr wrap="square">
            <a:spAutoFit/>
          </a:bodyPr>
          <a:lstStyle/>
          <a:p>
            <a:pPr marR="630555" algn="justLow" rtl="1" fontAlgn="ctr">
              <a:lnSpc>
                <a:spcPct val="150000"/>
              </a:lnSpc>
              <a:spcBef>
                <a:spcPts val="1200"/>
              </a:spcBef>
              <a:buClr>
                <a:srgbClr val="C00000"/>
              </a:buClr>
              <a:tabLst>
                <a:tab pos="2743200" algn="ctr"/>
                <a:tab pos="5486400" algn="r"/>
                <a:tab pos="457200" algn="l"/>
              </a:tabLst>
            </a:pPr>
            <a:r>
              <a:rPr lang="ar-SA" sz="2800" b="1" dirty="0">
                <a:solidFill>
                  <a:srgbClr val="009999"/>
                </a:solidFill>
                <a:latin typeface="Calibri" panose="020F0502020204030204" pitchFamily="34" charset="0"/>
              </a:rPr>
              <a:t>8. </a:t>
            </a:r>
            <a:r>
              <a:rPr lang="ar-SA" sz="2400" b="1" dirty="0">
                <a:solidFill>
                  <a:srgbClr val="262626"/>
                </a:solidFill>
                <a:latin typeface="Calibri" panose="020F0502020204030204" pitchFamily="34" charset="0"/>
              </a:rPr>
              <a:t>يطلب مصدر الاوراق من الناخب التوقيع والبصمة بالإبهام الايسـر امام اسمه في سجل الناخبين الورقي، ويوضح للناخب الية التصويت في ورقة الاقتراع.</a:t>
            </a:r>
            <a:endParaRPr lang="en-US" sz="2800" b="1" dirty="0">
              <a:solidFill>
                <a:srgbClr val="262626"/>
              </a:solidFill>
              <a:latin typeface="Calibri" panose="020F0502020204030204" pitchFamily="34" charset="0"/>
            </a:endParaRPr>
          </a:p>
        </p:txBody>
      </p:sp>
      <p:sp>
        <p:nvSpPr>
          <p:cNvPr id="2" name="TextBox 1">
            <a:extLst>
              <a:ext uri="{FF2B5EF4-FFF2-40B4-BE49-F238E27FC236}">
                <a16:creationId xmlns:a16="http://schemas.microsoft.com/office/drawing/2014/main" xmlns="" id="{3DE12B60-DA1F-F5E1-0712-5ED3315B15EA}"/>
              </a:ext>
            </a:extLst>
          </p:cNvPr>
          <p:cNvSpPr txBox="1"/>
          <p:nvPr/>
        </p:nvSpPr>
        <p:spPr>
          <a:xfrm>
            <a:off x="601188" y="1837392"/>
            <a:ext cx="10928016" cy="3549690"/>
          </a:xfrm>
          <a:prstGeom prst="rect">
            <a:avLst/>
          </a:prstGeom>
          <a:noFill/>
        </p:spPr>
        <p:txBody>
          <a:bodyPr wrap="square">
            <a:spAutoFit/>
          </a:bodyPr>
          <a:lstStyle/>
          <a:p>
            <a:pPr marR="0" lvl="0" algn="justLow" rtl="1" fontAlgn="ctr">
              <a:lnSpc>
                <a:spcPct val="200000"/>
              </a:lnSpc>
              <a:spcBef>
                <a:spcPts val="1200"/>
              </a:spcBef>
              <a:spcAft>
                <a:spcPts val="800"/>
              </a:spcAft>
              <a:buClr>
                <a:srgbClr val="009999"/>
              </a:buClr>
            </a:pPr>
            <a:r>
              <a:rPr lang="ar-AE" sz="3200" b="1" dirty="0">
                <a:solidFill>
                  <a:srgbClr val="009999"/>
                </a:solidFill>
                <a:effectLst/>
                <a:latin typeface="Calibri" panose="020F0502020204030204" pitchFamily="34" charset="0"/>
                <a:ea typeface="Calibri" panose="020F0502020204030204" pitchFamily="34" charset="0"/>
              </a:rPr>
              <a:t>9. </a:t>
            </a:r>
            <a:r>
              <a:rPr lang="ar-SA" sz="2400" b="1" dirty="0">
                <a:solidFill>
                  <a:srgbClr val="262626"/>
                </a:solidFill>
                <a:effectLst/>
                <a:latin typeface="Calibri" panose="020F0502020204030204" pitchFamily="34" charset="0"/>
                <a:ea typeface="Calibri" panose="020F0502020204030204" pitchFamily="34" charset="0"/>
              </a:rPr>
              <a:t>بالنسبة للناخبين </a:t>
            </a:r>
            <a:r>
              <a:rPr lang="ar-SA" sz="2400" b="1" u="sng" dirty="0">
                <a:solidFill>
                  <a:srgbClr val="FF0000"/>
                </a:solidFill>
                <a:effectLst/>
                <a:latin typeface="Calibri" panose="020F0502020204030204" pitchFamily="34" charset="0"/>
                <a:ea typeface="Calibri" panose="020F0502020204030204" pitchFamily="34" charset="0"/>
              </a:rPr>
              <a:t>غير المقروءة بصماتهم أثناء مرحلة التسجيل البايومتري</a:t>
            </a:r>
            <a:r>
              <a:rPr lang="ar-SA" sz="2400" b="1" dirty="0">
                <a:solidFill>
                  <a:srgbClr val="262626"/>
                </a:solidFill>
                <a:effectLst/>
                <a:latin typeface="Calibri" panose="020F0502020204030204" pitchFamily="34" charset="0"/>
                <a:ea typeface="Calibri" panose="020F0502020204030204" pitchFamily="34" charset="0"/>
              </a:rPr>
              <a:t>، في يوم الاقتراع ي</a:t>
            </a:r>
            <a:r>
              <a:rPr lang="ar-IQ" sz="2400" b="1" dirty="0">
                <a:solidFill>
                  <a:srgbClr val="262626"/>
                </a:solidFill>
                <a:effectLst/>
                <a:latin typeface="Calibri" panose="020F0502020204030204" pitchFamily="34" charset="0"/>
                <a:ea typeface="Calibri" panose="020F0502020204030204" pitchFamily="34" charset="0"/>
              </a:rPr>
              <a:t>تم</a:t>
            </a:r>
            <a:r>
              <a:rPr lang="ar-SA" sz="2400" b="1" dirty="0">
                <a:solidFill>
                  <a:srgbClr val="262626"/>
                </a:solidFill>
                <a:effectLst/>
                <a:latin typeface="Calibri" panose="020F0502020204030204" pitchFamily="34" charset="0"/>
                <a:ea typeface="Calibri" panose="020F0502020204030204" pitchFamily="34" charset="0"/>
              </a:rPr>
              <a:t> التقاط </a:t>
            </a:r>
            <a:r>
              <a:rPr lang="ar-IQ" sz="2400" b="1" dirty="0">
                <a:solidFill>
                  <a:srgbClr val="262626"/>
                </a:solidFill>
                <a:effectLst/>
                <a:latin typeface="Calibri" panose="020F0502020204030204" pitchFamily="34" charset="0"/>
                <a:ea typeface="Calibri" panose="020F0502020204030204" pitchFamily="34" charset="0"/>
              </a:rPr>
              <a:t>بصمة أحد الأصابع و </a:t>
            </a:r>
            <a:r>
              <a:rPr lang="ar-SA" sz="2400" b="1" dirty="0">
                <a:solidFill>
                  <a:srgbClr val="262626"/>
                </a:solidFill>
                <a:effectLst/>
                <a:latin typeface="Calibri" panose="020F0502020204030204" pitchFamily="34" charset="0"/>
                <a:ea typeface="Calibri" panose="020F0502020204030204" pitchFamily="34" charset="0"/>
              </a:rPr>
              <a:t>يظهر </a:t>
            </a:r>
            <a:r>
              <a:rPr lang="ar-SA" sz="2400" b="1" u="sng" dirty="0">
                <a:solidFill>
                  <a:srgbClr val="FF0000"/>
                </a:solidFill>
                <a:effectLst/>
                <a:latin typeface="Calibri" panose="020F0502020204030204" pitchFamily="34" charset="0"/>
                <a:ea typeface="Calibri" panose="020F0502020204030204" pitchFamily="34" charset="0"/>
              </a:rPr>
              <a:t>زر التخطي </a:t>
            </a:r>
            <a:r>
              <a:rPr lang="ar-SA" sz="2400" b="1" dirty="0">
                <a:solidFill>
                  <a:srgbClr val="262626"/>
                </a:solidFill>
                <a:effectLst/>
                <a:latin typeface="Calibri" panose="020F0502020204030204" pitchFamily="34" charset="0"/>
                <a:ea typeface="Calibri" panose="020F0502020204030204" pitchFamily="34" charset="0"/>
              </a:rPr>
              <a:t>ويتم النقر عليه للانتقال الى الواجهة التي تليها </a:t>
            </a:r>
            <a:r>
              <a:rPr lang="ar-SA" sz="2400" b="1" dirty="0">
                <a:solidFill>
                  <a:srgbClr val="262626"/>
                </a:solidFill>
                <a:latin typeface="Calibri" panose="020F0502020204030204" pitchFamily="34" charset="0"/>
                <a:ea typeface="Calibri" panose="020F0502020204030204" pitchFamily="34" charset="0"/>
              </a:rPr>
              <a:t>.</a:t>
            </a:r>
          </a:p>
          <a:p>
            <a:pPr marR="0" lvl="0" algn="justLow" rtl="1" fontAlgn="ctr">
              <a:lnSpc>
                <a:spcPct val="200000"/>
              </a:lnSpc>
              <a:spcBef>
                <a:spcPts val="1200"/>
              </a:spcBef>
              <a:spcAft>
                <a:spcPts val="800"/>
              </a:spcAft>
              <a:buClr>
                <a:srgbClr val="009999"/>
              </a:buClr>
            </a:pPr>
            <a:r>
              <a:rPr lang="ar-SA" sz="2400" b="1" dirty="0">
                <a:solidFill>
                  <a:srgbClr val="262626"/>
                </a:solidFill>
                <a:latin typeface="Calibri" panose="020F0502020204030204" pitchFamily="34" charset="0"/>
                <a:ea typeface="Calibri" panose="020F0502020204030204" pitchFamily="34" charset="0"/>
              </a:rPr>
              <a:t>وت</a:t>
            </a:r>
            <a:r>
              <a:rPr lang="ar-SA" sz="2400" b="1" dirty="0">
                <a:solidFill>
                  <a:srgbClr val="262626"/>
                </a:solidFill>
                <a:effectLst/>
                <a:latin typeface="Calibri" panose="020F0502020204030204" pitchFamily="34" charset="0"/>
                <a:ea typeface="Calibri" panose="020F0502020204030204" pitchFamily="34" charset="0"/>
              </a:rPr>
              <a:t>كون هذه الحالة ضمن نسبة الـ (5%) لتخطي البصمات وتدون هذه الحالة في سجل مدير المحطة. كما يتم تدوين بيانات الناخب لهذه الحالة في الاستمارة المخصصة لذلك في نهاية سجل الناخبين الورقي.</a:t>
            </a:r>
            <a:endParaRPr lang="ar-AE" sz="2400" b="1" dirty="0">
              <a:solidFill>
                <a:srgbClr val="26262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5454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righ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right)">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389779" y="395926"/>
            <a:ext cx="10928016" cy="5273238"/>
          </a:xfrm>
          <a:prstGeom prst="rect">
            <a:avLst/>
          </a:prstGeom>
          <a:noFill/>
        </p:spPr>
        <p:txBody>
          <a:bodyPr wrap="square">
            <a:spAutoFit/>
          </a:bodyPr>
          <a:lstStyle/>
          <a:p>
            <a:pPr marR="0" lvl="0" algn="justLow" rtl="1" fontAlgn="ctr">
              <a:lnSpc>
                <a:spcPct val="200000"/>
              </a:lnSpc>
              <a:spcBef>
                <a:spcPts val="1200"/>
              </a:spcBef>
              <a:spcAft>
                <a:spcPts val="800"/>
              </a:spcAft>
              <a:buClr>
                <a:srgbClr val="009999"/>
              </a:buClr>
            </a:pPr>
            <a:r>
              <a:rPr lang="ar-AE" sz="3200" b="1" dirty="0">
                <a:solidFill>
                  <a:srgbClr val="009999"/>
                </a:solidFill>
                <a:effectLst/>
                <a:latin typeface="Calibri" panose="020F0502020204030204" pitchFamily="34" charset="0"/>
                <a:ea typeface="Calibri" panose="020F0502020204030204" pitchFamily="34" charset="0"/>
              </a:rPr>
              <a:t>10. </a:t>
            </a:r>
            <a:r>
              <a:rPr lang="ar-AE" sz="3200" b="1" dirty="0">
                <a:effectLst/>
                <a:latin typeface="Calibri" panose="020F0502020204030204" pitchFamily="34" charset="0"/>
                <a:ea typeface="Calibri" panose="020F0502020204030204" pitchFamily="34" charset="0"/>
              </a:rPr>
              <a:t>ابلاغ الناخب بالتوجه خلف إحدى منصات الاقتراع الشاغرة. </a:t>
            </a:r>
          </a:p>
          <a:p>
            <a:pPr marR="0" lvl="0" algn="justLow" rtl="1" fontAlgn="ctr">
              <a:lnSpc>
                <a:spcPct val="200000"/>
              </a:lnSpc>
              <a:spcBef>
                <a:spcPts val="1200"/>
              </a:spcBef>
              <a:spcAft>
                <a:spcPts val="800"/>
              </a:spcAft>
              <a:buClr>
                <a:srgbClr val="009999"/>
              </a:buClr>
            </a:pPr>
            <a:r>
              <a:rPr lang="ar-AE" sz="3200" b="1" dirty="0">
                <a:solidFill>
                  <a:srgbClr val="009999"/>
                </a:solidFill>
                <a:effectLst/>
                <a:latin typeface="Calibri" panose="020F0502020204030204" pitchFamily="34" charset="0"/>
                <a:ea typeface="Calibri" panose="020F0502020204030204" pitchFamily="34" charset="0"/>
              </a:rPr>
              <a:t>11.</a:t>
            </a:r>
            <a:r>
              <a:rPr lang="ar-AE" sz="3200" b="1" dirty="0">
                <a:effectLst/>
                <a:latin typeface="Calibri" panose="020F0502020204030204" pitchFamily="34" charset="0"/>
                <a:ea typeface="Calibri" panose="020F0502020204030204" pitchFamily="34" charset="0"/>
              </a:rPr>
              <a:t> يقوم الناخب بوضع ورقة الاقتراع في جهاز العد والفرز الالكتروني ومن ثم يتأكد مراقب الصندوق من قيام الناخب بوضع إصبع السبابة الايمن في الحبر ، والتأكد من أن الحبر يغطي ظفر الإصبع وعدم قيام الناخب بمحاولة مسح إصبعه قبل أن يجف الحبر. </a:t>
            </a:r>
          </a:p>
        </p:txBody>
      </p:sp>
    </p:spTree>
    <p:extLst>
      <p:ext uri="{BB962C8B-B14F-4D97-AF65-F5344CB8AC3E}">
        <p14:creationId xmlns:p14="http://schemas.microsoft.com/office/powerpoint/2010/main" val="1213198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8134424" y="117680"/>
            <a:ext cx="2544286" cy="584775"/>
          </a:xfrm>
          <a:prstGeom prst="rect">
            <a:avLst/>
          </a:prstGeom>
          <a:noFill/>
        </p:spPr>
        <p:txBody>
          <a:bodyPr wrap="none" rtlCol="0">
            <a:spAutoFit/>
          </a:bodyPr>
          <a:lstStyle/>
          <a:p>
            <a:r>
              <a:rPr lang="ar-AE" sz="3200" b="1" u="sng" dirty="0">
                <a:solidFill>
                  <a:srgbClr val="009999"/>
                </a:solidFill>
              </a:rPr>
              <a:t>التصويت المساعد</a:t>
            </a: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894939" y="155288"/>
            <a:ext cx="517240" cy="547167"/>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373413" y="1038939"/>
            <a:ext cx="10928016" cy="5858014"/>
          </a:xfrm>
          <a:prstGeom prst="rect">
            <a:avLst/>
          </a:prstGeom>
          <a:noFill/>
        </p:spPr>
        <p:txBody>
          <a:bodyPr wrap="square">
            <a:spAutoFit/>
          </a:bodyPr>
          <a:lstStyle/>
          <a:p>
            <a:pPr marL="231775" marR="0" lvl="0" indent="-231775" algn="just" rtl="1" fontAlgn="ctr">
              <a:spcBef>
                <a:spcPts val="1200"/>
              </a:spcBef>
              <a:spcAft>
                <a:spcPts val="800"/>
              </a:spcAft>
              <a:buClr>
                <a:srgbClr val="009999"/>
              </a:buClr>
            </a:pPr>
            <a:r>
              <a:rPr lang="ar-SA" sz="2800" b="1" dirty="0">
                <a:solidFill>
                  <a:srgbClr val="262626"/>
                </a:solidFill>
                <a:effectLst/>
                <a:latin typeface="Calibri" panose="020F0502020204030204" pitchFamily="34" charset="0"/>
                <a:ea typeface="Calibri" panose="020F0502020204030204" pitchFamily="34" charset="0"/>
              </a:rPr>
              <a:t>•</a:t>
            </a:r>
            <a:r>
              <a:rPr lang="ar-IQ" sz="2800" b="1" dirty="0">
                <a:solidFill>
                  <a:srgbClr val="262626"/>
                </a:solidFill>
                <a:effectLst/>
                <a:latin typeface="Calibri" panose="020F0502020204030204" pitchFamily="34" charset="0"/>
                <a:ea typeface="Calibri" panose="020F0502020204030204" pitchFamily="34" charset="0"/>
              </a:rPr>
              <a:t> </a:t>
            </a:r>
            <a:r>
              <a:rPr lang="ar-SA" sz="2800" b="1" dirty="0">
                <a:solidFill>
                  <a:srgbClr val="262626"/>
                </a:solidFill>
                <a:effectLst/>
                <a:latin typeface="Calibri" panose="020F0502020204030204" pitchFamily="34" charset="0"/>
                <a:ea typeface="Calibri" panose="020F0502020204030204" pitchFamily="34" charset="0"/>
              </a:rPr>
              <a:t>يمكن أن يطلب من يحتاج الى المساعدة من مدير المحطة أن يساعده سواء كان اميا، او بصيراً او مقطوع اليدين او لا يستطيع استخدام قلم التأشير لاي سبب كان ويكون المدير مسؤولا عن تسهيل مهمة التصويت للناخب وعدم اعلام أي أحد باختيار الناخب مطلقا سواء كان في يوم الانتخاب أو في أي وقت آخر.</a:t>
            </a:r>
          </a:p>
          <a:p>
            <a:pPr marL="231775" marR="0" lvl="0" indent="-231775" algn="just" rtl="1" fontAlgn="ctr">
              <a:spcBef>
                <a:spcPts val="1200"/>
              </a:spcBef>
              <a:spcAft>
                <a:spcPts val="800"/>
              </a:spcAft>
              <a:buClr>
                <a:srgbClr val="009999"/>
              </a:buClr>
            </a:pPr>
            <a:r>
              <a:rPr lang="ar-SA" sz="2800" b="1" dirty="0">
                <a:solidFill>
                  <a:srgbClr val="262626"/>
                </a:solidFill>
                <a:effectLst/>
                <a:latin typeface="Calibri" panose="020F0502020204030204" pitchFamily="34" charset="0"/>
                <a:ea typeface="Calibri" panose="020F0502020204030204" pitchFamily="34" charset="0"/>
              </a:rPr>
              <a:t>•</a:t>
            </a:r>
            <a:r>
              <a:rPr lang="ar-IQ" sz="2800" b="1" dirty="0">
                <a:solidFill>
                  <a:srgbClr val="262626"/>
                </a:solidFill>
                <a:effectLst/>
                <a:latin typeface="Calibri" panose="020F0502020204030204" pitchFamily="34" charset="0"/>
                <a:ea typeface="Calibri" panose="020F0502020204030204" pitchFamily="34" charset="0"/>
              </a:rPr>
              <a:t> </a:t>
            </a:r>
            <a:r>
              <a:rPr lang="ar-SA" sz="2800" b="1" dirty="0">
                <a:solidFill>
                  <a:srgbClr val="262626"/>
                </a:solidFill>
                <a:effectLst/>
                <a:latin typeface="Calibri" panose="020F0502020204030204" pitchFamily="34" charset="0"/>
                <a:ea typeface="Calibri" panose="020F0502020204030204" pitchFamily="34" charset="0"/>
              </a:rPr>
              <a:t>يمكن ان يقوم أحد اقرباء الناخب الى الدرجة الرابعة (الذي يختاره الناخب) بمساعدته في التصويت ولكن لا يجوز تقديم المساعدة لأكثر من </a:t>
            </a:r>
            <a:r>
              <a:rPr lang="ar-SA" sz="2800" b="1" dirty="0">
                <a:solidFill>
                  <a:srgbClr val="C00000"/>
                </a:solidFill>
                <a:effectLst/>
                <a:latin typeface="Calibri" panose="020F0502020204030204" pitchFamily="34" charset="0"/>
                <a:ea typeface="Calibri" panose="020F0502020204030204" pitchFamily="34" charset="0"/>
              </a:rPr>
              <a:t>ناخبين اثنين</a:t>
            </a:r>
            <a:r>
              <a:rPr lang="ar-SA" sz="2800" b="1" dirty="0">
                <a:solidFill>
                  <a:srgbClr val="262626"/>
                </a:solidFill>
                <a:effectLst/>
                <a:latin typeface="Calibri" panose="020F0502020204030204" pitchFamily="34" charset="0"/>
                <a:ea typeface="Calibri" panose="020F0502020204030204" pitchFamily="34" charset="0"/>
              </a:rPr>
              <a:t>. </a:t>
            </a:r>
          </a:p>
          <a:p>
            <a:pPr marL="231775" marR="0" lvl="0" indent="-231775" algn="just" rtl="1" fontAlgn="ctr">
              <a:spcBef>
                <a:spcPts val="1200"/>
              </a:spcBef>
              <a:spcAft>
                <a:spcPts val="800"/>
              </a:spcAft>
              <a:buClr>
                <a:srgbClr val="009999"/>
              </a:buClr>
            </a:pPr>
            <a:endParaRPr lang="ar-IQ" sz="2800" b="1" dirty="0">
              <a:solidFill>
                <a:srgbClr val="262626"/>
              </a:solidFill>
              <a:effectLst/>
              <a:latin typeface="Calibri" panose="020F0502020204030204" pitchFamily="34" charset="0"/>
              <a:ea typeface="Calibri" panose="020F0502020204030204" pitchFamily="34" charset="0"/>
            </a:endParaRPr>
          </a:p>
          <a:p>
            <a:pPr marL="231775" indent="-231775" algn="just" rtl="1" fontAlgn="ctr">
              <a:spcBef>
                <a:spcPts val="1200"/>
              </a:spcBef>
              <a:spcAft>
                <a:spcPts val="800"/>
              </a:spcAft>
              <a:buClr>
                <a:srgbClr val="009999"/>
              </a:buClr>
            </a:pPr>
            <a:r>
              <a:rPr lang="ar-IQ"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ar-SA" sz="28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ar-SA" sz="2800" b="1" dirty="0">
                <a:solidFill>
                  <a:srgbClr val="C00000"/>
                </a:solidFill>
                <a:effectLst/>
                <a:latin typeface="Calibri" panose="020F0502020204030204" pitchFamily="34" charset="0"/>
                <a:ea typeface="Calibri" panose="020F0502020204030204" pitchFamily="34" charset="0"/>
              </a:rPr>
              <a:t>لا يسمح لوكيل الحزب السياسـي والمرشح الفرد والمراقبون المعتمدون من قبل المفوضية بتقديم (التصويت المساعد) إلى أقاربهم أياً كانت درجة القرابة وإنما يقوم مدير المحطة بهذه المهمة ولا يمكن أن يشهدوا عملية التصويت المساعد.</a:t>
            </a:r>
          </a:p>
          <a:p>
            <a:pPr marL="342900" marR="0" lvl="0" indent="-342900" algn="just" rtl="1" fontAlgn="ctr">
              <a:spcBef>
                <a:spcPts val="1200"/>
              </a:spcBef>
              <a:spcAft>
                <a:spcPts val="800"/>
              </a:spcAft>
              <a:buClr>
                <a:srgbClr val="009999"/>
              </a:buClr>
              <a:buFont typeface="+mj-lt"/>
              <a:buAutoNum type="arabicPeriod"/>
            </a:pPr>
            <a:endParaRPr lang="en-US" sz="2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71178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righ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righ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right)">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3931350" y="108008"/>
            <a:ext cx="6747360" cy="707886"/>
          </a:xfrm>
          <a:prstGeom prst="rect">
            <a:avLst/>
          </a:prstGeom>
          <a:noFill/>
        </p:spPr>
        <p:txBody>
          <a:bodyPr wrap="none" rtlCol="0">
            <a:spAutoFit/>
          </a:bodyPr>
          <a:lstStyle/>
          <a:p>
            <a:r>
              <a:rPr lang="ar-AE" sz="4000" b="1" u="sng" dirty="0">
                <a:solidFill>
                  <a:srgbClr val="009999"/>
                </a:solidFill>
              </a:rPr>
              <a:t>الحالات الاستثنائية وكيفية التعامل معها </a:t>
            </a: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260281" y="1877495"/>
            <a:ext cx="11412179" cy="6329938"/>
          </a:xfrm>
          <a:prstGeom prst="rect">
            <a:avLst/>
          </a:prstGeom>
          <a:noFill/>
        </p:spPr>
        <p:txBody>
          <a:bodyPr wrap="square">
            <a:spAutoFit/>
          </a:bodyPr>
          <a:lstStyle/>
          <a:p>
            <a:pPr marL="457200" marR="0" algn="justLow" rtl="1" fontAlgn="ctr">
              <a:lnSpc>
                <a:spcPct val="150000"/>
              </a:lnSpc>
              <a:spcBef>
                <a:spcPts val="1200"/>
              </a:spcBef>
              <a:spcAft>
                <a:spcPts val="800"/>
              </a:spcAft>
            </a:pPr>
            <a:r>
              <a:rPr lang="ar-SA" sz="2800" b="1" dirty="0">
                <a:solidFill>
                  <a:srgbClr val="009999"/>
                </a:solidFill>
                <a:effectLst/>
                <a:latin typeface="Calibri" panose="020F0502020204030204" pitchFamily="34" charset="0"/>
                <a:ea typeface="Calibri" panose="020F0502020204030204" pitchFamily="34" charset="0"/>
              </a:rPr>
              <a:t>1.</a:t>
            </a:r>
            <a:r>
              <a:rPr lang="ar-SA" sz="2800" b="1" dirty="0">
                <a:effectLst/>
                <a:latin typeface="Calibri" panose="020F0502020204030204" pitchFamily="34" charset="0"/>
                <a:ea typeface="Calibri" panose="020F0502020204030204" pitchFamily="34" charset="0"/>
              </a:rPr>
              <a:t>	عدم تمكن جهاز التحقق من قراءة البيانات الواردة في بطاقة الناخب البايومترية (3 مرات) وتظهر عبارة فشل في قراءة بطاقة الناخب، يمكن استخدام </a:t>
            </a:r>
            <a:r>
              <a:rPr lang="en-US" sz="2800" b="1" dirty="0">
                <a:effectLst/>
                <a:latin typeface="Calibri" panose="020F0502020204030204" pitchFamily="34" charset="0"/>
                <a:ea typeface="Calibri" panose="020F0502020204030204" pitchFamily="34" charset="0"/>
              </a:rPr>
              <a:t>  QR  </a:t>
            </a:r>
            <a:r>
              <a:rPr lang="ar-SA" sz="2800" b="1" dirty="0">
                <a:effectLst/>
                <a:latin typeface="Calibri" panose="020F0502020204030204" pitchFamily="34" charset="0"/>
                <a:ea typeface="Calibri" panose="020F0502020204030204" pitchFamily="34" charset="0"/>
              </a:rPr>
              <a:t>لبطاقة ويتبع الاتي:</a:t>
            </a:r>
          </a:p>
          <a:p>
            <a:pPr marL="457200" marR="0" algn="justLow" rtl="1" fontAlgn="ctr">
              <a:lnSpc>
                <a:spcPct val="150000"/>
              </a:lnSpc>
              <a:spcBef>
                <a:spcPts val="1200"/>
              </a:spcBef>
              <a:spcAft>
                <a:spcPts val="800"/>
              </a:spcAft>
            </a:pPr>
            <a:r>
              <a:rPr lang="ar-SA" sz="2800" b="1" dirty="0">
                <a:effectLst/>
                <a:latin typeface="Calibri" panose="020F0502020204030204" pitchFamily="34" charset="0"/>
                <a:ea typeface="Calibri" panose="020F0502020204030204" pitchFamily="34" charset="0"/>
              </a:rPr>
              <a:t>•	ستظهر واجهة لفتح الكاميرا وقراءة الـ</a:t>
            </a:r>
            <a:r>
              <a:rPr lang="ar-IQ" sz="2800" b="1"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QR</a:t>
            </a:r>
            <a:r>
              <a:rPr lang="ar-IQ" sz="2800" b="1" dirty="0">
                <a:effectLst/>
                <a:latin typeface="Calibri" panose="020F0502020204030204" pitchFamily="34" charset="0"/>
                <a:ea typeface="Calibri" panose="020F0502020204030204" pitchFamily="34" charset="0"/>
              </a:rPr>
              <a:t>) </a:t>
            </a:r>
            <a:r>
              <a:rPr lang="ar-SA" sz="2800" b="1" dirty="0">
                <a:effectLst/>
                <a:latin typeface="Calibri" panose="020F0502020204030204" pitchFamily="34" charset="0"/>
                <a:ea typeface="Calibri" panose="020F0502020204030204" pitchFamily="34" charset="0"/>
              </a:rPr>
              <a:t>لبطاقة الناخب البايومترية.</a:t>
            </a:r>
          </a:p>
          <a:p>
            <a:pPr marL="457200" marR="0" algn="justLow" rtl="1" fontAlgn="ctr">
              <a:lnSpc>
                <a:spcPct val="150000"/>
              </a:lnSpc>
              <a:spcBef>
                <a:spcPts val="1200"/>
              </a:spcBef>
              <a:spcAft>
                <a:spcPts val="800"/>
              </a:spcAft>
            </a:pPr>
            <a:r>
              <a:rPr lang="ar-SA" sz="2800" b="1" dirty="0">
                <a:effectLst/>
                <a:latin typeface="Calibri" panose="020F0502020204030204" pitchFamily="34" charset="0"/>
                <a:ea typeface="Calibri" panose="020F0502020204030204" pitchFamily="34" charset="0"/>
              </a:rPr>
              <a:t>•	بعدها تظهر تباعاً حالات التحقق الاعتيادية واستكمال عمليات التحقق حتى النهاية.</a:t>
            </a:r>
          </a:p>
          <a:p>
            <a:pPr marL="457200" marR="0" algn="justLow" rtl="1" fontAlgn="ctr">
              <a:lnSpc>
                <a:spcPct val="150000"/>
              </a:lnSpc>
              <a:spcBef>
                <a:spcPts val="1200"/>
              </a:spcBef>
              <a:spcAft>
                <a:spcPts val="800"/>
              </a:spcAft>
            </a:pPr>
            <a:r>
              <a:rPr lang="ar-SA" sz="2800" b="1" dirty="0">
                <a:latin typeface="Calibri" panose="020F0502020204030204" pitchFamily="34" charset="0"/>
                <a:ea typeface="Calibri" panose="020F0502020204030204" pitchFamily="34" charset="0"/>
              </a:rPr>
              <a:t>•  </a:t>
            </a:r>
            <a:r>
              <a:rPr lang="ar-SA" sz="2800" b="1">
                <a:latin typeface="Calibri" panose="020F0502020204030204" pitchFamily="34" charset="0"/>
                <a:ea typeface="Calibri" panose="020F0502020204030204" pitchFamily="34" charset="0"/>
              </a:rPr>
              <a:t>يقوم مسؤول التعريف في </a:t>
            </a:r>
            <a:r>
              <a:rPr lang="ar-SA" sz="2800" b="1" dirty="0">
                <a:latin typeface="Calibri" panose="020F0502020204030204" pitchFamily="34" charset="0"/>
                <a:ea typeface="Calibri" panose="020F0502020204030204" pitchFamily="34" charset="0"/>
              </a:rPr>
              <a:t>هذه الحالة بسحب البطاقة وتسليمه وصل سحب بطاقة الناخب الصادر من جهاز التحقق الالكتروني بالنسبة للتصويت العام فقط.</a:t>
            </a:r>
          </a:p>
          <a:p>
            <a:pPr marL="457200" marR="0" algn="justLow" rtl="1" fontAlgn="ctr">
              <a:lnSpc>
                <a:spcPct val="150000"/>
              </a:lnSpc>
              <a:spcBef>
                <a:spcPts val="1200"/>
              </a:spcBef>
              <a:spcAft>
                <a:spcPts val="800"/>
              </a:spcAft>
            </a:pPr>
            <a:endParaRPr lang="ar-SA" sz="2800" b="1" dirty="0">
              <a:effectLst/>
              <a:latin typeface="Calibri" panose="020F0502020204030204" pitchFamily="34" charset="0"/>
              <a:ea typeface="Calibri" panose="020F0502020204030204" pitchFamily="34" charset="0"/>
            </a:endParaRPr>
          </a:p>
          <a:p>
            <a:pPr marL="457200" marR="0" algn="justLow" rtl="1" fontAlgn="ctr">
              <a:spcBef>
                <a:spcPts val="1200"/>
              </a:spcBef>
              <a:spcAft>
                <a:spcPts val="800"/>
              </a:spcAft>
            </a:pPr>
            <a:endParaRPr lang="ar-SA" sz="2800" b="1" dirty="0">
              <a:effectLst/>
              <a:latin typeface="Calibri" panose="020F0502020204030204" pitchFamily="34" charset="0"/>
              <a:ea typeface="Calibri" panose="020F0502020204030204" pitchFamily="34" charset="0"/>
            </a:endParaRPr>
          </a:p>
        </p:txBody>
      </p:sp>
      <p:sp>
        <p:nvSpPr>
          <p:cNvPr id="3" name="Rectangle 2"/>
          <p:cNvSpPr/>
          <p:nvPr/>
        </p:nvSpPr>
        <p:spPr>
          <a:xfrm>
            <a:off x="6580231" y="954614"/>
            <a:ext cx="5048177" cy="523220"/>
          </a:xfrm>
          <a:prstGeom prst="rect">
            <a:avLst/>
          </a:prstGeom>
        </p:spPr>
        <p:txBody>
          <a:bodyPr wrap="none">
            <a:spAutoFit/>
          </a:bodyPr>
          <a:lstStyle/>
          <a:p>
            <a:pPr marL="457200" marR="0" algn="justLow" rtl="1" fontAlgn="ctr">
              <a:spcBef>
                <a:spcPts val="1200"/>
              </a:spcBef>
              <a:spcAft>
                <a:spcPts val="800"/>
              </a:spcAft>
            </a:pPr>
            <a:r>
              <a:rPr lang="ar-SA" sz="2800" b="1" dirty="0">
                <a:solidFill>
                  <a:srgbClr val="FF0000"/>
                </a:solidFill>
                <a:latin typeface="Calibri" panose="020F0502020204030204" pitchFamily="34" charset="0"/>
                <a:ea typeface="Calibri" panose="020F0502020204030204" pitchFamily="34" charset="0"/>
              </a:rPr>
              <a:t>الحالات التي يسمح للناخب بالتصويت:</a:t>
            </a:r>
          </a:p>
        </p:txBody>
      </p:sp>
    </p:spTree>
    <p:extLst>
      <p:ext uri="{BB962C8B-B14F-4D97-AF65-F5344CB8AC3E}">
        <p14:creationId xmlns:p14="http://schemas.microsoft.com/office/powerpoint/2010/main" val="1037887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righ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right)">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righ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right)">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3931350" y="108008"/>
            <a:ext cx="6747360" cy="707886"/>
          </a:xfrm>
          <a:prstGeom prst="rect">
            <a:avLst/>
          </a:prstGeom>
          <a:noFill/>
        </p:spPr>
        <p:txBody>
          <a:bodyPr wrap="none" rtlCol="0">
            <a:spAutoFit/>
          </a:bodyPr>
          <a:lstStyle/>
          <a:p>
            <a:r>
              <a:rPr lang="ar-AE" sz="4000" b="1" u="sng" dirty="0">
                <a:solidFill>
                  <a:srgbClr val="009999"/>
                </a:solidFill>
              </a:rPr>
              <a:t>الحالات الاستثنائية وكيفية التعامل معها </a:t>
            </a: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267934" y="1737567"/>
            <a:ext cx="10928016" cy="5170646"/>
          </a:xfrm>
          <a:prstGeom prst="rect">
            <a:avLst/>
          </a:prstGeom>
          <a:noFill/>
        </p:spPr>
        <p:txBody>
          <a:bodyPr wrap="square">
            <a:spAutoFit/>
          </a:bodyPr>
          <a:lstStyle/>
          <a:p>
            <a:pPr marL="342900" marR="0" lvl="0" indent="-342900" algn="r" rtl="1" fontAlgn="ctr">
              <a:lnSpc>
                <a:spcPct val="200000"/>
              </a:lnSpc>
              <a:spcBef>
                <a:spcPts val="1200"/>
              </a:spcBef>
              <a:spcAft>
                <a:spcPts val="800"/>
              </a:spcAft>
              <a:buClr>
                <a:srgbClr val="009999"/>
              </a:buClr>
              <a:buFont typeface="+mj-lt"/>
              <a:buAutoNum type="arabicPeriod"/>
            </a:pPr>
            <a:r>
              <a:rPr lang="ar-SA" sz="2800" b="1" dirty="0">
                <a:solidFill>
                  <a:srgbClr val="262626"/>
                </a:solidFill>
                <a:effectLst/>
                <a:latin typeface="Calibri" panose="020F0502020204030204" pitchFamily="34" charset="0"/>
                <a:ea typeface="Calibri" panose="020F0502020204030204" pitchFamily="34" charset="0"/>
              </a:rPr>
              <a:t>في حال عدم وجود اسم الناخب في جهاز التحقق الالكتروني.</a:t>
            </a:r>
            <a:endParaRPr lang="en-US" sz="2800" b="1" dirty="0">
              <a:effectLst/>
              <a:latin typeface="Calibri" panose="020F0502020204030204" pitchFamily="34" charset="0"/>
              <a:ea typeface="Calibri" panose="020F0502020204030204" pitchFamily="34" charset="0"/>
            </a:endParaRPr>
          </a:p>
          <a:p>
            <a:pPr marL="342900" marR="0" lvl="0" indent="-342900" algn="r" rtl="1" fontAlgn="ctr">
              <a:lnSpc>
                <a:spcPct val="200000"/>
              </a:lnSpc>
              <a:spcBef>
                <a:spcPts val="1200"/>
              </a:spcBef>
              <a:spcAft>
                <a:spcPts val="800"/>
              </a:spcAft>
              <a:buClr>
                <a:srgbClr val="009999"/>
              </a:buClr>
              <a:buFont typeface="+mj-lt"/>
              <a:buAutoNum type="arabicPeriod"/>
            </a:pPr>
            <a:r>
              <a:rPr lang="ar-SA" sz="2800" b="1" dirty="0">
                <a:solidFill>
                  <a:srgbClr val="262626"/>
                </a:solidFill>
                <a:effectLst/>
                <a:latin typeface="Calibri" panose="020F0502020204030204" pitchFamily="34" charset="0"/>
                <a:ea typeface="Calibri" panose="020F0502020204030204" pitchFamily="34" charset="0"/>
              </a:rPr>
              <a:t>بطاقة الناخب مؤشرة بوقت وتاريخ التصويت (الناخب مصوت مسبقاً).</a:t>
            </a:r>
            <a:endParaRPr lang="en-US" sz="2800" b="1" dirty="0">
              <a:effectLst/>
              <a:latin typeface="Calibri" panose="020F0502020204030204" pitchFamily="34" charset="0"/>
              <a:ea typeface="Calibri" panose="020F0502020204030204" pitchFamily="34" charset="0"/>
            </a:endParaRPr>
          </a:p>
          <a:p>
            <a:pPr marL="342900" marR="0" lvl="0" indent="-342900" algn="justLow" rtl="1" fontAlgn="ctr">
              <a:lnSpc>
                <a:spcPct val="200000"/>
              </a:lnSpc>
              <a:spcBef>
                <a:spcPts val="1200"/>
              </a:spcBef>
              <a:spcAft>
                <a:spcPts val="800"/>
              </a:spcAft>
              <a:buClr>
                <a:srgbClr val="009999"/>
              </a:buClr>
              <a:buFont typeface="+mj-lt"/>
              <a:buAutoNum type="arabicPeriod"/>
            </a:pPr>
            <a:r>
              <a:rPr lang="ar-SA" sz="2800" b="1" dirty="0">
                <a:solidFill>
                  <a:srgbClr val="262626"/>
                </a:solidFill>
                <a:effectLst/>
                <a:latin typeface="Calibri" panose="020F0502020204030204" pitchFamily="34" charset="0"/>
                <a:ea typeface="Calibri" panose="020F0502020204030204" pitchFamily="34" charset="0"/>
              </a:rPr>
              <a:t>عدم تطابق بصمة إصبع الناخب </a:t>
            </a:r>
            <a:r>
              <a:rPr lang="ar-IQ" sz="2800" b="1" dirty="0" smtClean="0">
                <a:solidFill>
                  <a:srgbClr val="262626"/>
                </a:solidFill>
                <a:latin typeface="Calibri" panose="020F0502020204030204" pitchFamily="34" charset="0"/>
                <a:ea typeface="Calibri" panose="020F0502020204030204" pitchFamily="34" charset="0"/>
              </a:rPr>
              <a:t>والصورة </a:t>
            </a:r>
            <a:r>
              <a:rPr lang="ar-SA" sz="2800" b="1" dirty="0" smtClean="0">
                <a:solidFill>
                  <a:srgbClr val="262626"/>
                </a:solidFill>
                <a:effectLst/>
                <a:latin typeface="Calibri" panose="020F0502020204030204" pitchFamily="34" charset="0"/>
                <a:ea typeface="Calibri" panose="020F0502020204030204" pitchFamily="34" charset="0"/>
              </a:rPr>
              <a:t>مع </a:t>
            </a:r>
            <a:r>
              <a:rPr lang="ar-SA" sz="2800" b="1" dirty="0">
                <a:solidFill>
                  <a:srgbClr val="262626"/>
                </a:solidFill>
                <a:effectLst/>
                <a:latin typeface="Calibri" panose="020F0502020204030204" pitchFamily="34" charset="0"/>
                <a:ea typeface="Calibri" panose="020F0502020204030204" pitchFamily="34" charset="0"/>
              </a:rPr>
              <a:t>البصمات المخزونة </a:t>
            </a:r>
            <a:r>
              <a:rPr lang="ar-IQ" sz="2800" b="1" dirty="0" smtClean="0">
                <a:solidFill>
                  <a:srgbClr val="262626"/>
                </a:solidFill>
                <a:effectLst/>
                <a:latin typeface="Calibri" panose="020F0502020204030204" pitchFamily="34" charset="0"/>
                <a:ea typeface="Calibri" panose="020F0502020204030204" pitchFamily="34" charset="0"/>
              </a:rPr>
              <a:t>والصوره </a:t>
            </a:r>
            <a:r>
              <a:rPr lang="ar-SA" sz="2800" b="1" dirty="0" smtClean="0">
                <a:solidFill>
                  <a:srgbClr val="262626"/>
                </a:solidFill>
                <a:effectLst/>
                <a:latin typeface="Calibri" panose="020F0502020204030204" pitchFamily="34" charset="0"/>
                <a:ea typeface="Calibri" panose="020F0502020204030204" pitchFamily="34" charset="0"/>
              </a:rPr>
              <a:t>في </a:t>
            </a:r>
            <a:r>
              <a:rPr lang="ar-SA" sz="2800" b="1" dirty="0">
                <a:solidFill>
                  <a:srgbClr val="262626"/>
                </a:solidFill>
                <a:effectLst/>
                <a:latin typeface="Calibri" panose="020F0502020204030204" pitchFamily="34" charset="0"/>
                <a:ea typeface="Calibri" panose="020F0502020204030204" pitchFamily="34" charset="0"/>
              </a:rPr>
              <a:t>بطاقة الناخب البايومترية والبصمات </a:t>
            </a:r>
            <a:r>
              <a:rPr lang="ar-IQ" sz="2800" b="1" dirty="0" smtClean="0">
                <a:solidFill>
                  <a:srgbClr val="262626"/>
                </a:solidFill>
                <a:effectLst/>
                <a:latin typeface="Calibri" panose="020F0502020204030204" pitchFamily="34" charset="0"/>
                <a:ea typeface="Calibri" panose="020F0502020204030204" pitchFamily="34" charset="0"/>
              </a:rPr>
              <a:t>والصوره </a:t>
            </a:r>
            <a:r>
              <a:rPr lang="ar-SA" sz="2800" b="1" dirty="0" smtClean="0">
                <a:solidFill>
                  <a:srgbClr val="262626"/>
                </a:solidFill>
                <a:effectLst/>
                <a:latin typeface="Calibri" panose="020F0502020204030204" pitchFamily="34" charset="0"/>
                <a:ea typeface="Calibri" panose="020F0502020204030204" pitchFamily="34" charset="0"/>
              </a:rPr>
              <a:t>المخزونة </a:t>
            </a:r>
            <a:r>
              <a:rPr lang="ar-SA" sz="2800" b="1" dirty="0">
                <a:solidFill>
                  <a:srgbClr val="262626"/>
                </a:solidFill>
                <a:effectLst/>
                <a:latin typeface="Calibri" panose="020F0502020204030204" pitchFamily="34" charset="0"/>
                <a:ea typeface="Calibri" panose="020F0502020204030204" pitchFamily="34" charset="0"/>
              </a:rPr>
              <a:t>في جهاز التحقق.</a:t>
            </a:r>
            <a:endParaRPr lang="en-US" sz="2800" b="1" dirty="0">
              <a:effectLst/>
              <a:latin typeface="Calibri" panose="020F0502020204030204" pitchFamily="34" charset="0"/>
              <a:ea typeface="Calibri" panose="020F0502020204030204" pitchFamily="34" charset="0"/>
            </a:endParaRPr>
          </a:p>
          <a:p>
            <a:pPr marL="342900" marR="0" lvl="0" indent="-342900" algn="justLow" rtl="1" fontAlgn="ctr">
              <a:lnSpc>
                <a:spcPct val="200000"/>
              </a:lnSpc>
              <a:spcBef>
                <a:spcPts val="1200"/>
              </a:spcBef>
              <a:spcAft>
                <a:spcPts val="800"/>
              </a:spcAft>
              <a:buClr>
                <a:srgbClr val="009999"/>
              </a:buClr>
              <a:buFont typeface="+mj-lt"/>
              <a:buAutoNum type="arabicPeriod"/>
            </a:pPr>
            <a:endParaRPr lang="en-US" sz="2800" b="1" dirty="0">
              <a:effectLst/>
              <a:latin typeface="Calibri" panose="020F0502020204030204" pitchFamily="34" charset="0"/>
              <a:ea typeface="Calibri" panose="020F0502020204030204" pitchFamily="34" charset="0"/>
            </a:endParaRPr>
          </a:p>
        </p:txBody>
      </p:sp>
      <p:sp>
        <p:nvSpPr>
          <p:cNvPr id="3" name="Rectangle 2"/>
          <p:cNvSpPr/>
          <p:nvPr/>
        </p:nvSpPr>
        <p:spPr>
          <a:xfrm>
            <a:off x="5708374" y="984343"/>
            <a:ext cx="5530680" cy="584775"/>
          </a:xfrm>
          <a:prstGeom prst="rect">
            <a:avLst/>
          </a:prstGeom>
        </p:spPr>
        <p:txBody>
          <a:bodyPr wrap="none">
            <a:spAutoFit/>
          </a:bodyPr>
          <a:lstStyle/>
          <a:p>
            <a:pPr marR="0" lvl="0" algn="justLow" rtl="1" fontAlgn="ctr">
              <a:spcBef>
                <a:spcPts val="1200"/>
              </a:spcBef>
              <a:spcAft>
                <a:spcPts val="0"/>
              </a:spcAft>
            </a:pPr>
            <a:r>
              <a:rPr lang="ar-SA" sz="3200" b="1" dirty="0">
                <a:solidFill>
                  <a:srgbClr val="C00000"/>
                </a:solidFill>
                <a:latin typeface="Calibri" panose="020F0502020204030204" pitchFamily="34" charset="0"/>
                <a:ea typeface="Calibri" panose="020F0502020204030204" pitchFamily="34" charset="0"/>
              </a:rPr>
              <a:t>الحالات التي لا يسمح للناخب بالتصويت:</a:t>
            </a:r>
            <a:endParaRPr lang="en-US" sz="32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5609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righ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righ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righ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3931350" y="108008"/>
            <a:ext cx="6747360" cy="707886"/>
          </a:xfrm>
          <a:prstGeom prst="rect">
            <a:avLst/>
          </a:prstGeom>
          <a:noFill/>
        </p:spPr>
        <p:txBody>
          <a:bodyPr wrap="none" rtlCol="0">
            <a:spAutoFit/>
          </a:bodyPr>
          <a:lstStyle/>
          <a:p>
            <a:r>
              <a:rPr lang="ar-AE" sz="4000" b="1" u="sng" dirty="0">
                <a:solidFill>
                  <a:srgbClr val="009999"/>
                </a:solidFill>
              </a:rPr>
              <a:t>الحالات الاستثنائية وكيفية التعامل معها </a:t>
            </a: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200314" y="1569118"/>
            <a:ext cx="10928016" cy="4914166"/>
          </a:xfrm>
          <a:prstGeom prst="rect">
            <a:avLst/>
          </a:prstGeom>
          <a:noFill/>
        </p:spPr>
        <p:txBody>
          <a:bodyPr wrap="square">
            <a:spAutoFit/>
          </a:bodyPr>
          <a:lstStyle/>
          <a:p>
            <a:pPr marR="0" lvl="0" algn="justLow" rtl="1" fontAlgn="ctr">
              <a:lnSpc>
                <a:spcPct val="200000"/>
              </a:lnSpc>
              <a:spcBef>
                <a:spcPts val="1200"/>
              </a:spcBef>
              <a:spcAft>
                <a:spcPts val="800"/>
              </a:spcAft>
              <a:buClr>
                <a:srgbClr val="009999"/>
              </a:buClr>
            </a:pPr>
            <a:r>
              <a:rPr lang="ar-SA" sz="2800" b="1" dirty="0">
                <a:solidFill>
                  <a:srgbClr val="009999"/>
                </a:solidFill>
                <a:effectLst/>
                <a:latin typeface="Calibri" panose="020F0502020204030204" pitchFamily="34" charset="0"/>
                <a:ea typeface="Calibri" panose="020F0502020204030204" pitchFamily="34" charset="0"/>
              </a:rPr>
              <a:t>4. </a:t>
            </a:r>
            <a:r>
              <a:rPr lang="ar-SA" sz="2800" b="1" dirty="0">
                <a:solidFill>
                  <a:srgbClr val="262626"/>
                </a:solidFill>
                <a:effectLst/>
                <a:latin typeface="Calibri" panose="020F0502020204030204" pitchFamily="34" charset="0"/>
                <a:ea typeface="Calibri" panose="020F0502020204030204" pitchFamily="34" charset="0"/>
              </a:rPr>
              <a:t>في حال دخول الناخب لمحطة لم يرد اسمه فيها، حيث تظهر رسالة في جهاز التحقق (الناخب غير تابع لهذه المحطة) .</a:t>
            </a:r>
            <a:endParaRPr lang="en-US" sz="2800" b="1" dirty="0">
              <a:effectLst/>
              <a:latin typeface="Calibri" panose="020F0502020204030204" pitchFamily="34" charset="0"/>
              <a:ea typeface="Calibri" panose="020F0502020204030204" pitchFamily="34" charset="0"/>
            </a:endParaRPr>
          </a:p>
          <a:p>
            <a:pPr marR="0" lvl="0" algn="justLow" rtl="1" fontAlgn="ctr">
              <a:lnSpc>
                <a:spcPct val="200000"/>
              </a:lnSpc>
              <a:spcBef>
                <a:spcPts val="1200"/>
              </a:spcBef>
              <a:spcAft>
                <a:spcPts val="800"/>
              </a:spcAft>
              <a:buClr>
                <a:srgbClr val="009999"/>
              </a:buClr>
            </a:pPr>
            <a:r>
              <a:rPr lang="ar-SA" sz="2800" b="1" dirty="0">
                <a:solidFill>
                  <a:srgbClr val="009999"/>
                </a:solidFill>
                <a:effectLst/>
                <a:latin typeface="Calibri" panose="020F0502020204030204" pitchFamily="34" charset="0"/>
                <a:ea typeface="Calibri" panose="020F0502020204030204" pitchFamily="34" charset="0"/>
              </a:rPr>
              <a:t>5. </a:t>
            </a:r>
            <a:r>
              <a:rPr lang="ar-SA" sz="2800" b="1" dirty="0">
                <a:solidFill>
                  <a:srgbClr val="262626"/>
                </a:solidFill>
                <a:effectLst/>
                <a:latin typeface="Calibri" panose="020F0502020204030204" pitchFamily="34" charset="0"/>
                <a:ea typeface="Calibri" panose="020F0502020204030204" pitchFamily="34" charset="0"/>
              </a:rPr>
              <a:t>ناخب يمتلك بطاقة الكترونية (قصيرة الامــد).</a:t>
            </a:r>
            <a:endParaRPr lang="ar-SA" sz="2800" b="1" dirty="0">
              <a:latin typeface="Calibri" panose="020F0502020204030204" pitchFamily="34" charset="0"/>
              <a:ea typeface="Calibri" panose="020F0502020204030204" pitchFamily="34" charset="0"/>
            </a:endParaRPr>
          </a:p>
          <a:p>
            <a:pPr marR="0" lvl="0" algn="justLow" rtl="1" fontAlgn="ctr">
              <a:lnSpc>
                <a:spcPct val="200000"/>
              </a:lnSpc>
              <a:spcBef>
                <a:spcPts val="1200"/>
              </a:spcBef>
              <a:spcAft>
                <a:spcPts val="800"/>
              </a:spcAft>
              <a:buClr>
                <a:srgbClr val="009999"/>
              </a:buClr>
            </a:pPr>
            <a:r>
              <a:rPr lang="ar-SA" sz="2800" b="1" dirty="0">
                <a:solidFill>
                  <a:srgbClr val="009999"/>
                </a:solidFill>
                <a:effectLst/>
                <a:latin typeface="Calibri" panose="020F0502020204030204" pitchFamily="34" charset="0"/>
                <a:ea typeface="Calibri" panose="020F0502020204030204" pitchFamily="34" charset="0"/>
              </a:rPr>
              <a:t>6. </a:t>
            </a:r>
            <a:r>
              <a:rPr lang="ar-SA" sz="2800" b="1" dirty="0">
                <a:solidFill>
                  <a:srgbClr val="262626"/>
                </a:solidFill>
                <a:effectLst/>
                <a:latin typeface="Calibri" panose="020F0502020204030204" pitchFamily="34" charset="0"/>
                <a:ea typeface="Calibri" panose="020F0502020204030204" pitchFamily="34" charset="0"/>
              </a:rPr>
              <a:t>الناخب الذي يملك بطاقة بايومترية ولديه بطاقة بايومترية جديدة ( محدثة )  لم يستلمها من مركز التسجيل.</a:t>
            </a:r>
            <a:endParaRPr lang="ar-IQ" sz="2800" b="1" dirty="0">
              <a:solidFill>
                <a:srgbClr val="262626"/>
              </a:solidFill>
              <a:effectLst/>
              <a:latin typeface="Calibri" panose="020F0502020204030204" pitchFamily="34" charset="0"/>
              <a:ea typeface="Calibri" panose="020F0502020204030204" pitchFamily="34" charset="0"/>
            </a:endParaRPr>
          </a:p>
        </p:txBody>
      </p:sp>
      <p:sp>
        <p:nvSpPr>
          <p:cNvPr id="3" name="Rectangle 2"/>
          <p:cNvSpPr/>
          <p:nvPr/>
        </p:nvSpPr>
        <p:spPr>
          <a:xfrm>
            <a:off x="5708374" y="984343"/>
            <a:ext cx="5530680" cy="584775"/>
          </a:xfrm>
          <a:prstGeom prst="rect">
            <a:avLst/>
          </a:prstGeom>
        </p:spPr>
        <p:txBody>
          <a:bodyPr wrap="none">
            <a:spAutoFit/>
          </a:bodyPr>
          <a:lstStyle/>
          <a:p>
            <a:pPr marR="0" lvl="0" algn="justLow" rtl="1" fontAlgn="ctr">
              <a:spcBef>
                <a:spcPts val="1200"/>
              </a:spcBef>
              <a:spcAft>
                <a:spcPts val="0"/>
              </a:spcAft>
            </a:pPr>
            <a:r>
              <a:rPr lang="ar-SA" sz="3200" b="1" dirty="0">
                <a:solidFill>
                  <a:srgbClr val="C00000"/>
                </a:solidFill>
                <a:latin typeface="Calibri" panose="020F0502020204030204" pitchFamily="34" charset="0"/>
                <a:ea typeface="Calibri" panose="020F0502020204030204" pitchFamily="34" charset="0"/>
              </a:rPr>
              <a:t>الحالات التي لا يسمح للناخب بالتصويت:</a:t>
            </a:r>
            <a:endParaRPr lang="en-US" sz="32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4028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7D9C36-BA34-3654-1E8A-05090B609997}"/>
              </a:ext>
            </a:extLst>
          </p:cNvPr>
          <p:cNvSpPr txBox="1"/>
          <p:nvPr/>
        </p:nvSpPr>
        <p:spPr>
          <a:xfrm>
            <a:off x="3440784" y="2137131"/>
            <a:ext cx="5139852" cy="1615827"/>
          </a:xfrm>
          <a:prstGeom prst="rect">
            <a:avLst/>
          </a:prstGeom>
          <a:noFill/>
        </p:spPr>
        <p:txBody>
          <a:bodyPr wrap="square">
            <a:spAutoFit/>
          </a:bodyPr>
          <a:lstStyle/>
          <a:p>
            <a:pPr marL="457200" marR="0" algn="justLow" rtl="1" fontAlgn="ctr">
              <a:lnSpc>
                <a:spcPct val="150000"/>
              </a:lnSpc>
              <a:spcBef>
                <a:spcPts val="1200"/>
              </a:spcBef>
              <a:spcAft>
                <a:spcPts val="800"/>
              </a:spcAft>
            </a:pPr>
            <a:r>
              <a:rPr lang="ar-IQ" sz="6600" b="1" dirty="0">
                <a:solidFill>
                  <a:schemeClr val="tx1">
                    <a:lumMod val="75000"/>
                    <a:lumOff val="25000"/>
                  </a:schemeClr>
                </a:solidFill>
                <a:latin typeface="Calibri" panose="020F0502020204030204" pitchFamily="34" charset="0"/>
                <a:ea typeface="Calibri" panose="020F0502020204030204" pitchFamily="34" charset="0"/>
              </a:rPr>
              <a:t>شكرا لأصغائكم </a:t>
            </a:r>
            <a:endParaRPr lang="ar-SA" sz="6600" b="1" dirty="0">
              <a:solidFill>
                <a:schemeClr val="tx1">
                  <a:lumMod val="75000"/>
                  <a:lumOff val="25000"/>
                </a:schemeClr>
              </a:solidFill>
              <a:latin typeface="Calibri" panose="020F0502020204030204" pitchFamily="34" charset="0"/>
              <a:ea typeface="Calibri" panose="020F0502020204030204" pitchFamily="34" charset="0"/>
            </a:endParaRPr>
          </a:p>
        </p:txBody>
      </p:sp>
      <p:sp>
        <p:nvSpPr>
          <p:cNvPr id="7" name="Rectangle 6"/>
          <p:cNvSpPr/>
          <p:nvPr/>
        </p:nvSpPr>
        <p:spPr>
          <a:xfrm>
            <a:off x="11628408" y="0"/>
            <a:ext cx="563592" cy="685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Tree>
    <p:extLst>
      <p:ext uri="{BB962C8B-B14F-4D97-AF65-F5344CB8AC3E}">
        <p14:creationId xmlns:p14="http://schemas.microsoft.com/office/powerpoint/2010/main" val="577399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8222588" y="86009"/>
            <a:ext cx="2456122" cy="707886"/>
          </a:xfrm>
          <a:prstGeom prst="rect">
            <a:avLst/>
          </a:prstGeom>
          <a:noFill/>
        </p:spPr>
        <p:txBody>
          <a:bodyPr wrap="none" rtlCol="0">
            <a:spAutoFit/>
          </a:bodyPr>
          <a:lstStyle/>
          <a:p>
            <a:r>
              <a:rPr lang="ar-SA" sz="4000" b="1" u="sng" dirty="0">
                <a:solidFill>
                  <a:srgbClr val="009999"/>
                </a:solidFill>
              </a:rPr>
              <a:t>سجل الناخبين</a:t>
            </a:r>
            <a:endParaRPr lang="en-US" sz="4000" b="1" u="sng" dirty="0">
              <a:solidFill>
                <a:srgbClr val="009999"/>
              </a:solidFill>
            </a:endParaRP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p:cNvSpPr txBox="1"/>
          <p:nvPr/>
        </p:nvSpPr>
        <p:spPr>
          <a:xfrm>
            <a:off x="7715756" y="3523128"/>
            <a:ext cx="3739896" cy="523220"/>
          </a:xfrm>
          <a:prstGeom prst="rect">
            <a:avLst/>
          </a:prstGeom>
          <a:noFill/>
        </p:spPr>
        <p:txBody>
          <a:bodyPr wrap="square" rtlCol="0">
            <a:spAutoFit/>
          </a:bodyPr>
          <a:lstStyle/>
          <a:p>
            <a:r>
              <a:rPr lang="ar-AE" sz="2800" b="1" dirty="0">
                <a:solidFill>
                  <a:srgbClr val="009999"/>
                </a:solidFill>
              </a:rPr>
              <a:t>2</a:t>
            </a:r>
            <a:r>
              <a:rPr lang="ar-SA" sz="2800" b="1" dirty="0">
                <a:solidFill>
                  <a:srgbClr val="009999"/>
                </a:solidFill>
              </a:rPr>
              <a:t>. سجل الناخبين الالكتروني :</a:t>
            </a:r>
            <a:endParaRPr lang="en-US" sz="2800" b="1" dirty="0"/>
          </a:p>
        </p:txBody>
      </p:sp>
      <p:sp>
        <p:nvSpPr>
          <p:cNvPr id="8" name="Rectangle 7"/>
          <p:cNvSpPr/>
          <p:nvPr/>
        </p:nvSpPr>
        <p:spPr>
          <a:xfrm>
            <a:off x="279290" y="3523128"/>
            <a:ext cx="7436466" cy="954107"/>
          </a:xfrm>
          <a:prstGeom prst="rect">
            <a:avLst/>
          </a:prstGeom>
        </p:spPr>
        <p:txBody>
          <a:bodyPr wrap="square">
            <a:spAutoFit/>
          </a:bodyPr>
          <a:lstStyle/>
          <a:p>
            <a:pPr algn="justLow" rtl="1"/>
            <a:r>
              <a:rPr lang="ar-SA" sz="2800" b="1" dirty="0"/>
              <a:t>جهاز التحقق الالكتروني </a:t>
            </a:r>
            <a:r>
              <a:rPr lang="ar-AE" sz="2800" b="1" dirty="0"/>
              <a:t>يضم بيانات الناخبين عل</a:t>
            </a:r>
            <a:r>
              <a:rPr lang="ar-SA" sz="2800" b="1" dirty="0"/>
              <a:t>ى مستوى المحطة </a:t>
            </a:r>
            <a:r>
              <a:rPr lang="ar-AE" sz="2800" b="1" dirty="0"/>
              <a:t>ومرتب حسب الاحرف (الألفبائية)</a:t>
            </a:r>
            <a:endParaRPr lang="en-US" sz="2800" b="1" dirty="0"/>
          </a:p>
        </p:txBody>
      </p:sp>
      <p:sp>
        <p:nvSpPr>
          <p:cNvPr id="90" name="TextBox 89"/>
          <p:cNvSpPr txBox="1"/>
          <p:nvPr/>
        </p:nvSpPr>
        <p:spPr>
          <a:xfrm>
            <a:off x="7715756" y="5339010"/>
            <a:ext cx="3739896" cy="523220"/>
          </a:xfrm>
          <a:prstGeom prst="rect">
            <a:avLst/>
          </a:prstGeom>
          <a:noFill/>
        </p:spPr>
        <p:txBody>
          <a:bodyPr wrap="square" rtlCol="0">
            <a:spAutoFit/>
          </a:bodyPr>
          <a:lstStyle/>
          <a:p>
            <a:r>
              <a:rPr lang="ar-AE" sz="2800" b="1" dirty="0">
                <a:solidFill>
                  <a:srgbClr val="009999"/>
                </a:solidFill>
              </a:rPr>
              <a:t>3</a:t>
            </a:r>
            <a:r>
              <a:rPr lang="ar-SA" sz="2800" b="1" dirty="0">
                <a:solidFill>
                  <a:srgbClr val="009999"/>
                </a:solidFill>
              </a:rPr>
              <a:t>. سجل الناخبين الورقي     :</a:t>
            </a:r>
            <a:endParaRPr lang="en-US" sz="2800" b="1" dirty="0"/>
          </a:p>
        </p:txBody>
      </p:sp>
      <p:sp>
        <p:nvSpPr>
          <p:cNvPr id="91" name="Rectangle 90"/>
          <p:cNvSpPr/>
          <p:nvPr/>
        </p:nvSpPr>
        <p:spPr>
          <a:xfrm>
            <a:off x="279290" y="5339010"/>
            <a:ext cx="7436466" cy="954107"/>
          </a:xfrm>
          <a:prstGeom prst="rect">
            <a:avLst/>
          </a:prstGeom>
        </p:spPr>
        <p:txBody>
          <a:bodyPr wrap="square">
            <a:spAutoFit/>
          </a:bodyPr>
          <a:lstStyle/>
          <a:p>
            <a:pPr algn="justLow" rtl="1"/>
            <a:r>
              <a:rPr lang="ar-SA" sz="2800" b="1" dirty="0"/>
              <a:t>يوجد سجل ناخبين ورقي في كل محطة مطابق للسجل الالكتروني في جهاز التحقق.</a:t>
            </a:r>
            <a:endParaRPr lang="en-US" sz="2800" b="1" dirty="0"/>
          </a:p>
        </p:txBody>
      </p:sp>
      <p:sp>
        <p:nvSpPr>
          <p:cNvPr id="92" name="TextBox 91"/>
          <p:cNvSpPr txBox="1"/>
          <p:nvPr/>
        </p:nvSpPr>
        <p:spPr>
          <a:xfrm>
            <a:off x="7715756" y="1546127"/>
            <a:ext cx="3739896" cy="523220"/>
          </a:xfrm>
          <a:prstGeom prst="rect">
            <a:avLst/>
          </a:prstGeom>
          <a:noFill/>
        </p:spPr>
        <p:txBody>
          <a:bodyPr wrap="square" rtlCol="0">
            <a:spAutoFit/>
          </a:bodyPr>
          <a:lstStyle/>
          <a:p>
            <a:r>
              <a:rPr lang="ar-AE" sz="2800" b="1" dirty="0">
                <a:solidFill>
                  <a:srgbClr val="009999"/>
                </a:solidFill>
              </a:rPr>
              <a:t>1</a:t>
            </a:r>
            <a:r>
              <a:rPr lang="ar-SA" sz="2800" b="1" dirty="0">
                <a:solidFill>
                  <a:srgbClr val="009999"/>
                </a:solidFill>
              </a:rPr>
              <a:t>. سجل الناخبين الجداري    :</a:t>
            </a:r>
            <a:endParaRPr lang="en-US" sz="2800" b="1" dirty="0"/>
          </a:p>
        </p:txBody>
      </p:sp>
      <p:sp>
        <p:nvSpPr>
          <p:cNvPr id="109" name="Rectangle 108"/>
          <p:cNvSpPr/>
          <p:nvPr/>
        </p:nvSpPr>
        <p:spPr>
          <a:xfrm>
            <a:off x="279290" y="1546127"/>
            <a:ext cx="7436466" cy="1384995"/>
          </a:xfrm>
          <a:prstGeom prst="rect">
            <a:avLst/>
          </a:prstGeom>
        </p:spPr>
        <p:txBody>
          <a:bodyPr wrap="square">
            <a:spAutoFit/>
          </a:bodyPr>
          <a:lstStyle/>
          <a:p>
            <a:pPr algn="justLow" rtl="1"/>
            <a:r>
              <a:rPr lang="ar-SA" sz="2800" b="1" dirty="0"/>
              <a:t>يوجد سجل ناخبين ورقي على مستوى مركز الاقتراع ، يثبت على جدار المركز الخارجي ليسهل على الناخبين الاستدلال على رقم المحطة.</a:t>
            </a:r>
            <a:endParaRPr lang="en-US" sz="2800" b="1" dirty="0"/>
          </a:p>
        </p:txBody>
      </p:sp>
    </p:spTree>
    <p:extLst>
      <p:ext uri="{BB962C8B-B14F-4D97-AF65-F5344CB8AC3E}">
        <p14:creationId xmlns:p14="http://schemas.microsoft.com/office/powerpoint/2010/main" val="2893265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right)">
                                      <p:cBhvr>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right)">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right)">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right)">
                                      <p:cBhvr>
                                        <p:cTn id="4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0" grpId="0"/>
      <p:bldP spid="91" grpId="0"/>
      <p:bldP spid="92"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3669951" y="140181"/>
            <a:ext cx="6946132" cy="646331"/>
          </a:xfrm>
          <a:prstGeom prst="rect">
            <a:avLst/>
          </a:prstGeom>
          <a:noFill/>
        </p:spPr>
        <p:txBody>
          <a:bodyPr wrap="none" rtlCol="0">
            <a:spAutoFit/>
          </a:bodyPr>
          <a:lstStyle/>
          <a:p>
            <a:r>
              <a:rPr lang="ar-SA" sz="3600" b="1" u="sng" dirty="0">
                <a:solidFill>
                  <a:srgbClr val="009999"/>
                </a:solidFill>
              </a:rPr>
              <a:t>الاشخاص المسموح لهم بدخول مركز الاقتراع</a:t>
            </a:r>
            <a:endParaRPr lang="en-US" sz="3600" b="1" u="sng" dirty="0">
              <a:solidFill>
                <a:srgbClr val="009999"/>
              </a:solidFill>
            </a:endParaRP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p:cNvSpPr txBox="1"/>
          <p:nvPr/>
        </p:nvSpPr>
        <p:spPr>
          <a:xfrm>
            <a:off x="352888" y="1198524"/>
            <a:ext cx="10843062" cy="5262979"/>
          </a:xfrm>
          <a:prstGeom prst="rect">
            <a:avLst/>
          </a:prstGeom>
          <a:noFill/>
        </p:spPr>
        <p:txBody>
          <a:bodyPr wrap="square" rtlCol="0">
            <a:spAutoFit/>
          </a:bodyPr>
          <a:lstStyle/>
          <a:p>
            <a:pPr algn="justLow" rtl="1">
              <a:lnSpc>
                <a:spcPct val="150000"/>
              </a:lnSpc>
            </a:pPr>
            <a:r>
              <a:rPr lang="ar-SA" sz="2800" b="1" dirty="0">
                <a:solidFill>
                  <a:srgbClr val="009999"/>
                </a:solidFill>
              </a:rPr>
              <a:t>1.	</a:t>
            </a:r>
            <a:r>
              <a:rPr lang="ar-SA" sz="2800" b="1" dirty="0"/>
              <a:t>الناخبون  التابعون لنفس المركز.</a:t>
            </a:r>
          </a:p>
          <a:p>
            <a:pPr algn="justLow" rtl="1">
              <a:lnSpc>
                <a:spcPct val="150000"/>
              </a:lnSpc>
            </a:pPr>
            <a:r>
              <a:rPr lang="ar-SA" sz="2800" b="1" dirty="0">
                <a:solidFill>
                  <a:srgbClr val="009999"/>
                </a:solidFill>
              </a:rPr>
              <a:t>2.	</a:t>
            </a:r>
            <a:r>
              <a:rPr lang="ar-SA" sz="2800" b="1" dirty="0"/>
              <a:t>موظفو الاقتراع.</a:t>
            </a:r>
          </a:p>
          <a:p>
            <a:pPr algn="justLow" rtl="1">
              <a:lnSpc>
                <a:spcPct val="150000"/>
              </a:lnSpc>
            </a:pPr>
            <a:r>
              <a:rPr lang="ar-SA" sz="2800" b="1" dirty="0">
                <a:solidFill>
                  <a:srgbClr val="009999"/>
                </a:solidFill>
              </a:rPr>
              <a:t>3.	</a:t>
            </a:r>
            <a:r>
              <a:rPr lang="ar-SA" sz="2800" b="1" dirty="0"/>
              <a:t>موظفو المفوضية العليا المستقلة للانتخابات. </a:t>
            </a:r>
          </a:p>
          <a:p>
            <a:pPr algn="justLow" rtl="1">
              <a:lnSpc>
                <a:spcPct val="150000"/>
              </a:lnSpc>
            </a:pPr>
            <a:r>
              <a:rPr lang="ar-SA" sz="2800" b="1" dirty="0">
                <a:solidFill>
                  <a:srgbClr val="009999"/>
                </a:solidFill>
              </a:rPr>
              <a:t>4.	</a:t>
            </a:r>
            <a:r>
              <a:rPr lang="ar-SA" sz="2800" b="1" dirty="0"/>
              <a:t>الاعضاء المخولون من فريق الامم المتحدة وحماياتهم ومترجميهم.</a:t>
            </a:r>
          </a:p>
          <a:p>
            <a:pPr algn="justLow" rtl="1">
              <a:lnSpc>
                <a:spcPct val="150000"/>
              </a:lnSpc>
            </a:pPr>
            <a:r>
              <a:rPr lang="ar-SA" sz="2800" b="1" dirty="0">
                <a:solidFill>
                  <a:srgbClr val="009999"/>
                </a:solidFill>
              </a:rPr>
              <a:t>5.</a:t>
            </a:r>
            <a:r>
              <a:rPr lang="ar-SA" sz="2800" b="1" dirty="0"/>
              <a:t>	وكلاء الاحزاب والمرشحين الافراد والتحالفات السياسية المعتمدون من المفوضية.</a:t>
            </a:r>
          </a:p>
          <a:p>
            <a:pPr algn="justLow" rtl="1">
              <a:lnSpc>
                <a:spcPct val="150000"/>
              </a:lnSpc>
            </a:pPr>
            <a:r>
              <a:rPr lang="ar-SA" sz="2800" b="1" dirty="0">
                <a:solidFill>
                  <a:srgbClr val="009999"/>
                </a:solidFill>
              </a:rPr>
              <a:t>6.</a:t>
            </a:r>
            <a:r>
              <a:rPr lang="ar-SA" sz="2800" b="1" dirty="0"/>
              <a:t>	المراقبون المحليون المعتمدون ، والمراقبون الدوليون المعتمدون وحماياتهم والمترجمون الذين يرافقونهم.</a:t>
            </a:r>
          </a:p>
          <a:p>
            <a:pPr algn="justLow" rtl="1">
              <a:lnSpc>
                <a:spcPct val="150000"/>
              </a:lnSpc>
            </a:pPr>
            <a:endParaRPr lang="ar-SA" sz="2800" b="1" dirty="0"/>
          </a:p>
        </p:txBody>
      </p:sp>
    </p:spTree>
    <p:extLst>
      <p:ext uri="{BB962C8B-B14F-4D97-AF65-F5344CB8AC3E}">
        <p14:creationId xmlns:p14="http://schemas.microsoft.com/office/powerpoint/2010/main" val="42908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righ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righ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right)">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right)">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right)">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ipe(right)">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3669951" y="140181"/>
            <a:ext cx="6946132" cy="646331"/>
          </a:xfrm>
          <a:prstGeom prst="rect">
            <a:avLst/>
          </a:prstGeom>
          <a:noFill/>
        </p:spPr>
        <p:txBody>
          <a:bodyPr wrap="none" rtlCol="0">
            <a:spAutoFit/>
          </a:bodyPr>
          <a:lstStyle/>
          <a:p>
            <a:r>
              <a:rPr lang="ar-SA" sz="3600" b="1" u="sng" dirty="0">
                <a:solidFill>
                  <a:srgbClr val="009999"/>
                </a:solidFill>
              </a:rPr>
              <a:t>الاشخاص المسموح لهم بدخول مركز الاقتراع</a:t>
            </a:r>
            <a:endParaRPr lang="en-US" sz="3600" b="1" u="sng" dirty="0">
              <a:solidFill>
                <a:srgbClr val="009999"/>
              </a:solidFill>
            </a:endParaRP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6" name="TextBox 5"/>
          <p:cNvSpPr txBox="1"/>
          <p:nvPr/>
        </p:nvSpPr>
        <p:spPr>
          <a:xfrm>
            <a:off x="352888" y="1701444"/>
            <a:ext cx="10843062" cy="3405741"/>
          </a:xfrm>
          <a:prstGeom prst="rect">
            <a:avLst/>
          </a:prstGeom>
          <a:noFill/>
        </p:spPr>
        <p:txBody>
          <a:bodyPr wrap="square" rtlCol="0">
            <a:spAutoFit/>
          </a:bodyPr>
          <a:lstStyle/>
          <a:p>
            <a:pPr algn="justLow" rtl="1">
              <a:lnSpc>
                <a:spcPct val="200000"/>
              </a:lnSpc>
            </a:pPr>
            <a:r>
              <a:rPr lang="ar-SA" sz="2800" b="1" dirty="0">
                <a:solidFill>
                  <a:srgbClr val="009999"/>
                </a:solidFill>
              </a:rPr>
              <a:t>7.	</a:t>
            </a:r>
            <a:r>
              <a:rPr lang="ar-SA" sz="2800" b="1" dirty="0"/>
              <a:t>ممثلو وسائل الإعلام المعتمدون (من دون أي أجهزة) فيما عدا المراكز المسموح فيها       لوسائل الاعلام بإدخال معدات التصوير والمعتمدة من المفوضية.</a:t>
            </a:r>
          </a:p>
          <a:p>
            <a:pPr algn="justLow" rtl="1">
              <a:lnSpc>
                <a:spcPct val="200000"/>
              </a:lnSpc>
            </a:pPr>
            <a:r>
              <a:rPr lang="ar-SA" sz="2800" b="1" dirty="0">
                <a:solidFill>
                  <a:srgbClr val="009999"/>
                </a:solidFill>
              </a:rPr>
              <a:t>8.	</a:t>
            </a:r>
            <a:r>
              <a:rPr lang="ar-SA" sz="2800" b="1" dirty="0"/>
              <a:t>أفراد قوات الأمن، إذا كان هناك حاجة إلى وجودهم في مركز الاقتراع وبطلب من منسق المركز في حالات الضرورة.</a:t>
            </a:r>
          </a:p>
        </p:txBody>
      </p:sp>
    </p:spTree>
    <p:extLst>
      <p:ext uri="{BB962C8B-B14F-4D97-AF65-F5344CB8AC3E}">
        <p14:creationId xmlns:p14="http://schemas.microsoft.com/office/powerpoint/2010/main" val="3043971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6968666" y="235357"/>
            <a:ext cx="3735318" cy="584775"/>
          </a:xfrm>
          <a:prstGeom prst="rect">
            <a:avLst/>
          </a:prstGeom>
          <a:noFill/>
        </p:spPr>
        <p:txBody>
          <a:bodyPr wrap="none" rtlCol="0">
            <a:spAutoFit/>
          </a:bodyPr>
          <a:lstStyle/>
          <a:p>
            <a:r>
              <a:rPr lang="ar-SA" sz="3200" b="1" u="sng" dirty="0">
                <a:solidFill>
                  <a:srgbClr val="009999"/>
                </a:solidFill>
              </a:rPr>
              <a:t>كادر مركز ومحطة الاقتراع</a:t>
            </a:r>
            <a:endParaRPr lang="en-US" sz="3200" b="1" u="sng" dirty="0">
              <a:solidFill>
                <a:srgbClr val="009999"/>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9106" y="368479"/>
            <a:ext cx="429058" cy="451653"/>
          </a:xfrm>
          <a:prstGeom prst="rect">
            <a:avLst/>
          </a:prstGeom>
          <a:noFill/>
          <a:ln>
            <a:noFill/>
          </a:ln>
        </p:spPr>
      </p:pic>
      <p:sp>
        <p:nvSpPr>
          <p:cNvPr id="3" name="Rectangle 2"/>
          <p:cNvSpPr/>
          <p:nvPr/>
        </p:nvSpPr>
        <p:spPr>
          <a:xfrm>
            <a:off x="4881964" y="1837603"/>
            <a:ext cx="6096000" cy="3182794"/>
          </a:xfrm>
          <a:prstGeom prst="rect">
            <a:avLst/>
          </a:prstGeom>
        </p:spPr>
        <p:txBody>
          <a:bodyPr>
            <a:spAutoFit/>
          </a:bodyPr>
          <a:lstStyle/>
          <a:p>
            <a:pPr marL="342900" marR="0" lvl="0" indent="-342900" algn="r" rtl="1" fontAlgn="ctr">
              <a:lnSpc>
                <a:spcPct val="107000"/>
              </a:lnSpc>
              <a:spcBef>
                <a:spcPts val="1200"/>
              </a:spcBef>
              <a:spcAft>
                <a:spcPts val="800"/>
              </a:spcAft>
              <a:buClr>
                <a:srgbClr val="C00000"/>
              </a:buClr>
              <a:buFont typeface="Symbol" panose="05050102010706020507" pitchFamily="18" charset="2"/>
              <a:buChar char=""/>
            </a:pPr>
            <a:r>
              <a:rPr lang="ar-SA" sz="2400" b="1" dirty="0">
                <a:solidFill>
                  <a:srgbClr val="C00000"/>
                </a:solidFill>
                <a:latin typeface="Calibri" panose="020F0502020204030204" pitchFamily="34" charset="0"/>
                <a:ea typeface="Calibri" panose="020F0502020204030204" pitchFamily="34" charset="0"/>
              </a:rPr>
              <a:t>فريق عمل مركز الاقتراع: </a:t>
            </a:r>
            <a:endParaRPr lang="en-US" b="1" dirty="0">
              <a:latin typeface="Calibri" panose="020F0502020204030204" pitchFamily="34" charset="0"/>
              <a:ea typeface="Calibri" panose="020F0502020204030204" pitchFamily="34" charset="0"/>
            </a:endParaRPr>
          </a:p>
          <a:p>
            <a:pPr marL="359410" marR="0" indent="-269875" algn="r" rtl="1" fontAlgn="ctr">
              <a:lnSpc>
                <a:spcPct val="107000"/>
              </a:lnSpc>
              <a:spcBef>
                <a:spcPts val="1200"/>
              </a:spcBef>
              <a:spcAft>
                <a:spcPts val="800"/>
              </a:spcAft>
            </a:pPr>
            <a:r>
              <a:rPr lang="ar-SA" sz="2400" b="1" dirty="0">
                <a:solidFill>
                  <a:srgbClr val="262626"/>
                </a:solidFill>
                <a:latin typeface="Calibri" panose="020F0502020204030204" pitchFamily="34" charset="0"/>
                <a:ea typeface="Calibri" panose="020F0502020204030204" pitchFamily="34" charset="0"/>
              </a:rPr>
              <a:t>يتكون موظفو المركز من (5) موظفين:</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منسق مركز الاقتراع </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مراقب الطابور (2)، رجل (1) وامرأة (1)  </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en-US" sz="2400" b="1" dirty="0">
                <a:solidFill>
                  <a:srgbClr val="262626"/>
                </a:solidFill>
                <a:latin typeface="Calibri" panose="020F0502020204030204" pitchFamily="34" charset="0"/>
                <a:ea typeface="Calibri" panose="020F0502020204030204" pitchFamily="34" charset="0"/>
              </a:rPr>
              <a:t> </a:t>
            </a:r>
            <a:r>
              <a:rPr lang="ar-SA" sz="2400" b="1" dirty="0">
                <a:solidFill>
                  <a:srgbClr val="262626"/>
                </a:solidFill>
                <a:latin typeface="Calibri" panose="020F0502020204030204" pitchFamily="34" charset="0"/>
                <a:ea typeface="Calibri" panose="020F0502020204030204" pitchFamily="34" charset="0"/>
              </a:rPr>
              <a:t>المفتشون (2)، رجل (1) وامرأة (1) </a:t>
            </a:r>
            <a:endParaRPr lang="en-US" b="1" dirty="0">
              <a:effectLst/>
              <a:latin typeface="Calibri" panose="020F0502020204030204" pitchFamily="34" charset="0"/>
              <a:ea typeface="Calibri" panose="020F0502020204030204" pitchFamily="34" charset="0"/>
            </a:endParaRPr>
          </a:p>
        </p:txBody>
      </p:sp>
      <p:sp>
        <p:nvSpPr>
          <p:cNvPr id="6" name="Rectangle 5"/>
          <p:cNvSpPr/>
          <p:nvPr/>
        </p:nvSpPr>
        <p:spPr>
          <a:xfrm>
            <a:off x="-1379158" y="1770949"/>
            <a:ext cx="6096000" cy="4545219"/>
          </a:xfrm>
          <a:prstGeom prst="rect">
            <a:avLst/>
          </a:prstGeom>
        </p:spPr>
        <p:txBody>
          <a:bodyPr>
            <a:spAutoFit/>
          </a:bodyPr>
          <a:lstStyle/>
          <a:p>
            <a:pPr marL="342900" marR="0" lvl="0" indent="-342900" algn="r" rtl="1" fontAlgn="ctr">
              <a:lnSpc>
                <a:spcPct val="107000"/>
              </a:lnSpc>
              <a:spcBef>
                <a:spcPts val="1200"/>
              </a:spcBef>
              <a:spcAft>
                <a:spcPts val="800"/>
              </a:spcAft>
              <a:buClr>
                <a:srgbClr val="C00000"/>
              </a:buClr>
              <a:buFont typeface="Symbol" panose="05050102010706020507" pitchFamily="18" charset="2"/>
              <a:buChar char=""/>
            </a:pPr>
            <a:r>
              <a:rPr lang="ar-SA" sz="2400" b="1" dirty="0">
                <a:solidFill>
                  <a:srgbClr val="C00000"/>
                </a:solidFill>
                <a:latin typeface="Calibri" panose="020F0502020204030204" pitchFamily="34" charset="0"/>
                <a:ea typeface="Calibri" panose="020F0502020204030204" pitchFamily="34" charset="0"/>
              </a:rPr>
              <a:t>فريق عمل محطة الاقتراع:</a:t>
            </a:r>
            <a:endParaRPr lang="en-US" b="1" dirty="0">
              <a:latin typeface="Calibri" panose="020F0502020204030204" pitchFamily="34" charset="0"/>
              <a:ea typeface="Calibri" panose="020F0502020204030204" pitchFamily="34" charset="0"/>
            </a:endParaRPr>
          </a:p>
          <a:p>
            <a:pPr marL="359410" marR="0" indent="-269875" algn="r" rtl="1" fontAlgn="ctr">
              <a:lnSpc>
                <a:spcPct val="107000"/>
              </a:lnSpc>
              <a:spcBef>
                <a:spcPts val="1200"/>
              </a:spcBef>
              <a:spcAft>
                <a:spcPts val="800"/>
              </a:spcAft>
            </a:pPr>
            <a:r>
              <a:rPr lang="ar-SA" sz="2400" b="1" dirty="0">
                <a:solidFill>
                  <a:srgbClr val="262626"/>
                </a:solidFill>
                <a:latin typeface="Calibri" panose="020F0502020204030204" pitchFamily="34" charset="0"/>
                <a:ea typeface="Calibri" panose="020F0502020204030204" pitchFamily="34" charset="0"/>
              </a:rPr>
              <a:t>يتكون موظفو المحطة من (5) موظفين:</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مدير محطة الاقتراع</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  مراقب الطابور </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مسؤول التعريف </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مصدر اوراق الاقتراع </a:t>
            </a:r>
            <a:endParaRPr lang="en-US" b="1" dirty="0">
              <a:latin typeface="Calibri" panose="020F0502020204030204" pitchFamily="34" charset="0"/>
              <a:ea typeface="Calibri" panose="020F0502020204030204" pitchFamily="34" charset="0"/>
            </a:endParaRPr>
          </a:p>
          <a:p>
            <a:pPr marL="342900" marR="0" lvl="0" indent="-342900" algn="r" rtl="1" fontAlgn="ctr">
              <a:lnSpc>
                <a:spcPct val="115000"/>
              </a:lnSpc>
              <a:spcBef>
                <a:spcPts val="1200"/>
              </a:spcBef>
              <a:spcAft>
                <a:spcPts val="800"/>
              </a:spcAft>
              <a:buClr>
                <a:srgbClr val="008080"/>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 مراقب الصندوق.</a:t>
            </a:r>
            <a:endParaRPr lang="en-US"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60935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up)">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up)">
                                      <p:cBhvr>
                                        <p:cTn id="36" dur="500"/>
                                        <p:tgtEl>
                                          <p:spTgt spid="6">
                                            <p:txEl>
                                              <p:pRg st="1" end="1"/>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up)">
                                      <p:cBhvr>
                                        <p:cTn id="39" dur="500"/>
                                        <p:tgtEl>
                                          <p:spTgt spid="6">
                                            <p:txEl>
                                              <p:pRg st="2" end="2"/>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up)">
                                      <p:cBhvr>
                                        <p:cTn id="42" dur="500"/>
                                        <p:tgtEl>
                                          <p:spTgt spid="6">
                                            <p:txEl>
                                              <p:pRg st="3" end="3"/>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up)">
                                      <p:cBhvr>
                                        <p:cTn id="45" dur="500"/>
                                        <p:tgtEl>
                                          <p:spTgt spid="6">
                                            <p:txEl>
                                              <p:pRg st="4" end="4"/>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wipe(up)">
                                      <p:cBhvr>
                                        <p:cTn id="48" dur="500"/>
                                        <p:tgtEl>
                                          <p:spTgt spid="6">
                                            <p:txEl>
                                              <p:pRg st="5" end="5"/>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wipe(up)">
                                      <p:cBhvr>
                                        <p:cTn id="5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8387562" y="278631"/>
            <a:ext cx="2412840" cy="584775"/>
          </a:xfrm>
          <a:prstGeom prst="rect">
            <a:avLst/>
          </a:prstGeom>
          <a:noFill/>
        </p:spPr>
        <p:txBody>
          <a:bodyPr wrap="none" rtlCol="0">
            <a:spAutoFit/>
          </a:bodyPr>
          <a:lstStyle/>
          <a:p>
            <a:r>
              <a:rPr lang="ar-AE" sz="3200" b="1" u="sng" dirty="0">
                <a:solidFill>
                  <a:srgbClr val="009999"/>
                </a:solidFill>
              </a:rPr>
              <a:t>قبل يوم الاقتراع </a:t>
            </a:r>
            <a:endParaRPr lang="en-US" sz="3200" b="1" u="sng" dirty="0">
              <a:solidFill>
                <a:srgbClr val="009999"/>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9261" y="390851"/>
            <a:ext cx="429058" cy="451653"/>
          </a:xfrm>
          <a:prstGeom prst="rect">
            <a:avLst/>
          </a:prstGeom>
          <a:noFill/>
          <a:ln>
            <a:noFill/>
          </a:ln>
        </p:spPr>
      </p:pic>
      <p:pic>
        <p:nvPicPr>
          <p:cNvPr id="10" name="Picture 9"/>
          <p:cNvPicPr/>
          <p:nvPr/>
        </p:nvPicPr>
        <p:blipFill rotWithShape="1">
          <a:blip r:embed="rId5">
            <a:extLst>
              <a:ext uri="{28A0092B-C50C-407E-A947-70E740481C1C}">
                <a14:useLocalDpi xmlns:a14="http://schemas.microsoft.com/office/drawing/2010/main" val="0"/>
              </a:ext>
            </a:extLst>
          </a:blip>
          <a:srcRect l="27968" t="8601" r="12769" b="4318"/>
          <a:stretch/>
        </p:blipFill>
        <p:spPr bwMode="auto">
          <a:xfrm>
            <a:off x="509363" y="601163"/>
            <a:ext cx="7739340" cy="6256837"/>
          </a:xfrm>
          <a:prstGeom prst="rect">
            <a:avLst/>
          </a:prstGeom>
          <a:ln>
            <a:noFill/>
          </a:ln>
          <a:extLst>
            <a:ext uri="{53640926-AAD7-44D8-BBD7-CCE9431645EC}">
              <a14:shadowObscured xmlns:a14="http://schemas.microsoft.com/office/drawing/2010/main"/>
            </a:ext>
          </a:extLst>
        </p:spPr>
      </p:pic>
      <p:sp>
        <p:nvSpPr>
          <p:cNvPr id="11" name="Rectangle 10"/>
          <p:cNvSpPr>
            <a:spLocks noChangeArrowheads="1"/>
          </p:cNvSpPr>
          <p:nvPr/>
        </p:nvSpPr>
        <p:spPr bwMode="auto">
          <a:xfrm>
            <a:off x="7350149" y="1177158"/>
            <a:ext cx="4322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ctr" latinLnBrk="0" hangingPunct="0">
              <a:lnSpc>
                <a:spcPct val="100000"/>
              </a:lnSpc>
              <a:spcBef>
                <a:spcPct val="0"/>
              </a:spcBef>
              <a:spcAft>
                <a:spcPct val="0"/>
              </a:spcAft>
              <a:buClrTx/>
              <a:buSzTx/>
              <a:buFontTx/>
              <a:buNone/>
              <a:tabLst/>
            </a:pPr>
            <a:r>
              <a:rPr kumimoji="0" lang="ar-SA"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mj-cs"/>
              </a:rPr>
              <a:t>تصميم</a:t>
            </a:r>
            <a:r>
              <a:rPr kumimoji="0" lang="ar-SA" sz="2800" b="1" i="0" u="none" strike="noStrike" cap="none" normalizeH="0" dirty="0">
                <a:ln>
                  <a:noFill/>
                </a:ln>
                <a:solidFill>
                  <a:srgbClr val="FF0000"/>
                </a:solidFill>
                <a:effectLst/>
                <a:latin typeface="Calibri" panose="020F0502020204030204" pitchFamily="34" charset="0"/>
                <a:ea typeface="Calibri" panose="020F0502020204030204" pitchFamily="34" charset="0"/>
                <a:cs typeface="+mj-cs"/>
              </a:rPr>
              <a:t> المحطة يكون بالشكل التالي</a:t>
            </a:r>
            <a:endParaRPr kumimoji="0" lang="en-US" sz="1200" b="1" i="0" u="none" strike="noStrike" cap="none" normalizeH="0" baseline="0" dirty="0">
              <a:ln>
                <a:noFill/>
              </a:ln>
              <a:solidFill>
                <a:schemeClr val="tx1"/>
              </a:solidFill>
              <a:effectLst/>
              <a:cs typeface="+mj-cs"/>
            </a:endParaRPr>
          </a:p>
        </p:txBody>
      </p:sp>
    </p:spTree>
    <p:extLst>
      <p:ext uri="{BB962C8B-B14F-4D97-AF65-F5344CB8AC3E}">
        <p14:creationId xmlns:p14="http://schemas.microsoft.com/office/powerpoint/2010/main" val="702407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7559834" y="121070"/>
            <a:ext cx="2760692" cy="707886"/>
          </a:xfrm>
          <a:prstGeom prst="rect">
            <a:avLst/>
          </a:prstGeom>
          <a:noFill/>
        </p:spPr>
        <p:txBody>
          <a:bodyPr wrap="none" rtlCol="0">
            <a:spAutoFit/>
          </a:bodyPr>
          <a:lstStyle/>
          <a:p>
            <a:r>
              <a:rPr lang="ar-AE" sz="4000" b="1" u="sng" dirty="0">
                <a:solidFill>
                  <a:srgbClr val="009999"/>
                </a:solidFill>
              </a:rPr>
              <a:t>عملية التصويت</a:t>
            </a:r>
            <a:endParaRPr lang="en-US" sz="4000" b="1" u="sng" dirty="0">
              <a:solidFill>
                <a:srgbClr val="009999"/>
              </a:solidFill>
            </a:endParaRP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9" name="TextBox 8">
            <a:extLst>
              <a:ext uri="{FF2B5EF4-FFF2-40B4-BE49-F238E27FC236}">
                <a16:creationId xmlns:a16="http://schemas.microsoft.com/office/drawing/2014/main" xmlns="" id="{B03C473E-DEA5-2A3A-6FB3-0B4030CD26D7}"/>
              </a:ext>
            </a:extLst>
          </p:cNvPr>
          <p:cNvSpPr txBox="1"/>
          <p:nvPr/>
        </p:nvSpPr>
        <p:spPr>
          <a:xfrm>
            <a:off x="423618" y="1964312"/>
            <a:ext cx="11096676" cy="4739759"/>
          </a:xfrm>
          <a:prstGeom prst="rect">
            <a:avLst/>
          </a:prstGeom>
          <a:noFill/>
        </p:spPr>
        <p:txBody>
          <a:bodyPr wrap="square">
            <a:spAutoFit/>
          </a:bodyPr>
          <a:lstStyle/>
          <a:p>
            <a:pPr marL="342900" marR="0" lvl="0" indent="-342900" algn="justLow" rtl="1" fontAlgn="ctr">
              <a:lnSpc>
                <a:spcPct val="150000"/>
              </a:lnSpc>
              <a:spcBef>
                <a:spcPts val="1200"/>
              </a:spcBef>
              <a:spcAft>
                <a:spcPts val="800"/>
              </a:spcAft>
              <a:buClr>
                <a:srgbClr val="009999"/>
              </a:buClr>
              <a:buSzPts val="1500"/>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توجيه الناخبين للوقوف في طابور منتظم والتأكد من انهم قصدوا محطة الاقتراع الصحيحة والتأكد من ان الناخب يحمل البطاقة البايومترية، مع مستمسك اخر يحمل الصورة الشخصية للناخب.</a:t>
            </a:r>
            <a:endParaRPr lang="en-US" sz="2400" b="1" dirty="0">
              <a:effectLst/>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800"/>
              </a:spcAft>
              <a:buClr>
                <a:srgbClr val="009999"/>
              </a:buClr>
              <a:buSzPts val="1500"/>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فحص أيدي الناخبين للتأكد من عدم وجود أي حبر على أطراف الأصابع</a:t>
            </a:r>
            <a:r>
              <a:rPr lang="ar-AE" sz="2400" b="1" dirty="0">
                <a:solidFill>
                  <a:srgbClr val="262626"/>
                </a:solidFill>
                <a:effectLst/>
                <a:latin typeface="Calibri" panose="020F0502020204030204" pitchFamily="34" charset="0"/>
                <a:ea typeface="Calibri" panose="020F0502020204030204" pitchFamily="34" charset="0"/>
              </a:rPr>
              <a:t>.</a:t>
            </a:r>
            <a:endParaRPr lang="en-US" sz="2400" b="1" dirty="0">
              <a:effectLst/>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800"/>
              </a:spcAft>
              <a:buClr>
                <a:srgbClr val="009999"/>
              </a:buClr>
              <a:buSzPts val="1500"/>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السماح للناخبين بالدخول إلى محطة الاقتراع بعد فتح المحطة الساعة السابعة صباحاً وتوجيههم الى مسؤول التعريف.</a:t>
            </a:r>
            <a:endParaRPr lang="en-US" sz="2400" b="1" dirty="0">
              <a:effectLst/>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800"/>
              </a:spcAft>
              <a:buClr>
                <a:srgbClr val="009999"/>
              </a:buClr>
              <a:buSzPts val="1500"/>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منح الأولوية لكبار السن والنساء والذين لديهم أطفال صغار وذوي الاحتياجات الخاصة من الناخبين بالدخول الى المحطة عند تنظيم حركة دخول وخروج ناخبي المحطة.</a:t>
            </a:r>
            <a:endParaRPr lang="en-US" sz="2400" b="1"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xmlns="" id="{039375F4-B32D-C2E7-5ADD-2F5DA91FEB28}"/>
              </a:ext>
            </a:extLst>
          </p:cNvPr>
          <p:cNvSpPr txBox="1"/>
          <p:nvPr/>
        </p:nvSpPr>
        <p:spPr>
          <a:xfrm>
            <a:off x="8039958" y="965396"/>
            <a:ext cx="3372221" cy="738664"/>
          </a:xfrm>
          <a:prstGeom prst="rect">
            <a:avLst/>
          </a:prstGeom>
          <a:noFill/>
        </p:spPr>
        <p:txBody>
          <a:bodyPr wrap="square">
            <a:spAutoFit/>
          </a:bodyPr>
          <a:lstStyle/>
          <a:p>
            <a:pPr marL="0" marR="0" algn="justLow" rtl="1" fontAlgn="ctr">
              <a:lnSpc>
                <a:spcPct val="150000"/>
              </a:lnSpc>
              <a:spcBef>
                <a:spcPts val="1200"/>
              </a:spcBef>
              <a:spcAft>
                <a:spcPts val="800"/>
              </a:spcAft>
            </a:pPr>
            <a:r>
              <a:rPr lang="ar-IQ" sz="2800" b="1" dirty="0">
                <a:solidFill>
                  <a:srgbClr val="C00000"/>
                </a:solidFill>
                <a:effectLst/>
                <a:latin typeface="Calibri" panose="020F0502020204030204" pitchFamily="34" charset="0"/>
                <a:ea typeface="Calibri" panose="020F0502020204030204" pitchFamily="34" charset="0"/>
              </a:rPr>
              <a:t>الانضمام الى الطابور</a:t>
            </a:r>
            <a:endParaRPr lang="en-US" sz="2800" b="1" dirty="0">
              <a:solidFill>
                <a:srgbClr val="C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1099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right)">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right)">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right)">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right)">
                                      <p:cBhvr>
                                        <p:cTn id="3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2" name="TextBox 1"/>
          <p:cNvSpPr txBox="1"/>
          <p:nvPr/>
        </p:nvSpPr>
        <p:spPr>
          <a:xfrm>
            <a:off x="7559834" y="121070"/>
            <a:ext cx="2741456" cy="707886"/>
          </a:xfrm>
          <a:prstGeom prst="rect">
            <a:avLst/>
          </a:prstGeom>
          <a:noFill/>
        </p:spPr>
        <p:txBody>
          <a:bodyPr wrap="none" rtlCol="0">
            <a:spAutoFit/>
          </a:bodyPr>
          <a:lstStyle/>
          <a:p>
            <a:r>
              <a:rPr lang="ar-AE" sz="3600" b="1" u="sng" dirty="0">
                <a:solidFill>
                  <a:srgbClr val="009999"/>
                </a:solidFill>
              </a:rPr>
              <a:t>خطوات</a:t>
            </a:r>
            <a:r>
              <a:rPr lang="ar-AE" sz="4000" b="1" u="sng" dirty="0">
                <a:solidFill>
                  <a:srgbClr val="009999"/>
                </a:solidFill>
              </a:rPr>
              <a:t> </a:t>
            </a:r>
            <a:r>
              <a:rPr lang="ar-AE" sz="3600" b="1" u="sng" dirty="0">
                <a:solidFill>
                  <a:srgbClr val="009999"/>
                </a:solidFill>
              </a:rPr>
              <a:t>التصويت</a:t>
            </a:r>
            <a:endParaRPr lang="en-US" sz="4000" b="1" u="sng" dirty="0">
              <a:solidFill>
                <a:srgbClr val="009999"/>
              </a:solidFill>
            </a:endParaRPr>
          </a:p>
        </p:txBody>
      </p:sp>
      <p:pic>
        <p:nvPicPr>
          <p:cNvPr id="89" name="Picture 88"/>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0678710" y="246728"/>
            <a:ext cx="517240" cy="547167"/>
          </a:xfrm>
          <a:prstGeom prst="rect">
            <a:avLst/>
          </a:prstGeom>
          <a:noFill/>
          <a:ln>
            <a:noFill/>
          </a:ln>
        </p:spPr>
      </p:pic>
      <p:sp>
        <p:nvSpPr>
          <p:cNvPr id="13" name="TextBox 12">
            <a:extLst>
              <a:ext uri="{FF2B5EF4-FFF2-40B4-BE49-F238E27FC236}">
                <a16:creationId xmlns:a16="http://schemas.microsoft.com/office/drawing/2014/main" xmlns="" id="{EF0E6AC5-D22C-8414-B332-6B486A10F265}"/>
              </a:ext>
            </a:extLst>
          </p:cNvPr>
          <p:cNvSpPr txBox="1"/>
          <p:nvPr/>
        </p:nvSpPr>
        <p:spPr>
          <a:xfrm>
            <a:off x="295275" y="1057556"/>
            <a:ext cx="11116904" cy="4985980"/>
          </a:xfrm>
          <a:prstGeom prst="rect">
            <a:avLst/>
          </a:prstGeom>
          <a:noFill/>
        </p:spPr>
        <p:txBody>
          <a:bodyPr wrap="square">
            <a:spAutoFit/>
          </a:bodyPr>
          <a:lstStyle/>
          <a:p>
            <a:pPr marL="342900" marR="0" lvl="0" indent="-342900" algn="justLow" rtl="1" fontAlgn="ctr">
              <a:lnSpc>
                <a:spcPct val="150000"/>
              </a:lnSpc>
              <a:spcBef>
                <a:spcPts val="1200"/>
              </a:spcBef>
              <a:spcAft>
                <a:spcPts val="0"/>
              </a:spcAft>
              <a:buClr>
                <a:srgbClr val="009999"/>
              </a:buClr>
              <a:buFont typeface="+mj-lt"/>
              <a:buAutoNum type="arabicPeriod"/>
            </a:pPr>
            <a:r>
              <a:rPr lang="ar-IQ" sz="2400" b="1" dirty="0">
                <a:solidFill>
                  <a:srgbClr val="262626"/>
                </a:solidFill>
                <a:effectLst/>
                <a:latin typeface="Calibri" panose="020F0502020204030204" pitchFamily="34" charset="0"/>
                <a:ea typeface="Calibri" panose="020F0502020204030204" pitchFamily="34" charset="0"/>
              </a:rPr>
              <a:t>يقدم الناخب </a:t>
            </a:r>
            <a:r>
              <a:rPr lang="ar-SA" sz="2400" b="1" dirty="0">
                <a:solidFill>
                  <a:srgbClr val="262626"/>
                </a:solidFill>
                <a:latin typeface="Calibri" panose="020F0502020204030204" pitchFamily="34" charset="0"/>
                <a:ea typeface="Calibri" panose="020F0502020204030204" pitchFamily="34" charset="0"/>
              </a:rPr>
              <a:t>البطاقة البايومترية (حصـراً) </a:t>
            </a:r>
            <a:r>
              <a:rPr lang="ar-IQ" sz="2400" b="1" dirty="0">
                <a:solidFill>
                  <a:srgbClr val="262626"/>
                </a:solidFill>
                <a:latin typeface="Calibri" panose="020F0502020204030204" pitchFamily="34" charset="0"/>
                <a:ea typeface="Calibri" panose="020F0502020204030204" pitchFamily="34" charset="0"/>
              </a:rPr>
              <a:t>الى مسؤول التعريف</a:t>
            </a:r>
            <a:r>
              <a:rPr lang="ar-SA" sz="2400" b="1" dirty="0">
                <a:solidFill>
                  <a:srgbClr val="262626"/>
                </a:solidFill>
                <a:latin typeface="Calibri" panose="020F0502020204030204" pitchFamily="34" charset="0"/>
                <a:ea typeface="Calibri" panose="020F0502020204030204" pitchFamily="34" charset="0"/>
              </a:rPr>
              <a:t> مع مستمسك اخر يحمل الصورة الشخصية للناخب</a:t>
            </a:r>
            <a:r>
              <a:rPr lang="ar-IQ" sz="2400" b="1" dirty="0">
                <a:solidFill>
                  <a:srgbClr val="262626"/>
                </a:solidFill>
                <a:latin typeface="Calibri" panose="020F0502020204030204" pitchFamily="34" charset="0"/>
                <a:ea typeface="Calibri" panose="020F0502020204030204" pitchFamily="34" charset="0"/>
              </a:rPr>
              <a:t> </a:t>
            </a:r>
            <a:r>
              <a:rPr lang="ar-SA" sz="2400" b="1" dirty="0">
                <a:solidFill>
                  <a:srgbClr val="262626"/>
                </a:solidFill>
                <a:latin typeface="Calibri" panose="020F0502020204030204" pitchFamily="34" charset="0"/>
                <a:ea typeface="Calibri" panose="020F0502020204030204" pitchFamily="34" charset="0"/>
              </a:rPr>
              <a:t>.</a:t>
            </a:r>
            <a:endParaRPr lang="ar-IQ" sz="2400" b="1" dirty="0">
              <a:solidFill>
                <a:srgbClr val="262626"/>
              </a:solidFill>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0"/>
              </a:spcAft>
              <a:buClr>
                <a:srgbClr val="009999"/>
              </a:buClr>
              <a:buFont typeface="+mj-lt"/>
              <a:buAutoNum type="arabicPeriod"/>
            </a:pPr>
            <a:r>
              <a:rPr lang="ar-SA" sz="2400" b="1" dirty="0">
                <a:solidFill>
                  <a:srgbClr val="262626"/>
                </a:solidFill>
                <a:latin typeface="Calibri" panose="020F0502020204030204" pitchFamily="34" charset="0"/>
                <a:ea typeface="Calibri" panose="020F0502020204030204" pitchFamily="34" charset="0"/>
              </a:rPr>
              <a:t>ادخال بطاقة الناخب في جهاز التحقق الالكتروني للتأكد من بيانات الناخب</a:t>
            </a:r>
            <a:r>
              <a:rPr lang="ar-IQ" sz="2400" b="1" dirty="0">
                <a:solidFill>
                  <a:srgbClr val="262626"/>
                </a:solidFill>
                <a:latin typeface="Calibri" panose="020F0502020204030204" pitchFamily="34" charset="0"/>
                <a:ea typeface="Calibri" panose="020F0502020204030204" pitchFamily="34" charset="0"/>
              </a:rPr>
              <a:t> مع البيانات </a:t>
            </a:r>
            <a:r>
              <a:rPr lang="ar-SA" sz="2400" b="1" dirty="0">
                <a:solidFill>
                  <a:srgbClr val="262626"/>
                </a:solidFill>
                <a:effectLst/>
                <a:latin typeface="Calibri" panose="020F0502020204030204" pitchFamily="34" charset="0"/>
                <a:ea typeface="Calibri" panose="020F0502020204030204" pitchFamily="34" charset="0"/>
              </a:rPr>
              <a:t>المدونة في سجل الناخبين. </a:t>
            </a:r>
            <a:endParaRPr lang="en-US" sz="2400" b="1" dirty="0">
              <a:effectLst/>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0"/>
              </a:spcAft>
              <a:buClr>
                <a:srgbClr val="009999"/>
              </a:buClr>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التأكد من ان الصورة الشخصية الموجودة في بطاقة الناخب مطابقة للناخب حامل البطاقة. </a:t>
            </a:r>
            <a:endParaRPr lang="en-US" sz="2400" b="1" dirty="0">
              <a:effectLst/>
              <a:latin typeface="Calibri" panose="020F0502020204030204" pitchFamily="34" charset="0"/>
              <a:ea typeface="Calibri" panose="020F0502020204030204" pitchFamily="34" charset="0"/>
            </a:endParaRPr>
          </a:p>
          <a:p>
            <a:pPr marL="342900" marR="0" lvl="0" indent="-342900" algn="justLow" rtl="1" fontAlgn="ctr">
              <a:lnSpc>
                <a:spcPct val="150000"/>
              </a:lnSpc>
              <a:spcBef>
                <a:spcPts val="1200"/>
              </a:spcBef>
              <a:spcAft>
                <a:spcPts val="0"/>
              </a:spcAft>
              <a:buClr>
                <a:srgbClr val="009999"/>
              </a:buClr>
              <a:buFont typeface="+mj-lt"/>
              <a:buAutoNum type="arabicPeriod"/>
            </a:pPr>
            <a:r>
              <a:rPr lang="ar-SA" sz="2400" b="1" dirty="0">
                <a:solidFill>
                  <a:srgbClr val="262626"/>
                </a:solidFill>
                <a:effectLst/>
                <a:latin typeface="Calibri" panose="020F0502020204030204" pitchFamily="34" charset="0"/>
                <a:ea typeface="Calibri" panose="020F0502020204030204" pitchFamily="34" charset="0"/>
              </a:rPr>
              <a:t>عند التحقق من البيانات ووجودها في جهاز التحقق للمحطة ستظهر بصمات اصابع الناخب على واجهة جهاز التحقق </a:t>
            </a:r>
            <a:r>
              <a:rPr lang="ar-AE" sz="2400" b="1" dirty="0">
                <a:solidFill>
                  <a:srgbClr val="262626"/>
                </a:solidFill>
                <a:effectLst/>
                <a:latin typeface="Calibri" panose="020F0502020204030204" pitchFamily="34" charset="0"/>
                <a:ea typeface="Calibri" panose="020F0502020204030204" pitchFamily="34" charset="0"/>
              </a:rPr>
              <a:t>يضع الناخب </a:t>
            </a:r>
            <a:r>
              <a:rPr lang="ar-SA" sz="2400" b="1" dirty="0">
                <a:solidFill>
                  <a:srgbClr val="262626"/>
                </a:solidFill>
                <a:effectLst/>
                <a:latin typeface="Calibri" panose="020F0502020204030204" pitchFamily="34" charset="0"/>
                <a:ea typeface="Calibri" panose="020F0502020204030204" pitchFamily="34" charset="0"/>
              </a:rPr>
              <a:t>أحد الاصابع التي ستظهر بصمته</a:t>
            </a:r>
            <a:r>
              <a:rPr lang="ar-AE" sz="2400" b="1" dirty="0">
                <a:solidFill>
                  <a:srgbClr val="262626"/>
                </a:solidFill>
                <a:effectLst/>
                <a:latin typeface="Calibri" panose="020F0502020204030204" pitchFamily="34" charset="0"/>
                <a:ea typeface="Calibri" panose="020F0502020204030204" pitchFamily="34" charset="0"/>
              </a:rPr>
              <a:t>ا</a:t>
            </a:r>
            <a:r>
              <a:rPr lang="ar-SA" sz="2400" b="1" dirty="0">
                <a:solidFill>
                  <a:srgbClr val="262626"/>
                </a:solidFill>
                <a:effectLst/>
                <a:latin typeface="Calibri" panose="020F0502020204030204" pitchFamily="34" charset="0"/>
                <a:ea typeface="Calibri" panose="020F0502020204030204" pitchFamily="34" charset="0"/>
              </a:rPr>
              <a:t> على الواجهة لغرض مطابقتها والتحقق من بيانات الناخب وخزن وقت وتاريخ التصويت. </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67004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additive="base">
                                        <p:cTn id="33"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28408" y="0"/>
            <a:ext cx="563592"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7601" r="29106" b="28643"/>
          <a:stretch/>
        </p:blipFill>
        <p:spPr bwMode="auto">
          <a:xfrm>
            <a:off x="11672460" y="5988814"/>
            <a:ext cx="475488" cy="658874"/>
          </a:xfrm>
          <a:prstGeom prst="rect">
            <a:avLst/>
          </a:prstGeom>
          <a:noFill/>
          <a:ln>
            <a:noFill/>
          </a:ln>
        </p:spPr>
      </p:pic>
      <p:sp>
        <p:nvSpPr>
          <p:cNvPr id="6" name="TextBox 5">
            <a:extLst>
              <a:ext uri="{FF2B5EF4-FFF2-40B4-BE49-F238E27FC236}">
                <a16:creationId xmlns:a16="http://schemas.microsoft.com/office/drawing/2014/main" xmlns="" id="{327D9C36-BA34-3654-1E8A-05090B609997}"/>
              </a:ext>
            </a:extLst>
          </p:cNvPr>
          <p:cNvSpPr txBox="1"/>
          <p:nvPr/>
        </p:nvSpPr>
        <p:spPr>
          <a:xfrm>
            <a:off x="383925" y="170142"/>
            <a:ext cx="11070521" cy="6914713"/>
          </a:xfrm>
          <a:prstGeom prst="rect">
            <a:avLst/>
          </a:prstGeom>
          <a:noFill/>
        </p:spPr>
        <p:txBody>
          <a:bodyPr wrap="square">
            <a:spAutoFit/>
          </a:bodyPr>
          <a:lstStyle/>
          <a:p>
            <a:pPr marR="0" lvl="0" algn="justLow" rtl="1" fontAlgn="ctr">
              <a:lnSpc>
                <a:spcPct val="150000"/>
              </a:lnSpc>
              <a:spcBef>
                <a:spcPts val="1200"/>
              </a:spcBef>
              <a:spcAft>
                <a:spcPts val="800"/>
              </a:spcAft>
              <a:buClr>
                <a:srgbClr val="009999"/>
              </a:buClr>
            </a:pPr>
            <a:r>
              <a:rPr lang="ar-SA" sz="2800" b="1" dirty="0">
                <a:solidFill>
                  <a:srgbClr val="009999"/>
                </a:solidFill>
                <a:latin typeface="Calibri" panose="020F0502020204030204" pitchFamily="34" charset="0"/>
                <a:ea typeface="Calibri" panose="020F0502020204030204" pitchFamily="34" charset="0"/>
              </a:rPr>
              <a:t>5. </a:t>
            </a:r>
            <a:r>
              <a:rPr lang="ar-SA" sz="2800" b="1" dirty="0">
                <a:solidFill>
                  <a:srgbClr val="262626"/>
                </a:solidFill>
                <a:latin typeface="Calibri" panose="020F0502020204030204" pitchFamily="34" charset="0"/>
                <a:ea typeface="Calibri" panose="020F0502020204030204" pitchFamily="34" charset="0"/>
              </a:rPr>
              <a:t>يقوم مسؤول التعريف بتزويد تسلسل الناخب الظاهر في واجهة جهاز التحقق الى مصدر اوراق الاقتراع للبحث عنه في سجل الناخبين الورقي، واصدار ورقة الاقتراع وتسليمها الى مسؤول التعريف لغرض قراءة </a:t>
            </a:r>
            <a:r>
              <a:rPr lang="en-US" sz="2800" b="1" dirty="0">
                <a:solidFill>
                  <a:srgbClr val="262626"/>
                </a:solidFill>
                <a:latin typeface="Calibri" panose="020F0502020204030204" pitchFamily="34" charset="0"/>
                <a:ea typeface="Calibri" panose="020F0502020204030204" pitchFamily="34" charset="0"/>
              </a:rPr>
              <a:t>QR </a:t>
            </a:r>
            <a:r>
              <a:rPr lang="ar-SA" sz="2800" b="1" dirty="0">
                <a:solidFill>
                  <a:srgbClr val="262626"/>
                </a:solidFill>
                <a:latin typeface="Calibri" panose="020F0502020204030204" pitchFamily="34" charset="0"/>
                <a:ea typeface="Calibri" panose="020F0502020204030204" pitchFamily="34" charset="0"/>
              </a:rPr>
              <a:t>ورقة الاقتراع في جهاز التحقق.</a:t>
            </a:r>
          </a:p>
          <a:p>
            <a:pPr marR="0" lvl="0" algn="justLow" rtl="1" fontAlgn="ctr">
              <a:lnSpc>
                <a:spcPct val="150000"/>
              </a:lnSpc>
              <a:spcBef>
                <a:spcPts val="1200"/>
              </a:spcBef>
              <a:spcAft>
                <a:spcPts val="800"/>
              </a:spcAft>
              <a:buClr>
                <a:srgbClr val="009999"/>
              </a:buClr>
            </a:pPr>
            <a:r>
              <a:rPr lang="ar-AE" sz="2800" b="1" dirty="0">
                <a:solidFill>
                  <a:srgbClr val="009999"/>
                </a:solidFill>
                <a:effectLst/>
                <a:latin typeface="Calibri" panose="020F0502020204030204" pitchFamily="34" charset="0"/>
                <a:ea typeface="Calibri" panose="020F0502020204030204" pitchFamily="34" charset="0"/>
              </a:rPr>
              <a:t>6</a:t>
            </a:r>
            <a:r>
              <a:rPr lang="ar-SA" sz="2800" b="1" dirty="0">
                <a:solidFill>
                  <a:srgbClr val="009999"/>
                </a:solidFill>
                <a:effectLst/>
                <a:latin typeface="Calibri" panose="020F0502020204030204" pitchFamily="34" charset="0"/>
                <a:ea typeface="Calibri" panose="020F0502020204030204" pitchFamily="34" charset="0"/>
              </a:rPr>
              <a:t>.</a:t>
            </a:r>
            <a:r>
              <a:rPr lang="ar-AE" sz="2800" b="1" dirty="0">
                <a:solidFill>
                  <a:srgbClr val="009999"/>
                </a:solidFill>
                <a:effectLst/>
                <a:latin typeface="Calibri" panose="020F0502020204030204" pitchFamily="34" charset="0"/>
                <a:ea typeface="Calibri" panose="020F0502020204030204" pitchFamily="34" charset="0"/>
              </a:rPr>
              <a:t> </a:t>
            </a:r>
            <a:r>
              <a:rPr lang="ar-SA" sz="2800" b="1" dirty="0">
                <a:solidFill>
                  <a:srgbClr val="262626"/>
                </a:solidFill>
                <a:effectLst/>
                <a:latin typeface="Calibri" panose="020F0502020204030204" pitchFamily="34" charset="0"/>
                <a:ea typeface="Calibri" panose="020F0502020204030204" pitchFamily="34" charset="0"/>
              </a:rPr>
              <a:t>يقوم مسؤول التعريف بعملية المسح الضوئي لرمز الـ (</a:t>
            </a:r>
            <a:r>
              <a:rPr lang="en-US" sz="3200" b="1" dirty="0">
                <a:solidFill>
                  <a:srgbClr val="262626"/>
                </a:solidFill>
                <a:effectLst/>
                <a:latin typeface="Calibri" panose="020F0502020204030204" pitchFamily="34" charset="0"/>
                <a:ea typeface="Calibri" panose="020F0502020204030204" pitchFamily="34" charset="0"/>
              </a:rPr>
              <a:t>QR</a:t>
            </a:r>
            <a:r>
              <a:rPr lang="ar-SA" sz="2800" b="1" dirty="0">
                <a:solidFill>
                  <a:srgbClr val="262626"/>
                </a:solidFill>
                <a:effectLst/>
                <a:latin typeface="Calibri" panose="020F0502020204030204" pitchFamily="34" charset="0"/>
                <a:ea typeface="Calibri" panose="020F0502020204030204" pitchFamily="34" charset="0"/>
              </a:rPr>
              <a:t>) لورقة الاقتراع في جهاز التحقق الالكتروني</a:t>
            </a:r>
            <a:r>
              <a:rPr lang="ar-AE" sz="2800" b="1" dirty="0">
                <a:solidFill>
                  <a:srgbClr val="262626"/>
                </a:solidFill>
                <a:effectLst/>
                <a:latin typeface="Calibri" panose="020F0502020204030204" pitchFamily="34" charset="0"/>
                <a:ea typeface="Calibri" panose="020F0502020204030204" pitchFamily="34" charset="0"/>
              </a:rPr>
              <a:t>.</a:t>
            </a:r>
          </a:p>
          <a:p>
            <a:pPr marR="0" lvl="0" algn="justLow" rtl="1" fontAlgn="ctr">
              <a:lnSpc>
                <a:spcPct val="150000"/>
              </a:lnSpc>
              <a:spcBef>
                <a:spcPts val="1200"/>
              </a:spcBef>
              <a:spcAft>
                <a:spcPts val="800"/>
              </a:spcAft>
              <a:buClr>
                <a:srgbClr val="009999"/>
              </a:buClr>
            </a:pPr>
            <a:endParaRPr lang="ar-AE" sz="2800" b="1" dirty="0">
              <a:solidFill>
                <a:srgbClr val="262626"/>
              </a:solidFill>
              <a:latin typeface="Calibri" panose="020F0502020204030204" pitchFamily="34" charset="0"/>
              <a:ea typeface="Calibri" panose="020F0502020204030204" pitchFamily="34" charset="0"/>
            </a:endParaRPr>
          </a:p>
          <a:p>
            <a:pPr marR="0" lvl="0" algn="justLow" rtl="1" fontAlgn="ctr">
              <a:lnSpc>
                <a:spcPct val="150000"/>
              </a:lnSpc>
              <a:spcBef>
                <a:spcPts val="1200"/>
              </a:spcBef>
              <a:spcAft>
                <a:spcPts val="800"/>
              </a:spcAft>
              <a:buClr>
                <a:srgbClr val="009999"/>
              </a:buClr>
            </a:pPr>
            <a:endParaRPr lang="ar-AE" sz="2800" b="1" dirty="0">
              <a:solidFill>
                <a:srgbClr val="262626"/>
              </a:solidFill>
              <a:effectLst/>
              <a:latin typeface="Calibri" panose="020F0502020204030204" pitchFamily="34" charset="0"/>
              <a:ea typeface="Calibri" panose="020F0502020204030204" pitchFamily="34" charset="0"/>
            </a:endParaRPr>
          </a:p>
          <a:p>
            <a:pPr marR="0" lvl="0" algn="justLow" rtl="1" fontAlgn="ctr">
              <a:lnSpc>
                <a:spcPct val="150000"/>
              </a:lnSpc>
              <a:spcBef>
                <a:spcPts val="1200"/>
              </a:spcBef>
              <a:spcAft>
                <a:spcPts val="800"/>
              </a:spcAft>
              <a:buClr>
                <a:srgbClr val="009999"/>
              </a:buClr>
            </a:pPr>
            <a:endParaRPr lang="en-US" sz="2000" b="1" dirty="0">
              <a:solidFill>
                <a:srgbClr val="C00000"/>
              </a:solidFill>
              <a:effectLst/>
              <a:latin typeface="Calibri" panose="020F0502020204030204" pitchFamily="34" charset="0"/>
              <a:ea typeface="Calibri" panose="020F0502020204030204" pitchFamily="34" charset="0"/>
            </a:endParaRPr>
          </a:p>
          <a:p>
            <a:pPr marR="0" lvl="0" algn="justLow" rtl="1" fontAlgn="ctr">
              <a:lnSpc>
                <a:spcPct val="150000"/>
              </a:lnSpc>
              <a:spcBef>
                <a:spcPts val="1200"/>
              </a:spcBef>
              <a:spcAft>
                <a:spcPts val="800"/>
              </a:spcAft>
              <a:buClr>
                <a:srgbClr val="009999"/>
              </a:buClr>
            </a:pPr>
            <a:endParaRPr lang="en-US" sz="2000" b="1" dirty="0">
              <a:effectLst/>
              <a:latin typeface="Calibri" panose="020F0502020204030204" pitchFamily="34" charset="0"/>
              <a:ea typeface="Calibri" panose="020F0502020204030204" pitchFamily="34" charset="0"/>
            </a:endParaRPr>
          </a:p>
        </p:txBody>
      </p:sp>
      <p:pic>
        <p:nvPicPr>
          <p:cNvPr id="9" name="그림 5">
            <a:extLst>
              <a:ext uri="{FF2B5EF4-FFF2-40B4-BE49-F238E27FC236}">
                <a16:creationId xmlns:a16="http://schemas.microsoft.com/office/drawing/2014/main" xmlns="" id="{3EF5D3E2-2F41-764D-898C-3595A63B6A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34" r="-420" b="-70"/>
          <a:stretch/>
        </p:blipFill>
        <p:spPr bwMode="auto">
          <a:xfrm>
            <a:off x="383925" y="3429000"/>
            <a:ext cx="5026275" cy="3247406"/>
          </a:xfrm>
          <a:prstGeom prst="rect">
            <a:avLst/>
          </a:prstGeom>
          <a:ln>
            <a:solidFill>
              <a:srgbClr val="009999"/>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862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right)">
                                      <p:cBhvr>
                                        <p:cTn id="12" dur="500"/>
                                        <p:tgtEl>
                                          <p:spTgt spid="6">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812</Words>
  <Application>Microsoft Office PowerPoint</Application>
  <PresentationFormat>مخصص</PresentationFormat>
  <Paragraphs>76</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cp:lastModifiedBy>
  <cp:revision>51</cp:revision>
  <dcterms:created xsi:type="dcterms:W3CDTF">2023-10-13T22:25:11Z</dcterms:created>
  <dcterms:modified xsi:type="dcterms:W3CDTF">2025-06-12T17:49:24Z</dcterms:modified>
</cp:coreProperties>
</file>