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474" y="-2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سيمولوجيا الإعلام</a:t>
            </a:r>
          </a:p>
        </p:txBody>
      </p:sp>
      <p:sp>
        <p:nvSpPr>
          <p:cNvPr id="3" name="Subtitle 2"/>
          <p:cNvSpPr>
            <a:spLocks noGrp="1"/>
          </p:cNvSpPr>
          <p:nvPr>
            <p:ph type="subTitle" idx="1"/>
          </p:nvPr>
        </p:nvSpPr>
        <p:spPr/>
        <p:txBody>
          <a:bodyPr/>
          <a:lstStyle/>
          <a:p>
            <a:r>
              <a:t>ورقة بحثية - إعداد: ا.م زينب جمعة جاسم</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المحتوى</a:t>
            </a:r>
          </a:p>
        </p:txBody>
      </p:sp>
      <p:sp>
        <p:nvSpPr>
          <p:cNvPr id="3" name="Content Placeholder 2"/>
          <p:cNvSpPr>
            <a:spLocks noGrp="1"/>
          </p:cNvSpPr>
          <p:nvPr>
            <p:ph idx="1"/>
          </p:nvPr>
        </p:nvSpPr>
        <p:spPr/>
        <p:txBody>
          <a:bodyPr/>
          <a:lstStyle/>
          <a:p>
            <a:r>
              <a:t>من الناحية الإعلامية فإنّ وسائل الإعلام هي الأخرى بدأت تتأثر كما تأثر المتلقي العاديّ فاستبدلت توظيف الأسماء والعنوانات المعبرة عن هويتها بلغة توظف السيميائية بشكل أكثر فاعلية؛ فأخذت تستبدل أسماء القنوات والصحف التقليدية بمختصرات سيميائية بصرية ورموز تعبيرية فاعلة، فأضحت المختصرات الحروفية مثل :  ART, CNN MBC, بديلًا حيويًا عن الأسماء التقليدية. ومنها مثلًا: الرابعة، التي تعبر باختصار عن السلطة الرابعة، مما يعكس قيمة الاختزال السيميائيّ للتوجه الإعلاميّ المتأثر لغويًا بهذا التطور المتناميّ. نحن أمام تساؤلات جدية عن مدى حيوية هذه السيميائية من جهة، ومديات الاختزال والتكثيف حدّا قد يجعلنا في حرج قويّ في سلامة اللغة الإعلامية من جهة أخرى؛ لأن الاختزال البصريّ للدلالة سيكون نافعًا في المستوى البصريّ على حساب المستوى</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خاتمة</a:t>
            </a:r>
          </a:p>
        </p:txBody>
      </p:sp>
      <p:sp>
        <p:nvSpPr>
          <p:cNvPr id="3" name="Content Placeholder 2"/>
          <p:cNvSpPr>
            <a:spLocks noGrp="1"/>
          </p:cNvSpPr>
          <p:nvPr>
            <p:ph idx="1"/>
          </p:nvPr>
        </p:nvSpPr>
        <p:spPr/>
        <p:txBody>
          <a:bodyPr/>
          <a:lstStyle/>
          <a:p>
            <a:r>
              <a:t>السمعي للغة الإعلام، إذ كيف يمكننا التوفيق بين ما هو بصريّ في لغة الإعلام وما هو سمعيّ فيها؟ نحن أمام قوة سيميائية هائلة حيوية لا تتوقف عن الابتكار والتطوير ووضع البدائل البصرية على حساب المستوى السمعيّ للغة، ويكفينا مثلًا أن نلاحظ استبدال الكلمة للإلماح للتغيير البصريّ والسمعيّ للغة التي تعني أنت بحرف واحد هو U You الإعلامية. علينا جدّيا التركيز على هذا المفصل ودراسته بشكل أكثر جدية.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المحتوى</a:t>
            </a:r>
          </a:p>
        </p:txBody>
      </p:sp>
      <p:sp>
        <p:nvSpPr>
          <p:cNvPr id="3" name="Content Placeholder 2"/>
          <p:cNvSpPr>
            <a:spLocks noGrp="1"/>
          </p:cNvSpPr>
          <p:nvPr>
            <p:ph idx="1"/>
          </p:nvPr>
        </p:nvSpPr>
        <p:spPr/>
        <p:txBody>
          <a:bodyPr/>
          <a:lstStyle/>
          <a:p>
            <a:r>
              <a:t>سيمولوجيا الإعلام ورقة بحثية ا.م زينب جمعة جاسم تعد مقاربة المفاهيم الثلاثة لعنوان هذه الورقة البحثية في غاية الأهمية لما تمثله من قيمة تطبيقية للغة من جهة والإعلام من جهة أخرى. فاللغة والإعلام يلتقيان في البعد النفعيّ الغائيّ لوجودهما. حدّد ابن جني )ت 492 هـ( في تعريفه للغة بأنها: )أصوات يعبر بها كل قوم عن أغراضهم( )الخصائص: ج/1 (19 عن البعد التداولي للغة الذي يتجاوز إيصالية اللغة وإبلاغها إلى القيمة النفعية التأثيرية لها، وهي نقطة الإشتراك ومقاربة التشابه مع الإعلام؛ فهو - أيضًا- يتجاوز إبلاغ المعلومة وإيصالها إلى البعد التأثيريّ في المتلقي.</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المحتوى</a:t>
            </a:r>
          </a:p>
        </p:txBody>
      </p:sp>
      <p:sp>
        <p:nvSpPr>
          <p:cNvPr id="3" name="Content Placeholder 2"/>
          <p:cNvSpPr>
            <a:spLocks noGrp="1"/>
          </p:cNvSpPr>
          <p:nvPr>
            <p:ph idx="1"/>
          </p:nvPr>
        </p:nvSpPr>
        <p:spPr/>
        <p:txBody>
          <a:bodyPr/>
          <a:lstStyle/>
          <a:p>
            <a:r>
              <a:t>ويبدو أن اللغة والإعلام يلتقيان في كون اللغة واحدة من الأدوات الفاعلة في صناعة الإعلام وتكوينه الأساسيّ؛ وعليه فلا يمكن القبول بإعلام ناجح من دون لغة ناجحة وعليه فإن مثلث أركانه السيمياء واللغة والإعلام يعدّ وجودًا حتميًا لا يمكن القبول مطلقًا بتفكيكه أو التنازل عن واحد من أركانه. تبدو اللغة من جهة أخرى ذات علاقة وطيدة بالسيمياء؛ فاللغة كما حدّها ابن جني )مجموعة أصوات( وعليه فإن فرضية الترميز الدلاليّ في تكوين اللغة يحفظ وجودها ويجعلها قادرة على الأداء والتأثير، والأمر نفسه إذا ما قلنا أن السيمياء التي تؤثر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المحتوى</a:t>
            </a:r>
          </a:p>
        </p:txBody>
      </p:sp>
      <p:sp>
        <p:nvSpPr>
          <p:cNvPr id="3" name="Content Placeholder 2"/>
          <p:cNvSpPr>
            <a:spLocks noGrp="1"/>
          </p:cNvSpPr>
          <p:nvPr>
            <p:ph idx="1"/>
          </p:nvPr>
        </p:nvSpPr>
        <p:spPr/>
        <p:txBody>
          <a:bodyPr/>
          <a:lstStyle/>
          <a:p>
            <a:r>
              <a:t>الاهتمام بالعلامات والرموز قريبة من حتمية تنظيم العلامات والرموز في وحدات خاصة ومجموعات دلالية مترابطة، فهي حينئذ تلتقي باللغة في التكوين النظاميّ الذي يتفق عليه المتكلم والمتلقي. فالأصوات وتشكيلها البصريّ المتمثل بالكتابة تمثل وجودًا سيميائيًا فاعلًا. حاول الإنسان القديم التعبير عن ذاته ومكنوناته من خلال توظيف المؤثر البصريّ الإبلاغيّ الذي انعكس أوّلًا على شكل مجموعة من رسوم الكهوف؛ التي تعكس نمطًا من التذكير وسرد القصص لما حدث له أثناء الصيد، وما يصادفه من صعوبات، فانعكس على شكل سرديّ روائيّ بدائيّ تمثل برسوم للحيوانات التي يصيدها أو حيوانات وحشية تحاول هي اصطياده، حاول من خلال تلك الرسوم إيصال رسائل تعليمية لغيره في فن الصيد وتوخي الحذر من الحيوانات المتوحشة من جهة، وفرصة الاستمتاع</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المحتوى</a:t>
            </a:r>
          </a:p>
        </p:txBody>
      </p:sp>
      <p:sp>
        <p:nvSpPr>
          <p:cNvPr id="3" name="Content Placeholder 2"/>
          <p:cNvSpPr>
            <a:spLocks noGrp="1"/>
          </p:cNvSpPr>
          <p:nvPr>
            <p:ph idx="1"/>
          </p:nvPr>
        </p:nvSpPr>
        <p:spPr/>
        <p:txBody>
          <a:bodyPr/>
          <a:lstStyle/>
          <a:p>
            <a:r>
              <a:t>أثناء عرضه لخبراته في الصيد أثناء سكنه في الكهوف. تلك الصور البدائية الأولى كانت تعتمد الترميز البصريّ الأوّل المتمثل برسم الكائنات الحية كما هي. كانت الانتقالة العظيمة للإنسان عندما فكر بعبقرية مذهلة الانتقال من الترميز البصريّ التقليديّ برسم تلك الحيوانات كما هي إلى الترميز المعقّد من خلال اختزال الصور التقليدية إلى أشكال سيميائية أكثر تعقيدًا فظهرت الحروف الدالة على تلك الصور التقليدية، ويشار بالفضل والأسبقية للكتابات الإسفينية ) المسمارية( في العراق التي فتحت الباب على مصراعيه لاختراع الكتابة. وكان اختراع الكتابة بوابة للولوج إلى</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المحتوى</a:t>
            </a:r>
          </a:p>
        </p:txBody>
      </p:sp>
      <p:sp>
        <p:nvSpPr>
          <p:cNvPr id="3" name="Content Placeholder 2"/>
          <p:cNvSpPr>
            <a:spLocks noGrp="1"/>
          </p:cNvSpPr>
          <p:nvPr>
            <p:ph idx="1"/>
          </p:nvPr>
        </p:nvSpPr>
        <p:spPr/>
        <p:txBody>
          <a:bodyPr/>
          <a:lstStyle/>
          <a:p>
            <a:r>
              <a:t>التاريخ؛ حينما جعل الآثاريون والمؤرخون اختراع الكتابة حدّا فاصلًا بين عصور ما قبل التاريخ وعصر البداية الأولى للتاريخ. نحن أمام مقاربة حضارية اشتركت فيها مجموعة من الرؤى هي الرغبة في الاحتفاظ بالذكريات والفن والكتابة في صناعة مثلث اللغة والسيمياء والإعلام. يمتاز العقل البشريّ بالتطوير والاستثمار، وهو ما دفعه للبحث عن العلامات الأكثر فاعلية في التأثير والاستذكار والحفظ، فمال إلى تطوير العلامات والرموز الخطية الرسومية، فتطورت الكتابة وتنوعت فيما بعد، وهو ما جعل السيمياء روحً ا قوية في اللغة، الأمر الذي زاد من متانة العلاقات الرابطة بين أجزاء مثلث اللغة والسيمياء والإعلام إلى حدّ لا يمكن انفصال تلك المثلثات.</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المحتوى</a:t>
            </a:r>
          </a:p>
        </p:txBody>
      </p:sp>
      <p:sp>
        <p:nvSpPr>
          <p:cNvPr id="3" name="Content Placeholder 2"/>
          <p:cNvSpPr>
            <a:spLocks noGrp="1"/>
          </p:cNvSpPr>
          <p:nvPr>
            <p:ph idx="1"/>
          </p:nvPr>
        </p:nvSpPr>
        <p:spPr/>
        <p:txBody>
          <a:bodyPr/>
          <a:lstStyle/>
          <a:p>
            <a:r>
              <a:t>وعلى الرغم من ذلك فإن الذكاء الفطريّ للإنسان جعله لا يتنازل عن قيمة التأثير البصريّ والسمعيّ للغة من خلال العلامات والرموز، وهذا ما ظهر من خلال توظيفه لعلامات الترقيم اللغوية كالفارزة والفارزة المنقوطة وعلامات الاستفهام والتعجب لتكون جزءًا حيّا ترتبط بالرموز التي تشير إلى الأصوات التي يعكسها من خلال الحروف والخط. وإذا ما تابعنا تاريخ الكتابة العربية فإننا نجد تاريخيًا روايات تحدّد هذه الفكرة من خلال تطوير الكتابة العربية بإضافة النقاط إلى مجموعة من الحروف دون غيرها فالاختزال في عدد الحروف أضافة مشكلة بصرية تتمثل بتشابه مجموعة من الأصوات بصريًا لا سمعيًا كصوت الباء والتاء والثاء والجيم والحاء والخاء والدال والذال والصاد والضاد فلجأ لفكرة رائعة من خلال النقاط التي جعلت التمييز البصريّ لتلك الأصوات ممكنة وسهلة إلى حدّ بعيد.</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المحتوى</a:t>
            </a:r>
          </a:p>
        </p:txBody>
      </p:sp>
      <p:sp>
        <p:nvSpPr>
          <p:cNvPr id="3" name="Content Placeholder 2"/>
          <p:cNvSpPr>
            <a:spLocks noGrp="1"/>
          </p:cNvSpPr>
          <p:nvPr>
            <p:ph idx="1"/>
          </p:nvPr>
        </p:nvSpPr>
        <p:spPr/>
        <p:txBody>
          <a:bodyPr/>
          <a:lstStyle/>
          <a:p>
            <a:r>
              <a:t>كلما ازدادت الحضارة تعقيدًا زادت الحاجة لتطوير سيميائية اللغة وبالتالي تزداد العلامات عددًا وتشكيلًا واختلافًا، ومع الثورة المعلوماتية الرقمية التي لا تتوقف عن النمو بسرعة متنامية فإنّ الحاجة لارتباط سيميائية العلامات والرموز ظلّت تنمو بشكل أكثر تعقيدًا؛ لذا فإننا نجد الحاجة إلى الأيقونات والرموز التعبيرية التي تعرف بالإيموجي واحدة من مظاهر السباق الحضاريّ؛ فأصبح تطوير الإيموجيّ واحدًا من مظاهر التسابق بين الشركات العملاقة في عالم صناعة الرقميات كما في صراع شركتي أبل وسامسونج في الحصول على امتيازات براءات الاختراع لتلك الأشكال التعبيرية.</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المحتوى</a:t>
            </a:r>
          </a:p>
        </p:txBody>
      </p:sp>
      <p:sp>
        <p:nvSpPr>
          <p:cNvPr id="3" name="Content Placeholder 2"/>
          <p:cNvSpPr>
            <a:spLocks noGrp="1"/>
          </p:cNvSpPr>
          <p:nvPr>
            <p:ph idx="1"/>
          </p:nvPr>
        </p:nvSpPr>
        <p:spPr/>
        <p:txBody>
          <a:bodyPr/>
          <a:lstStyle/>
          <a:p>
            <a:r>
              <a:t>في حدث مهم وصل الصراع التقني والإعلاميّ حدّ النزاع القضائيّ بين الشركتين العملاقتين في انتزاع حقوق براءات الاختراع والأسبقية في توظيف الأيقونات. ومع انتقال الإعلام بسرعة من الإعلام الورقيّ والبصريّ والسمعيّ إلى الإعلام الرقميّ فإن حرب الأيقونات والرموز التعبيرية )الإيموجي( أصبحت مستعرة لا تتوقف بين الشركات. وانعكس هذا على المستخدم الذي تحوّلت لغته الإعلامية إلى لغة سيميائية تميل للاختزال والتكثيف والاتكاء على الأيقونات والرموز التعبيرية حدّا أضعف من استعمال الأشكال السيميائية السابقة؛ وهي الحروف وتقوية توظيف الأيقونات والرموز التعبيرية.</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1025</Words>
  <Application>Microsoft Office PowerPoint</Application>
  <PresentationFormat>عرض على الشاشة (4:3)</PresentationFormat>
  <Paragraphs>22</Paragraphs>
  <Slides>11</Slides>
  <Notes>0</Notes>
  <HiddenSlides>0</HiddenSlides>
  <MMClips>0</MMClips>
  <ScaleCrop>false</ScaleCrop>
  <HeadingPairs>
    <vt:vector size="6" baseType="variant">
      <vt:variant>
        <vt:lpstr>الخطوط المستخدمة</vt:lpstr>
      </vt:variant>
      <vt:variant>
        <vt:i4>2</vt:i4>
      </vt:variant>
      <vt:variant>
        <vt:lpstr>نسق</vt:lpstr>
      </vt:variant>
      <vt:variant>
        <vt:i4>1</vt:i4>
      </vt:variant>
      <vt:variant>
        <vt:lpstr>عناوين الشرائح</vt:lpstr>
      </vt:variant>
      <vt:variant>
        <vt:i4>11</vt:i4>
      </vt:variant>
    </vt:vector>
  </HeadingPairs>
  <TitlesOfParts>
    <vt:vector size="14" baseType="lpstr">
      <vt:lpstr>Arial</vt:lpstr>
      <vt:lpstr>Calibri</vt:lpstr>
      <vt:lpstr>Office Theme</vt:lpstr>
      <vt:lpstr>سيمولوجيا الإعلام</vt:lpstr>
      <vt:lpstr>المحتوى</vt:lpstr>
      <vt:lpstr>المحتوى</vt:lpstr>
      <vt:lpstr>المحتوى</vt:lpstr>
      <vt:lpstr>المحتوى</vt:lpstr>
      <vt:lpstr>المحتوى</vt:lpstr>
      <vt:lpstr>المحتوى</vt:lpstr>
      <vt:lpstr>المحتوى</vt:lpstr>
      <vt:lpstr>المحتوى</vt:lpstr>
      <vt:lpstr>المحتوى</vt:lpstr>
      <vt:lpstr>خاتمة</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سيمولوجيا الإعلام</dc:title>
  <dc:subject/>
  <dc:creator>alNabaa</dc:creator>
  <cp:keywords/>
  <dc:description>generated using python-pptx</dc:description>
  <cp:lastModifiedBy>alNabaa</cp:lastModifiedBy>
  <cp:revision>2</cp:revision>
  <dcterms:created xsi:type="dcterms:W3CDTF">2013-01-27T09:14:16Z</dcterms:created>
  <dcterms:modified xsi:type="dcterms:W3CDTF">2025-10-29T12:00:34Z</dcterms:modified>
  <cp:category/>
</cp:coreProperties>
</file>