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62" r:id="rId3"/>
    <p:sldId id="265" r:id="rId4"/>
    <p:sldId id="268" r:id="rId5"/>
    <p:sldId id="269" r:id="rId6"/>
    <p:sldId id="270" r:id="rId7"/>
    <p:sldId id="271" r:id="rId8"/>
    <p:sldId id="272" r:id="rId9"/>
    <p:sldId id="266" r:id="rId10"/>
    <p:sldId id="267" r:id="rId11"/>
    <p:sldId id="259" r:id="rId12"/>
    <p:sldId id="264" r:id="rId13"/>
    <p:sldId id="261" r:id="rId14"/>
    <p:sldId id="260" r:id="rId15"/>
    <p:sldId id="257" r:id="rId16"/>
    <p:sldId id="258" r:id="rId17"/>
    <p:sldId id="26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2359A-746C-417F-9BE3-4AFED778976E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CA642-7052-45EB-B92E-E85E9A517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7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CA642-7052-45EB-B92E-E85E9A5177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48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CA642-7052-45EB-B92E-E85E9A5177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41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CA642-7052-45EB-B92E-E85E9A5177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0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CA642-7052-45EB-B92E-E85E9A5177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tmp"/><Relationship Id="rId4" Type="http://schemas.openxmlformats.org/officeDocument/2006/relationships/image" Target="../media/image17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m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C15E0-3252-FCB8-D764-0CF2C1CBC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2"/>
            <a:ext cx="6815669" cy="673286"/>
          </a:xfrm>
        </p:spPr>
        <p:txBody>
          <a:bodyPr/>
          <a:lstStyle/>
          <a:p>
            <a:r>
              <a:rPr lang="ar-IQ" dirty="0"/>
              <a:t>الوعي الوردي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5D5FB-6CC1-2DA0-B048-10B4F08946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8231A1-1A53-28C2-2808-6A1852AE6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2" y="2431112"/>
            <a:ext cx="6858000" cy="28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45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62831-5B07-8F13-BECC-BC99538C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374FA-B55E-4DD9-E833-F4D73AD4CB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370" t="29102" r="21739" b="16985"/>
          <a:stretch>
            <a:fillRect/>
          </a:stretch>
        </p:blipFill>
        <p:spPr>
          <a:xfrm>
            <a:off x="8205746" y="508001"/>
            <a:ext cx="3530379" cy="5841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D64E26-B6BE-AC0A-5A70-C44AECDEB5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478" t="36754" r="17565" b="20579"/>
          <a:stretch>
            <a:fillRect/>
          </a:stretch>
        </p:blipFill>
        <p:spPr>
          <a:xfrm>
            <a:off x="4520317" y="508000"/>
            <a:ext cx="3685429" cy="5841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F6269B-C539-0639-EACE-780A523EEC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891" t="35013" r="18805" b="14321"/>
          <a:stretch>
            <a:fillRect/>
          </a:stretch>
        </p:blipFill>
        <p:spPr>
          <a:xfrm>
            <a:off x="455875" y="584276"/>
            <a:ext cx="4064442" cy="57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39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CB055-8558-A7CB-9F7C-54C5C0BAC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EE5AB-6BC7-41B9-7AD6-D518C1C67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303" y="636104"/>
            <a:ext cx="4415489" cy="5462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63DB03-F845-0303-E31F-015D298D3B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087" t="36638" r="22261" b="20579"/>
          <a:stretch>
            <a:fillRect/>
          </a:stretch>
        </p:blipFill>
        <p:spPr>
          <a:xfrm>
            <a:off x="6657892" y="707666"/>
            <a:ext cx="4603805" cy="2934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BEDF4-9A8D-7A08-7A21-EA72B9F032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696" t="42086" r="19196" b="19537"/>
          <a:stretch>
            <a:fillRect/>
          </a:stretch>
        </p:blipFill>
        <p:spPr>
          <a:xfrm>
            <a:off x="6657892" y="3518452"/>
            <a:ext cx="4768131" cy="26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2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9B569-3FC6-6E3F-19B3-4FFE25BBA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BD75D-9D21-E45E-DF0C-05C6BBE41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55A968-DB1C-1F09-178F-C7BF91E288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108" t="36058" r="16783" b="20811"/>
          <a:stretch>
            <a:fillRect/>
          </a:stretch>
        </p:blipFill>
        <p:spPr>
          <a:xfrm>
            <a:off x="5152444" y="926473"/>
            <a:ext cx="6368995" cy="48937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C71682-9428-1118-C6D8-595A9C3202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261" t="35363" r="19391" b="16637"/>
          <a:stretch>
            <a:fillRect/>
          </a:stretch>
        </p:blipFill>
        <p:spPr>
          <a:xfrm>
            <a:off x="477076" y="675862"/>
            <a:ext cx="4572002" cy="525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00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3DEA-9A57-C4BC-49A3-EDAA19C29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52C529-77C0-7E53-9DE3-4016DC31E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986" y="982132"/>
            <a:ext cx="3704514" cy="507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26D486-2CD3-55FB-AE49-37AE2030A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931" y="1144988"/>
            <a:ext cx="3010055" cy="44527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E15595-2734-67CA-5D30-431FF4922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00" y="868728"/>
            <a:ext cx="4110825" cy="50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01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16595-7DCC-E403-BE27-9281913B2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500" y="402164"/>
            <a:ext cx="10159999" cy="4893736"/>
          </a:xfrm>
        </p:spPr>
        <p:txBody>
          <a:bodyPr>
            <a:noAutofit/>
          </a:bodyPr>
          <a:lstStyle/>
          <a:p>
            <a:pPr algn="r"/>
            <a:r>
              <a:rPr lang="ar-IQ" sz="1800" b="1" dirty="0"/>
              <a:t>عوامل الخطورة:</a:t>
            </a:r>
          </a:p>
          <a:p>
            <a:pPr algn="r"/>
            <a:r>
              <a:rPr lang="ar-IQ" sz="1800" b="1" dirty="0"/>
              <a:t>• الجنس: قد يصيب الرجال ولكن النساء أكثر.</a:t>
            </a:r>
          </a:p>
          <a:p>
            <a:pPr algn="r"/>
            <a:r>
              <a:rPr lang="ar-IQ" sz="1800" b="1" dirty="0"/>
              <a:t>• التقدم في العمر: خاصة فوق عمر ٥٥ سنة.</a:t>
            </a:r>
          </a:p>
          <a:p>
            <a:pPr algn="r"/>
            <a:r>
              <a:rPr lang="ar-IQ" sz="1800" b="1" dirty="0"/>
              <a:t>• التاريخ الصحي للأسرة والوراثة: إذا أصيبت به قريبات من الدرجة الأولى</a:t>
            </a:r>
          </a:p>
          <a:p>
            <a:pPr algn="r"/>
            <a:r>
              <a:rPr lang="ar-IQ" sz="1800" b="1" dirty="0"/>
              <a:t> بسبب العامل الوراثي وليس لأسباب أخرى فيجب القيام بالفحص الدوري ل</a:t>
            </a:r>
          </a:p>
          <a:p>
            <a:pPr algn="r"/>
            <a:r>
              <a:rPr lang="ar-IQ" sz="1800" b="1" dirty="0"/>
              <a:t>سرطان الثدي وسرطان المبايض.</a:t>
            </a:r>
          </a:p>
          <a:p>
            <a:pPr algn="r"/>
            <a:r>
              <a:rPr lang="ar-IQ" sz="1800" b="1" dirty="0"/>
              <a:t>• التأخر في الحمل بعد عمر 30 سنة، أو عدم الحمل.</a:t>
            </a:r>
          </a:p>
          <a:p>
            <a:pPr algn="r"/>
            <a:r>
              <a:rPr lang="ar-IQ" sz="1800" b="1" dirty="0"/>
              <a:t>• عدم الإرضاع طبيعيًا.</a:t>
            </a:r>
          </a:p>
          <a:p>
            <a:pPr algn="r"/>
            <a:r>
              <a:rPr lang="ar-IQ" sz="1800" b="1" dirty="0"/>
              <a:t>• البلوغ في سن مبكرة قبل 12 سنة.</a:t>
            </a:r>
          </a:p>
          <a:p>
            <a:pPr algn="r"/>
            <a:r>
              <a:rPr lang="ar-IQ" sz="1800" b="1" dirty="0"/>
              <a:t>• التأخر في انقطاع الطمث بعد عمر 55 سنة.</a:t>
            </a:r>
          </a:p>
          <a:p>
            <a:pPr algn="r"/>
            <a:r>
              <a:rPr lang="ar-IQ" sz="1800" b="1" dirty="0"/>
              <a:t>• بعض أنواع العلاج مثل: العلاج بالأشعة أو العلاج الهرموني أو استخدام وسائل منع الحمل الهرمونية. </a:t>
            </a:r>
          </a:p>
          <a:p>
            <a:pPr algn="r"/>
            <a:r>
              <a:rPr lang="ar-IQ" sz="1800" b="1" dirty="0"/>
              <a:t>• التعرض للإشعاع في عمر مبكر (قبل الثلاثين).</a:t>
            </a:r>
          </a:p>
          <a:p>
            <a:pPr algn="r"/>
            <a:r>
              <a:rPr lang="ar-IQ" sz="1800" b="1" dirty="0"/>
              <a:t>• إصابة سابقة بأورام خبيثة في الثدي أو بعض أنواع الأورام الحميدة.</a:t>
            </a:r>
          </a:p>
          <a:p>
            <a:pPr algn="r"/>
            <a:r>
              <a:rPr lang="ar-IQ" sz="1800" b="1" dirty="0"/>
              <a:t>• السمنة وعدم ممارسة الرياضة.</a:t>
            </a:r>
          </a:p>
          <a:p>
            <a:pPr algn="r"/>
            <a:r>
              <a:rPr lang="ar-IQ" sz="1800" b="1" dirty="0"/>
              <a:t>• تناول الكحوليات.</a:t>
            </a:r>
            <a:endParaRPr lang="en-US" sz="1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E66FB-9073-5209-3D4E-A4EB05CFF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0" y="171876"/>
            <a:ext cx="5093899" cy="668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98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83815-ABC3-79D8-10F3-467BC7CBB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1" y="501650"/>
            <a:ext cx="9601196" cy="5676899"/>
          </a:xfrm>
        </p:spPr>
        <p:txBody>
          <a:bodyPr>
            <a:noAutofit/>
          </a:bodyPr>
          <a:lstStyle/>
          <a:p>
            <a:pPr algn="r"/>
            <a:r>
              <a:rPr lang="ar-IQ" sz="1600" dirty="0"/>
              <a:t>ايؤدي سرطان الثدي إذا لم يتم علاجه، إلى:</a:t>
            </a:r>
          </a:p>
          <a:p>
            <a:pPr algn="r"/>
            <a:r>
              <a:rPr lang="ar-IQ" sz="1600" dirty="0"/>
              <a:t>• تقرح في الجلد والتهابه. </a:t>
            </a:r>
          </a:p>
          <a:p>
            <a:pPr algn="r"/>
            <a:r>
              <a:rPr lang="ar-IQ" sz="1600" dirty="0"/>
              <a:t>• تكاثر الخلايا السرطانية في الثدي.</a:t>
            </a:r>
          </a:p>
          <a:p>
            <a:pPr algn="r"/>
            <a:r>
              <a:rPr lang="ar-IQ" sz="1600" dirty="0"/>
              <a:t>• انتشار الورم إلى الغدد اللمفاوية مما يؤدي إلى زيادة خطر انتشار السرطان في أعضاء أخرى أعضاء حساسة (مثل: الدماغ، الكبد، الرئة) مما يؤدي إلى تأثر وظائف هذه الأعضاء وتوقفها.</a:t>
            </a:r>
          </a:p>
          <a:p>
            <a:pPr algn="r"/>
            <a:r>
              <a:rPr lang="ar-IQ" sz="1600" dirty="0"/>
              <a:t>• تدهور صحة المريضة ثم وفاتها في مراحل متقدمة من المرض.</a:t>
            </a:r>
          </a:p>
          <a:p>
            <a:pPr algn="r"/>
            <a:r>
              <a:rPr lang="ar-IQ" sz="1600" dirty="0"/>
              <a:t> العلاج:</a:t>
            </a:r>
          </a:p>
          <a:p>
            <a:pPr algn="r"/>
            <a:r>
              <a:rPr lang="ar-IQ" sz="1600" dirty="0"/>
              <a:t>يتم تحديد العلاج وفقًا لتشخيص المرض (نوع الورم، مرحلته، حجمه) والحالة الصحية للمريضة:</a:t>
            </a:r>
          </a:p>
          <a:p>
            <a:pPr algn="r"/>
            <a:r>
              <a:rPr lang="ar-IQ" sz="1600" dirty="0"/>
              <a:t>         العلاج الكيميائي والبيولوجي.   العلاج الإشعاعي.  • العلاج الهرموني. • الجراحة.</a:t>
            </a:r>
          </a:p>
          <a:p>
            <a:pPr algn="r"/>
            <a:r>
              <a:rPr lang="ar-IQ" sz="1600" dirty="0"/>
              <a:t>•  الوقاية:</a:t>
            </a:r>
          </a:p>
          <a:p>
            <a:pPr algn="r"/>
            <a:r>
              <a:rPr lang="ar-IQ" sz="1600" dirty="0"/>
              <a:t>• الوقاية الأولية:</a:t>
            </a:r>
          </a:p>
          <a:p>
            <a:pPr algn="r"/>
            <a:r>
              <a:rPr lang="en-US" sz="1600" dirty="0"/>
              <a:t>o </a:t>
            </a:r>
            <a:r>
              <a:rPr lang="ar-IQ" sz="1600" dirty="0"/>
              <a:t>نمط الحياة الصحي، ويشمل الغذاء الصحي والنشاط البدني والمحافظة على الوزن الصحي.</a:t>
            </a:r>
          </a:p>
          <a:p>
            <a:pPr algn="r"/>
            <a:r>
              <a:rPr lang="en-US" sz="1600" dirty="0"/>
              <a:t>o </a:t>
            </a:r>
            <a:r>
              <a:rPr lang="ar-IQ" sz="1600" dirty="0"/>
              <a:t>استشارة الطبيب في حال استخدام الهرمونات البديلة.</a:t>
            </a:r>
          </a:p>
          <a:p>
            <a:pPr algn="r"/>
            <a:r>
              <a:rPr lang="en-US" sz="1600" dirty="0"/>
              <a:t>o </a:t>
            </a:r>
            <a:r>
              <a:rPr lang="ar-IQ" sz="1600" dirty="0"/>
              <a:t>الحرص على الرضاعة الطبيعية.       تجنب التدخين.</a:t>
            </a:r>
          </a:p>
          <a:p>
            <a:pPr algn="r"/>
            <a:r>
              <a:rPr lang="en-US" sz="1600" dirty="0"/>
              <a:t>o </a:t>
            </a:r>
            <a:r>
              <a:rPr lang="ar-IQ" sz="1600" dirty="0"/>
              <a:t>الكشف المبكر.</a:t>
            </a:r>
          </a:p>
          <a:p>
            <a:pPr algn="r"/>
            <a:r>
              <a:rPr lang="ar-IQ" sz="1600" dirty="0"/>
              <a:t>    • الوقاية الثانوية:</a:t>
            </a:r>
          </a:p>
          <a:p>
            <a:pPr algn="r"/>
            <a:r>
              <a:rPr lang="en-US" sz="1600" dirty="0"/>
              <a:t>o </a:t>
            </a:r>
            <a:r>
              <a:rPr lang="ar-IQ" sz="1600" dirty="0"/>
              <a:t>الفحص الذاتي للثدي.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44603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10A2C7-03FC-E56A-59C8-D5DCB80C6100}"/>
              </a:ext>
            </a:extLst>
          </p:cNvPr>
          <p:cNvSpPr txBox="1"/>
          <p:nvPr/>
        </p:nvSpPr>
        <p:spPr>
          <a:xfrm>
            <a:off x="5384138" y="594555"/>
            <a:ext cx="6094674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IQ" dirty="0"/>
              <a:t>الفحص الذاتي:</a:t>
            </a:r>
            <a:endParaRPr lang="ar-IQ" sz="2000" dirty="0"/>
          </a:p>
          <a:p>
            <a:pPr algn="r"/>
            <a:r>
              <a:rPr lang="ar-IQ" sz="2000" dirty="0"/>
              <a:t>يجب أن يكون جزءًا من العناية الروتينية كل شهر وذلك بعد الدورة الشهرية بثلاثة إلى خمسة أيام، ويجب زيارة الطبيب عند ملاحظة أية تغيرات.</a:t>
            </a:r>
          </a:p>
          <a:p>
            <a:pPr algn="r"/>
            <a:r>
              <a:rPr lang="ar-IQ" sz="2000" dirty="0"/>
              <a:t>طرق الفحص الذاتي:</a:t>
            </a:r>
          </a:p>
          <a:p>
            <a:pPr algn="r"/>
            <a:r>
              <a:rPr lang="ar-IQ" sz="2000" dirty="0"/>
              <a:t>１.  وضعية الاستلقاء:</a:t>
            </a:r>
          </a:p>
          <a:p>
            <a:pPr algn="r"/>
            <a:r>
              <a:rPr lang="ar-IQ" sz="2000" dirty="0"/>
              <a:t>• الاستلقاء على الظهر مع وضع وسادة تحت الكتف الأيمن، وتحسس الثدي الأيمن بباطن الأصابع الثلاثة الوسطى لليد اليسرى.</a:t>
            </a:r>
          </a:p>
          <a:p>
            <a:pPr algn="r"/>
            <a:r>
              <a:rPr lang="ar-IQ" sz="2000" dirty="0"/>
              <a:t>• الضغط بشكل دائري وخفيف وثابت دون رفع اليد عن الجلد. </a:t>
            </a:r>
          </a:p>
          <a:p>
            <a:pPr algn="r"/>
            <a:r>
              <a:rPr lang="ar-IQ" sz="2000" dirty="0"/>
              <a:t>• متابعة التحسس على أن تكون حركة الأصابع صعودًا ونزولًا هذه المرة.</a:t>
            </a:r>
          </a:p>
          <a:p>
            <a:pPr algn="r"/>
            <a:r>
              <a:rPr lang="ar-IQ" sz="2000" dirty="0"/>
              <a:t>• البحث عن أية تغيرات غير طبيعية في الثدي، وفوق وأسفل عظمة الترقوة، وفي منطقة الإبط.</a:t>
            </a:r>
          </a:p>
          <a:p>
            <a:pPr algn="r"/>
            <a:r>
              <a:rPr lang="ar-IQ" sz="2000" dirty="0"/>
              <a:t>• تكرار الخطوات السابقة على الثدي الأيسر باستعمال اليد اليمنى.</a:t>
            </a:r>
          </a:p>
          <a:p>
            <a:pPr algn="r"/>
            <a:r>
              <a:rPr lang="ar-IQ" sz="2000" dirty="0"/>
              <a:t>２. وضعية الوقوف أمام المرآة وملاحظة أية تغييرات:</a:t>
            </a:r>
          </a:p>
          <a:p>
            <a:pPr algn="r"/>
            <a:r>
              <a:rPr lang="ar-IQ" sz="2000" dirty="0"/>
              <a:t>• وضع الذراعين على الجانبين.</a:t>
            </a:r>
          </a:p>
          <a:p>
            <a:pPr algn="r"/>
            <a:r>
              <a:rPr lang="ar-IQ" sz="2000" dirty="0"/>
              <a:t>• رفع الذراعين فوق الرأس.</a:t>
            </a:r>
          </a:p>
          <a:p>
            <a:pPr algn="r"/>
            <a:r>
              <a:rPr lang="ar-IQ" sz="2000" dirty="0"/>
              <a:t>• الضغط باليد على الخصر وشد الصدر.</a:t>
            </a:r>
          </a:p>
          <a:p>
            <a:pPr algn="r"/>
            <a:r>
              <a:rPr lang="ar-IQ" sz="2000" dirty="0"/>
              <a:t>• الانحناء إلى الأمام مع وضع اليدين على الخصر</a:t>
            </a:r>
            <a:r>
              <a:rPr lang="ar-IQ" dirty="0"/>
              <a:t>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FE9A6D-2889-172F-6F6A-2E45B778F2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56" b="4367"/>
          <a:stretch>
            <a:fillRect/>
          </a:stretch>
        </p:blipFill>
        <p:spPr>
          <a:xfrm>
            <a:off x="-133921" y="0"/>
            <a:ext cx="5747321" cy="67436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28F0BF-5CE0-3F0A-E318-A53F5EF8FDBD}"/>
              </a:ext>
            </a:extLst>
          </p:cNvPr>
          <p:cNvSpPr/>
          <p:nvPr/>
        </p:nvSpPr>
        <p:spPr>
          <a:xfrm>
            <a:off x="1837708" y="2298700"/>
            <a:ext cx="1870691" cy="5968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D40DA-F586-42C6-EE20-EFB6BA5CD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626" y="58061"/>
            <a:ext cx="6718374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62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ABF08-0D43-1FB4-99E0-BD8C2C0A3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BBD79B-7AC2-3144-87DA-36F7519FF8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505" r="38661"/>
          <a:stretch>
            <a:fillRect/>
          </a:stretch>
        </p:blipFill>
        <p:spPr>
          <a:xfrm>
            <a:off x="635333" y="461176"/>
            <a:ext cx="1868556" cy="5939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4CA43E-BEB3-076D-07B2-8D9F65BF6CDD}"/>
              </a:ext>
            </a:extLst>
          </p:cNvPr>
          <p:cNvSpPr/>
          <p:nvPr/>
        </p:nvSpPr>
        <p:spPr>
          <a:xfrm>
            <a:off x="9220200" y="5778500"/>
            <a:ext cx="2006600" cy="2485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5E53BB-B0E1-739E-CEE3-428F550DBDBA}"/>
              </a:ext>
            </a:extLst>
          </p:cNvPr>
          <p:cNvSpPr/>
          <p:nvPr/>
        </p:nvSpPr>
        <p:spPr>
          <a:xfrm>
            <a:off x="4445000" y="5778500"/>
            <a:ext cx="2006600" cy="2485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E9E3CE-2E23-2716-ED72-45DB4D2A5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507"/>
          <a:stretch>
            <a:fillRect/>
          </a:stretch>
        </p:blipFill>
        <p:spPr>
          <a:xfrm>
            <a:off x="2503889" y="532737"/>
            <a:ext cx="9232236" cy="578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99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E55A3-2A33-F63A-04C6-537832A22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7A8F5-0AFD-FC49-5F1D-EFBC26EEB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400" y="647066"/>
            <a:ext cx="2915698" cy="5563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6C9864-9275-13D5-73EA-52AF7B8A9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" y="-63610"/>
            <a:ext cx="12070080" cy="692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8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718F0-26DD-A9E3-5597-52BC3D38E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298028"/>
          </a:xfrm>
        </p:spPr>
        <p:txBody>
          <a:bodyPr>
            <a:normAutofit fontScale="90000"/>
          </a:bodyPr>
          <a:lstStyle/>
          <a:p>
            <a:r>
              <a:rPr lang="en-US" dirty="0"/>
              <a:t>Breast Cancer in Iraq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5607E-85DC-891A-8F0C-97F8307CE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439186"/>
            <a:ext cx="9601196" cy="44366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Breast cancer is the most common type of cancer among women in Iraq, accounting for approximately </a:t>
            </a:r>
            <a:r>
              <a:rPr lang="en-US" b="1" dirty="0">
                <a:solidFill>
                  <a:srgbClr val="FF0000"/>
                </a:solidFill>
              </a:rPr>
              <a:t>one-third of all female cancers </a:t>
            </a:r>
            <a:r>
              <a:rPr lang="en-US" dirty="0"/>
              <a:t>according to the Iraqi Cancer Registry. Studies show an increasing incidence trend in recent years, with average age-standardized </a:t>
            </a:r>
            <a:r>
              <a:rPr lang="en-US" b="1" dirty="0">
                <a:solidFill>
                  <a:srgbClr val="FF0000"/>
                </a:solidFill>
              </a:rPr>
              <a:t>rates around \(37.88/100,000\) between 2000 and 2019</a:t>
            </a:r>
            <a:r>
              <a:rPr lang="en-US" dirty="0"/>
              <a:t>. A significant proportion of patients are diagnosed at later stages, highlighting the need for public awareness and early detection programs.      Most common cancer: Breast cancer is the leading malignancy in Iraqi women, representing about one-third of all female cancers.  Incidence trends: The age-standardized incidence rate (ASIR) for breast cancer among Iraqi women has shown a significant increasing trend, with an average annual percentage change of \(+3.192\%\) between 2000 and 2019. </a:t>
            </a:r>
          </a:p>
        </p:txBody>
      </p:sp>
    </p:spTree>
    <p:extLst>
      <p:ext uri="{BB962C8B-B14F-4D97-AF65-F5344CB8AC3E}">
        <p14:creationId xmlns:p14="http://schemas.microsoft.com/office/powerpoint/2010/main" val="2439590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379E6-81BF-31CF-38A5-4244266031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022" t="20290" r="35239" b="17333"/>
          <a:stretch>
            <a:fillRect/>
          </a:stretch>
        </p:blipFill>
        <p:spPr>
          <a:xfrm>
            <a:off x="6096000" y="612250"/>
            <a:ext cx="4996069" cy="5581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C21038-7691-666F-6B91-49CA713330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826" t="18609" r="33543"/>
          <a:stretch>
            <a:fillRect/>
          </a:stretch>
        </p:blipFill>
        <p:spPr>
          <a:xfrm>
            <a:off x="652008" y="743445"/>
            <a:ext cx="4587902" cy="558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04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90B20-1254-B397-80F2-E94332336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202D8-0149-6932-1267-000D627FCE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57" t="25524" r="25107" b="4381"/>
          <a:stretch>
            <a:fillRect/>
          </a:stretch>
        </p:blipFill>
        <p:spPr>
          <a:xfrm>
            <a:off x="744583" y="822960"/>
            <a:ext cx="10842171" cy="543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11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2FDF1-D156-5DB2-56CB-CE2711ADF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9F96F2-7509-8D0A-3638-06C4C2B450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64" t="17144" r="33357" b="4761"/>
          <a:stretch>
            <a:fillRect/>
          </a:stretch>
        </p:blipFill>
        <p:spPr>
          <a:xfrm>
            <a:off x="431800" y="368300"/>
            <a:ext cx="112776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25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2AD04-3A05-3017-6AE5-F025E3AC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946E90-8E57-2A2C-928F-8DAE8CC8C4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36" t="21524" r="18893" b="14321"/>
          <a:stretch>
            <a:fillRect/>
          </a:stretch>
        </p:blipFill>
        <p:spPr>
          <a:xfrm>
            <a:off x="393700" y="444500"/>
            <a:ext cx="11201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75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ED30F-CE07-04C2-9512-22B36488A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C0A77-E85E-3539-57CE-8D49342548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46" t="50000" r="31979" b="6667"/>
          <a:stretch>
            <a:fillRect/>
          </a:stretch>
        </p:blipFill>
        <p:spPr>
          <a:xfrm>
            <a:off x="1163545" y="463549"/>
            <a:ext cx="9601196" cy="59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45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862A3-3D75-F4CD-6DCA-6C2C6C8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35EF-EE66-4157-9C4A-5E7444138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970059"/>
            <a:ext cx="9601196" cy="490580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Diagnosis and presentation: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high percentage </a:t>
            </a:r>
            <a:r>
              <a:rPr lang="en-US" dirty="0"/>
              <a:t>of patients present with advanced-stage disease (</a:t>
            </a:r>
            <a:r>
              <a:rPr lang="en-US" dirty="0">
                <a:solidFill>
                  <a:srgbClr val="FF0000"/>
                </a:solidFill>
              </a:rPr>
              <a:t>Stages III and IV)</a:t>
            </a:r>
            <a:r>
              <a:rPr lang="en-US" dirty="0"/>
              <a:t>, indicating a need for improved public awareness and early detection campaigns. </a:t>
            </a:r>
          </a:p>
          <a:p>
            <a:r>
              <a:rPr lang="en-US" b="1" dirty="0">
                <a:solidFill>
                  <a:srgbClr val="FF0000"/>
                </a:solidFill>
              </a:rPr>
              <a:t>A significant proportion of cases are diagnosed in women between 40 and 49 years old. </a:t>
            </a:r>
          </a:p>
          <a:p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most common presenting symptom is a breast lump</a:t>
            </a:r>
            <a:r>
              <a:rPr lang="en-US" dirty="0"/>
              <a:t>. </a:t>
            </a:r>
          </a:p>
          <a:p>
            <a:r>
              <a:rPr lang="en-US" dirty="0"/>
              <a:t>Risk factors: Research suggests that risk factors such as overweight, obesity, physical inactivity, smoking, high age at first marriage, and low birth rates need further investigation to inform prevention and control strategies. </a:t>
            </a:r>
          </a:p>
          <a:p>
            <a:r>
              <a:rPr lang="en-US" dirty="0"/>
              <a:t>Early detection programs: Early detection programs have shown effectiveness, with a high rate of cancer detection through mammography. </a:t>
            </a:r>
          </a:p>
          <a:p>
            <a:r>
              <a:rPr lang="en-US" dirty="0"/>
              <a:t>Comparison to global rates: Compared to other countries, Iraq's breast cancer ASIR has been considered moderate. </a:t>
            </a:r>
          </a:p>
        </p:txBody>
      </p:sp>
    </p:spTree>
    <p:extLst>
      <p:ext uri="{BB962C8B-B14F-4D97-AF65-F5344CB8AC3E}">
        <p14:creationId xmlns:p14="http://schemas.microsoft.com/office/powerpoint/2010/main" val="1896703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260</TotalTime>
  <Words>737</Words>
  <Application>Microsoft Office PowerPoint</Application>
  <PresentationFormat>Widescreen</PresentationFormat>
  <Paragraphs>59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Garamond</vt:lpstr>
      <vt:lpstr>Organic</vt:lpstr>
      <vt:lpstr>الوعي الوردي </vt:lpstr>
      <vt:lpstr>PowerPoint Presentation</vt:lpstr>
      <vt:lpstr>Breast Cancer in Iraq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3D</dc:creator>
  <cp:lastModifiedBy>3D</cp:lastModifiedBy>
  <cp:revision>44</cp:revision>
  <dcterms:created xsi:type="dcterms:W3CDTF">2025-10-26T12:36:27Z</dcterms:created>
  <dcterms:modified xsi:type="dcterms:W3CDTF">2025-10-29T06:50:37Z</dcterms:modified>
</cp:coreProperties>
</file>