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4" r:id="rId3"/>
    <p:sldId id="270" r:id="rId4"/>
    <p:sldId id="271" r:id="rId5"/>
    <p:sldId id="275" r:id="rId6"/>
    <p:sldId id="276" r:id="rId7"/>
    <p:sldId id="277" r:id="rId8"/>
    <p:sldId id="263" r:id="rId9"/>
    <p:sldId id="259" r:id="rId10"/>
    <p:sldId id="261" r:id="rId11"/>
    <p:sldId id="262" r:id="rId12"/>
    <p:sldId id="268" r:id="rId13"/>
    <p:sldId id="267" r:id="rId14"/>
    <p:sldId id="269" r:id="rId15"/>
    <p:sldId id="278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BB9A-9424-4F78-B245-FC384904E72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18CD3-862B-4F25-AF2D-1649D60CD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7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CD3-862B-4F25-AF2D-1649D60CDF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2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CD3-862B-4F25-AF2D-1649D60CDF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0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9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682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15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04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4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2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8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repository.out.ac.tz/id/eprint/1985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598"/>
            <a:ext cx="6347713" cy="2847585"/>
          </a:xfrm>
        </p:spPr>
        <p:txBody>
          <a:bodyPr>
            <a:normAutofit/>
          </a:bodyPr>
          <a:lstStyle/>
          <a:p>
            <a:pPr algn="ctr"/>
            <a:r>
              <a:rPr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Addiction Awareness Discourse on Social </a:t>
            </a:r>
            <a:r>
              <a:rPr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Corpus Linguistic Study in the Context of Sustainable Development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01" y="3068876"/>
            <a:ext cx="6347714" cy="165343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Asst. Prof. Eman Adil Jaafar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 2025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1878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Corpus linguistics and the Corpus Tool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21176"/>
            <a:ext cx="6347714" cy="46201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orpus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approach to studying language that uses large, machine-readable collections of real-world text and speech, called corpora, to analyze patterns in language use.is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systematic method for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extensive collections of text, which helps uncover underlying linguistic structures and prominent language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Hadi</a:t>
            </a:r>
            <a:r>
              <a:rPr lang="sv-S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sv-S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Jaafar, </a:t>
            </a:r>
            <a:r>
              <a:rPr lang="sv-S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sv-S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Csomay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&amp;Crawford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sv-S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AntConc helps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language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 associated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target term.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Concordances and collocations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52" y="263047"/>
            <a:ext cx="6347713" cy="78913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Data &amp; Methods 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52186"/>
            <a:ext cx="6347714" cy="3068877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prosody</a:t>
            </a:r>
            <a:endParaRPr lang="en-US" sz="2000" dirty="0" smtClean="0"/>
          </a:p>
          <a:p>
            <a:pPr lvl="0" algn="just">
              <a:buClr>
                <a:srgbClr val="90C226"/>
              </a:buClr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Metaphorical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This technique examines how metaphors function as reasoning tools and framing devices in discourse. It looks at how attributes from one domain (e.g., war) are mapped onto another (e.g., addiction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000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Frame and metaphorical analysis combined with corpus linguistics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dirty="0" smtClean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83" y="112734"/>
            <a:ext cx="7941501" cy="626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57184" y="400833"/>
            <a:ext cx="1202498" cy="225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63046"/>
            <a:ext cx="6347714" cy="693107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RESULTS AND DISCUSSION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Several metaphors and frames shape the discussion around drug addiction in the selected corpus of the study, these include: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Addiction </a:t>
            </a:r>
            <a:r>
              <a:rPr lang="en-US" sz="1800" dirty="0">
                <a:solidFill>
                  <a:schemeClr val="tx1"/>
                </a:solidFill>
              </a:rPr>
              <a:t>as a "Battle" or "War"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o	"The battle against addiction"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o	"Fighting addiction"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o	"War on drugs"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"battle" frame suggests a conflict that must be won, which can reinforce punitive policies but also inspire hope for recovery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r>
              <a:rPr lang="ar-IQ" sz="1800" dirty="0" smtClean="0">
                <a:solidFill>
                  <a:schemeClr val="tx1"/>
                </a:solidFill>
              </a:rPr>
              <a:t/>
            </a:r>
            <a:br>
              <a:rPr lang="ar-IQ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2" y="3594971"/>
            <a:ext cx="7278687" cy="268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7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1041" y="1997839"/>
            <a:ext cx="693941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Addiction as a "Disease" or "Health Condition":</a:t>
            </a:r>
            <a:endParaRPr lang="en-US" sz="3600" dirty="0"/>
          </a:p>
          <a:p>
            <a:pPr lvl="1"/>
            <a:r>
              <a:rPr lang="en-US" sz="2400" dirty="0"/>
              <a:t>"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Drug addiction is a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disease"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"Addiction treatment is healthcare"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"Recovery is possible with medical support"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"Addiction is an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illness«</a:t>
            </a:r>
            <a:endParaRPr lang="ar-IQ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Drug is a poison that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kills ambition’’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609599"/>
            <a:ext cx="7866345" cy="520247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Awareness drug addiction discourse and Stigma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The </a:t>
            </a:r>
            <a:r>
              <a:rPr lang="en-US" sz="1800" dirty="0"/>
              <a:t>corpus demonstrates </a:t>
            </a:r>
            <a:r>
              <a:rPr lang="en-US" sz="1800" dirty="0" smtClean="0"/>
              <a:t>a discourse rooted </a:t>
            </a:r>
            <a:r>
              <a:rPr lang="en-US" sz="1800" dirty="0"/>
              <a:t>in harm reduction and empathy that </a:t>
            </a:r>
            <a:r>
              <a:rPr lang="en-US" sz="1800" b="1" dirty="0"/>
              <a:t>decreases stigma</a:t>
            </a:r>
            <a:br>
              <a:rPr lang="en-US" sz="1800" b="1" dirty="0"/>
            </a:br>
            <a:r>
              <a:rPr lang="en-US" sz="1800" b="1" dirty="0" smtClean="0"/>
              <a:t> The awareness discourse employs </a:t>
            </a:r>
            <a:r>
              <a:rPr lang="en-US" sz="1800" b="1" dirty="0"/>
              <a:t>a compassionate and humanizing tone that reframes addiction as a public health issue rather than a moral failing or criminal act</a:t>
            </a:r>
            <a:r>
              <a:rPr lang="en-US" sz="1800" b="1" dirty="0" smtClean="0"/>
              <a:t>.</a:t>
            </a:r>
            <a:br>
              <a:rPr lang="en-US" sz="1800" b="1" dirty="0" smtClean="0"/>
            </a:br>
            <a:r>
              <a:rPr lang="en-US" sz="1800" b="1" dirty="0" smtClean="0"/>
              <a:t> </a:t>
            </a:r>
            <a:r>
              <a:rPr lang="en-US" sz="1800" b="1" dirty="0"/>
              <a:t>This rhetorical shift mirrors current research showing that the way society talks about addiction directly influences stigma and treatment outcomes</a:t>
            </a:r>
            <a:r>
              <a:rPr lang="en-US" sz="1800" b="1" dirty="0" smtClean="0"/>
              <a:t>.</a:t>
            </a:r>
            <a:br>
              <a:rPr lang="en-US" sz="1800" b="1" dirty="0" smtClean="0"/>
            </a:br>
            <a:r>
              <a:rPr lang="en-US" sz="1800" b="1" dirty="0" smtClean="0"/>
              <a:t>Examples:</a:t>
            </a:r>
            <a:br>
              <a:rPr lang="en-US" sz="1800" b="1" dirty="0" smtClean="0"/>
            </a:br>
            <a:r>
              <a:rPr lang="en-US" sz="1800" i="1" dirty="0" smtClean="0">
                <a:solidFill>
                  <a:schemeClr val="tx1"/>
                </a:solidFill>
              </a:rPr>
              <a:t>“these </a:t>
            </a:r>
            <a:r>
              <a:rPr lang="en-US" sz="1800" i="1" dirty="0">
                <a:solidFill>
                  <a:schemeClr val="tx1"/>
                </a:solidFill>
              </a:rPr>
              <a:t>drug users are our children</a:t>
            </a:r>
            <a:r>
              <a:rPr lang="en-US" sz="1800" i="1" dirty="0" smtClean="0">
                <a:solidFill>
                  <a:schemeClr val="tx1"/>
                </a:solidFill>
              </a:rPr>
              <a:t>,”</a:t>
            </a:r>
            <a:br>
              <a:rPr lang="en-US" sz="1800" i="1" dirty="0" smtClean="0">
                <a:solidFill>
                  <a:schemeClr val="tx1"/>
                </a:solidFill>
              </a:rPr>
            </a:br>
            <a:r>
              <a:rPr lang="en-US" sz="1800" i="1" dirty="0" smtClean="0">
                <a:solidFill>
                  <a:schemeClr val="tx1"/>
                </a:solidFill>
              </a:rPr>
              <a:t>“</a:t>
            </a:r>
            <a:r>
              <a:rPr lang="en-US" sz="1800" dirty="0" smtClean="0">
                <a:solidFill>
                  <a:schemeClr val="tx1"/>
                </a:solidFill>
              </a:rPr>
              <a:t>We </a:t>
            </a:r>
            <a:r>
              <a:rPr lang="en-US" sz="1800" dirty="0">
                <a:solidFill>
                  <a:schemeClr val="tx1"/>
                </a:solidFill>
              </a:rPr>
              <a:t>must understand that as we approach people with so much trauma,”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“Offering someone a clean needle or a safe place to inject is the first step to treatment and </a:t>
            </a:r>
            <a:r>
              <a:rPr lang="en-US" sz="1800" dirty="0" smtClean="0">
                <a:solidFill>
                  <a:schemeClr val="tx1"/>
                </a:solidFill>
              </a:rPr>
              <a:t>recovery”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67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36" y="258870"/>
            <a:ext cx="7235872" cy="54780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CONCLUSION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It is concluded that </a:t>
            </a:r>
            <a:r>
              <a:rPr lang="en-US" sz="2200" dirty="0" smtClean="0"/>
              <a:t>media </a:t>
            </a:r>
            <a:r>
              <a:rPr lang="en-US" sz="2200" dirty="0"/>
              <a:t>language emphasizing harm reduction, scientific evidence, and humanization fosters a </a:t>
            </a:r>
            <a:r>
              <a:rPr lang="en-US" sz="2200" dirty="0" smtClean="0"/>
              <a:t>supportive language that reduces stigma.</a:t>
            </a:r>
            <a:br>
              <a:rPr lang="en-US" sz="2200" dirty="0" smtClean="0"/>
            </a:b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Corpus linguistic approach </a:t>
            </a:r>
            <a:r>
              <a:rPr lang="en-US" sz="2200" dirty="0"/>
              <a:t>facilitates the identification of linguistic patterns that are associated with the target term “ drug addiction” 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It is evident that substance or drug addiction is closely associated with negative connotations that delineate the dangers this addiction poses to </a:t>
            </a:r>
            <a:r>
              <a:rPr lang="en-US" sz="2200" dirty="0" smtClean="0"/>
              <a:t> individuals </a:t>
            </a:r>
            <a:r>
              <a:rPr lang="en-US" sz="2200" dirty="0"/>
              <a:t>and </a:t>
            </a:r>
            <a:r>
              <a:rPr lang="en-US" sz="2200" dirty="0" smtClean="0"/>
              <a:t>society as a whole.</a:t>
            </a:r>
            <a:br>
              <a:rPr lang="en-US" sz="2200" dirty="0" smtClean="0"/>
            </a:br>
            <a:r>
              <a:rPr lang="en-US" sz="2200" dirty="0" smtClean="0"/>
              <a:t> </a:t>
            </a:r>
            <a:br>
              <a:rPr lang="en-US" sz="2200" dirty="0" smtClean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102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313"/>
            <a:ext cx="8279703" cy="3594970"/>
          </a:xfrm>
        </p:spPr>
        <p:txBody>
          <a:bodyPr>
            <a:normAutofit fontScale="90000"/>
          </a:bodyPr>
          <a:lstStyle/>
          <a:p>
            <a:pPr indent="-457200"/>
            <a:r>
              <a:rPr lang="en-US" sz="2700" dirty="0" smtClean="0"/>
              <a:t>References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err="1" smtClean="0">
                <a:solidFill>
                  <a:schemeClr val="tx1"/>
                </a:solidFill>
              </a:rPr>
              <a:t>Biber</a:t>
            </a:r>
            <a:r>
              <a:rPr lang="en-US" sz="1600" dirty="0">
                <a:solidFill>
                  <a:schemeClr val="tx1"/>
                </a:solidFill>
              </a:rPr>
              <a:t>, D., Conrad, S., &amp; </a:t>
            </a:r>
            <a:r>
              <a:rPr lang="en-US" sz="1600" dirty="0" err="1">
                <a:solidFill>
                  <a:schemeClr val="tx1"/>
                </a:solidFill>
              </a:rPr>
              <a:t>Reppen</a:t>
            </a:r>
            <a:r>
              <a:rPr lang="en-US" sz="1600" dirty="0">
                <a:solidFill>
                  <a:schemeClr val="tx1"/>
                </a:solidFill>
              </a:rPr>
              <a:t>, R. (1998). </a:t>
            </a:r>
            <a:r>
              <a:rPr lang="en-US" sz="1600" i="1" dirty="0">
                <a:solidFill>
                  <a:schemeClr val="tx1"/>
                </a:solidFill>
              </a:rPr>
              <a:t>Corpus linguistics: Investigating language, </a:t>
            </a:r>
            <a:r>
              <a:rPr lang="en-US" sz="1600" i="1" dirty="0" smtClean="0">
                <a:solidFill>
                  <a:schemeClr val="tx1"/>
                </a:solidFill>
              </a:rPr>
              <a:t/>
            </a:r>
            <a:br>
              <a:rPr lang="en-US" sz="1600" i="1" dirty="0" smtClean="0">
                <a:solidFill>
                  <a:schemeClr val="tx1"/>
                </a:solidFill>
              </a:rPr>
            </a:br>
            <a:r>
              <a:rPr lang="en-US" sz="1600" i="1" dirty="0" smtClean="0">
                <a:solidFill>
                  <a:schemeClr val="tx1"/>
                </a:solidFill>
              </a:rPr>
              <a:t>structure </a:t>
            </a:r>
            <a:r>
              <a:rPr lang="en-US" sz="1600" i="1" dirty="0">
                <a:solidFill>
                  <a:schemeClr val="tx1"/>
                </a:solidFill>
              </a:rPr>
              <a:t>and use</a:t>
            </a:r>
            <a:r>
              <a:rPr lang="en-US" sz="1600" dirty="0">
                <a:solidFill>
                  <a:schemeClr val="tx1"/>
                </a:solidFill>
              </a:rPr>
              <a:t>. Cambridge University Press.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Brookes, G., &amp; Collins, L. C. (2023). </a:t>
            </a:r>
            <a:r>
              <a:rPr lang="en-US" sz="1600" i="1" dirty="0">
                <a:solidFill>
                  <a:schemeClr val="tx1"/>
                </a:solidFill>
              </a:rPr>
              <a:t>Corpus linguistics for health communication: A guide for research</a:t>
            </a:r>
            <a:r>
              <a:rPr lang="en-US" sz="1600" dirty="0">
                <a:solidFill>
                  <a:schemeClr val="tx1"/>
                </a:solidFill>
              </a:rPr>
              <a:t>. Routledge.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Colman, A. (2019). Drugs and the addiction aesthetic in nineteenth century literature.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Palgrave   Macmillan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err="1">
                <a:solidFill>
                  <a:schemeClr val="tx1"/>
                </a:solidFill>
              </a:rPr>
              <a:t>Csomay</a:t>
            </a:r>
            <a:r>
              <a:rPr lang="en-US" sz="1600" dirty="0">
                <a:solidFill>
                  <a:schemeClr val="tx1"/>
                </a:solidFill>
              </a:rPr>
              <a:t>, E., &amp; Crawford, W. J. (2024). </a:t>
            </a:r>
            <a:r>
              <a:rPr lang="en-US" sz="1600" i="1" dirty="0">
                <a:solidFill>
                  <a:schemeClr val="tx1"/>
                </a:solidFill>
              </a:rPr>
              <a:t>Doing corpus linguistics </a:t>
            </a:r>
            <a:r>
              <a:rPr lang="en-US" sz="1600" dirty="0">
                <a:solidFill>
                  <a:schemeClr val="tx1"/>
                </a:solidFill>
              </a:rPr>
              <a:t>(2nd ed.). Routledge.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err="1">
                <a:solidFill>
                  <a:schemeClr val="tx1"/>
                </a:solidFill>
              </a:rPr>
              <a:t>Hadi</a:t>
            </a:r>
            <a:r>
              <a:rPr lang="en-US" sz="1600" dirty="0">
                <a:solidFill>
                  <a:schemeClr val="tx1"/>
                </a:solidFill>
              </a:rPr>
              <a:t>, M. A., &amp; Jaafar, E. A. (2025). A corpus linguistic study of drug addiction perils in William Burroughs’ Junky. </a:t>
            </a:r>
            <a:r>
              <a:rPr lang="en-US" sz="1600" i="1" dirty="0" err="1">
                <a:solidFill>
                  <a:schemeClr val="tx1"/>
                </a:solidFill>
              </a:rPr>
              <a:t>Midad</a:t>
            </a:r>
            <a:r>
              <a:rPr lang="en-US" sz="1600" i="1" dirty="0">
                <a:solidFill>
                  <a:schemeClr val="tx1"/>
                </a:solidFill>
              </a:rPr>
              <a:t> Al-</a:t>
            </a:r>
            <a:r>
              <a:rPr lang="en-US" sz="1600" i="1" dirty="0" err="1">
                <a:solidFill>
                  <a:schemeClr val="tx1"/>
                </a:solidFill>
              </a:rPr>
              <a:t>Adab</a:t>
            </a:r>
            <a:r>
              <a:rPr lang="en-US" sz="1600" i="1" dirty="0">
                <a:solidFill>
                  <a:schemeClr val="tx1"/>
                </a:solidFill>
              </a:rPr>
              <a:t> Journal, 15(40</a:t>
            </a:r>
            <a:r>
              <a:rPr lang="en-US" sz="1600" dirty="0">
                <a:solidFill>
                  <a:schemeClr val="tx1"/>
                </a:solidFill>
              </a:rPr>
              <a:t>) 2723- 2754 https://doi.org/10.58564/ma.v15i40.1853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err="1">
                <a:solidFill>
                  <a:schemeClr val="tx1"/>
                </a:solidFill>
              </a:rPr>
              <a:t>Masenga</a:t>
            </a:r>
            <a:r>
              <a:rPr lang="en-US" sz="1600" dirty="0">
                <a:solidFill>
                  <a:schemeClr val="tx1"/>
                </a:solidFill>
              </a:rPr>
              <a:t>, P. P. (2017). The impact of drug abuse on academic performance in public secondary schools in </a:t>
            </a:r>
            <a:r>
              <a:rPr lang="en-US" sz="1600" dirty="0" err="1">
                <a:solidFill>
                  <a:schemeClr val="tx1"/>
                </a:solidFill>
              </a:rPr>
              <a:t>Kishapu</a:t>
            </a:r>
            <a:r>
              <a:rPr lang="en-US" sz="1600" dirty="0">
                <a:solidFill>
                  <a:schemeClr val="tx1"/>
                </a:solidFill>
              </a:rPr>
              <a:t> District, Tanzania (Master's dissertation). The Open University of Tanzania. </a:t>
            </a:r>
            <a:r>
              <a:rPr lang="en-US" sz="16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repository.out.ac.tz/id/eprint/1985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it-IT" sz="1600" dirty="0" smtClean="0">
                <a:solidFill>
                  <a:schemeClr val="tx1"/>
                </a:solidFill>
              </a:rPr>
              <a:t>Who   </a:t>
            </a:r>
            <a:r>
              <a:rPr lang="it-IT" sz="1600" dirty="0">
                <a:solidFill>
                  <a:schemeClr val="tx1"/>
                </a:solidFill>
              </a:rPr>
              <a:t>(2024, June 25). https://www.who.int/teams/mental-health-and-substance-use/alcohol-drugs-and-addictive-behaviours/monitoring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eachings in Education. (2020, April 16). Student drug and alcohol awareness [Video]. YouTube. https://www.youtube.com/watch?v=HxXgVbYXVEs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TED. (2015, July 9). Everything you think you know about addiction is wrong | Johann </a:t>
            </a:r>
            <a:r>
              <a:rPr lang="en-US" sz="1600" dirty="0" err="1">
                <a:solidFill>
                  <a:schemeClr val="tx1"/>
                </a:solidFill>
              </a:rPr>
              <a:t>Hari</a:t>
            </a:r>
            <a:r>
              <a:rPr lang="en-US" sz="1600" dirty="0">
                <a:solidFill>
                  <a:schemeClr val="tx1"/>
                </a:solidFill>
              </a:rPr>
              <a:t> | TED [Video]. YouTube. https://www.youtube.com/watch?v=PY9DcIMGxMs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TED. (2018, May 9). The harm reduction model of drug addiction treatment | Mark Tyndall [Video]. YouTube. https://www.youtube.com/watch?v=cfzkBGgxXGE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TED-Ed. (2024, March 19). What causes addiction, and why is it so hard to treat? - Judy </a:t>
            </a:r>
            <a:r>
              <a:rPr lang="en-US" sz="1600" dirty="0" err="1">
                <a:solidFill>
                  <a:schemeClr val="tx1"/>
                </a:solidFill>
              </a:rPr>
              <a:t>Grisel</a:t>
            </a:r>
            <a:r>
              <a:rPr lang="en-US" sz="1600" dirty="0">
                <a:solidFill>
                  <a:schemeClr val="tx1"/>
                </a:solidFill>
              </a:rPr>
              <a:t> [Video]. YouTube. https://www.youtube.com/watch?v=hBC7i-vHWsU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6617919" cy="600414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Drug addiction,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also called </a:t>
            </a:r>
            <a:r>
              <a:rPr lang="en-US" sz="2000" b="1" dirty="0">
                <a:solidFill>
                  <a:schemeClr val="tx1"/>
                </a:solidFill>
              </a:rPr>
              <a:t>substance use </a:t>
            </a:r>
            <a:r>
              <a:rPr lang="en-US" sz="2000" b="1" dirty="0" smtClean="0">
                <a:solidFill>
                  <a:schemeClr val="tx1"/>
                </a:solidFill>
              </a:rPr>
              <a:t>disorder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World Health Organization (WHO, </a:t>
            </a:r>
            <a:r>
              <a:rPr lang="en-US" sz="2000" dirty="0" smtClean="0">
                <a:solidFill>
                  <a:schemeClr val="tx1"/>
                </a:solidFill>
              </a:rPr>
              <a:t>2024) defines it as a </a:t>
            </a:r>
            <a:r>
              <a:rPr lang="en-US" sz="2000" dirty="0">
                <a:solidFill>
                  <a:schemeClr val="tx1"/>
                </a:solidFill>
              </a:rPr>
              <a:t>disease that affects a person's brain and behavior and leads to an inability to control the use of a legal or illegal </a:t>
            </a:r>
            <a:r>
              <a:rPr lang="en-US" sz="2000" dirty="0" smtClean="0">
                <a:solidFill>
                  <a:schemeClr val="tx1"/>
                </a:solidFill>
              </a:rPr>
              <a:t>drugs. </a:t>
            </a:r>
            <a:r>
              <a:rPr lang="en-US" sz="2000" dirty="0">
                <a:solidFill>
                  <a:schemeClr val="tx1"/>
                </a:solidFill>
              </a:rPr>
              <a:t>The perils of addiction extend beyond the individuals, profoundly affecting families, communities, and the socio-economic landscape of societies (</a:t>
            </a:r>
            <a:r>
              <a:rPr lang="en-US" sz="2000" dirty="0" err="1">
                <a:solidFill>
                  <a:schemeClr val="tx1"/>
                </a:solidFill>
              </a:rPr>
              <a:t>Masenga</a:t>
            </a:r>
            <a:r>
              <a:rPr lang="en-US" sz="2000" dirty="0">
                <a:solidFill>
                  <a:schemeClr val="tx1"/>
                </a:solidFill>
              </a:rPr>
              <a:t>, 2017; Colman, </a:t>
            </a:r>
            <a:r>
              <a:rPr lang="en-US" sz="2000" dirty="0" smtClean="0">
                <a:solidFill>
                  <a:schemeClr val="tx1"/>
                </a:solidFill>
              </a:rPr>
              <a:t>2019</a:t>
            </a:r>
            <a:r>
              <a:rPr lang="en-US" sz="2000" dirty="0">
                <a:solidFill>
                  <a:schemeClr val="tx1"/>
                </a:solidFill>
              </a:rPr>
              <a:t>).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GLOBAL-PC\OneDrive - coeduw.uobaghdad.edu.iq\Desktop\mc-target-3-5_a99cc235-8da4-49f9-a008-1aa97a250ab0.tmb-479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78" y="4296427"/>
            <a:ext cx="5162224" cy="231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626301"/>
            <a:ext cx="5826719" cy="3424535"/>
          </a:xfrm>
        </p:spPr>
        <p:txBody>
          <a:bodyPr/>
          <a:lstStyle/>
          <a:p>
            <a:pPr algn="l"/>
            <a:r>
              <a:rPr lang="en-US" dirty="0" smtClean="0"/>
              <a:t>Health Communication &amp; Corpus Linguistics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609599"/>
            <a:ext cx="6818336" cy="6116877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Health </a:t>
            </a:r>
            <a:r>
              <a:rPr lang="en-US" b="1" dirty="0" smtClean="0"/>
              <a:t>Communication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studies the use </a:t>
            </a:r>
            <a:r>
              <a:rPr lang="en-US" sz="2400" dirty="0"/>
              <a:t>of communication strategies to </a:t>
            </a:r>
            <a:r>
              <a:rPr lang="en-US" sz="2400" b="1" dirty="0"/>
              <a:t>inform and influence individual and community decisions that enhance health</a:t>
            </a:r>
            <a:r>
              <a:rPr lang="en-US" sz="2400" dirty="0"/>
              <a:t> across the </a:t>
            </a:r>
            <a:r>
              <a:rPr lang="en-US" sz="2400" dirty="0" smtClean="0"/>
              <a:t>lifespan(Brookes&amp; </a:t>
            </a:r>
            <a:r>
              <a:rPr lang="en-US" sz="2400" dirty="0"/>
              <a:t>Collins</a:t>
            </a:r>
            <a:r>
              <a:rPr lang="en-US" sz="2400" dirty="0" smtClean="0"/>
              <a:t>, 2023)</a:t>
            </a:r>
            <a:r>
              <a:rPr lang="en-US" sz="2000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599"/>
            <a:ext cx="6347714" cy="17828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Sustainable Development Goals (SDGs) </a:t>
            </a:r>
            <a:r>
              <a:rPr lang="en-US" dirty="0" smtClean="0"/>
              <a:t>&amp;Drug Addiction Awareness Discourse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599" y="2705622"/>
            <a:ext cx="6956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prstClr val="black"/>
                </a:solidFill>
              </a:rPr>
              <a:t>Sustainable Development Goals (SDGs), particularly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Goal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  <a:p>
            <a:pPr algn="just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Good Health and Well-Being</a:t>
            </a:r>
            <a:r>
              <a:rPr lang="en-US" sz="2400" dirty="0" smtClean="0">
                <a:solidFill>
                  <a:prstClr val="black"/>
                </a:solidFill>
              </a:rPr>
              <a:t>”,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</a:rPr>
              <a:t>connected </a:t>
            </a:r>
            <a:r>
              <a:rPr lang="en-US" sz="2400" dirty="0">
                <a:solidFill>
                  <a:prstClr val="black"/>
                </a:solidFill>
              </a:rPr>
              <a:t>with drug addiction awareness, and </a:t>
            </a:r>
            <a:r>
              <a:rPr lang="en-US" sz="2400" dirty="0" smtClean="0">
                <a:solidFill>
                  <a:prstClr val="black"/>
                </a:solidFill>
              </a:rPr>
              <a:t> that is why </a:t>
            </a:r>
            <a:r>
              <a:rPr lang="en-US" sz="2400" dirty="0">
                <a:solidFill>
                  <a:prstClr val="black"/>
                </a:solidFill>
              </a:rPr>
              <a:t>awareness discourse matters within </a:t>
            </a:r>
            <a:r>
              <a:rPr lang="en-US" sz="2400" dirty="0" smtClean="0">
                <a:solidFill>
                  <a:prstClr val="black"/>
                </a:solidFill>
              </a:rPr>
              <a:t>this study.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70" y="499431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Addiction Awareness Discourse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25346"/>
            <a:ext cx="6347714" cy="2870874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Educating people about the causes, effects, and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drug dependence.</a:t>
            </a:r>
          </a:p>
          <a:p>
            <a:pPr marL="0" indent="0" algn="just">
              <a:buNone/>
            </a:pP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public understanding of how drugs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abuse harms physical and mental health,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relationships, and society.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2" y="4722312"/>
            <a:ext cx="2669755" cy="2135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11" y="4722312"/>
            <a:ext cx="2816875" cy="215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74573"/>
            <a:ext cx="6347713" cy="87033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9" y="1244906"/>
            <a:ext cx="6727770" cy="42965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today’s world, social media plays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vital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spreading drug addiction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social media platforms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YouTube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share educational posts, personal recovery stories, and prevention campaigns.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organizations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individuals quickly reach large audiences, challenge stigma, and encourage those with addiction to seek support.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541485"/>
            <a:ext cx="554883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25" y="609600"/>
            <a:ext cx="7628350" cy="576614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en-US" sz="2400" b="1" dirty="0" smtClean="0"/>
              <a:t>Objective </a:t>
            </a:r>
            <a:r>
              <a:rPr lang="en-US" sz="2400" b="1" dirty="0"/>
              <a:t>of the Study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study aims at :</a:t>
            </a:r>
            <a:b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Investigating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 prominent language patterns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drug addiction awareness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videos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Research Question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What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are the most prominent language patterns in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 drug</a:t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addiction awareness  videos?</a:t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                                                          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08" y="4449633"/>
            <a:ext cx="515143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86440"/>
            <a:ext cx="6347713" cy="678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Data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464" y="976728"/>
            <a:ext cx="6969957" cy="431861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corpus consists of 50,000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tokens from four YouTube awareness videos (2015–2024).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video offers an overview of drug addiction and its treatment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TED-Ed, 2024).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video raises awareness about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addiction(TED, 2015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misconceptions surrounding drug addiction.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video features a public health expert discussing harm reduction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strategies(TED Talk, 2018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94" y="4872625"/>
            <a:ext cx="3591499" cy="150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4233</TotalTime>
  <Words>460</Words>
  <Application>Microsoft Office PowerPoint</Application>
  <PresentationFormat>On-screen Show (4:3)</PresentationFormat>
  <Paragraphs>53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Drug Addiction Awareness Discourse on Social Media: A Corpus Linguistic Study in the Context of Sustainable Development Goals </vt:lpstr>
      <vt:lpstr>Drug addiction, also called substance use disorder.  World Health Organization (WHO, 2024) defines it as a disease that affects a person's brain and behavior and leads to an inability to control the use of a legal or illegal drugs. The perils of addiction extend beyond the individuals, profoundly affecting families, communities, and the socio-economic landscape of societies (Masenga, 2017; Colman, 2019).  </vt:lpstr>
      <vt:lpstr>Health Communication &amp; Corpus Linguistics</vt:lpstr>
      <vt:lpstr> Health Communication   studies the use of communication strategies to inform and influence individual and community decisions that enhance health across the lifespan(Brookes&amp; Collins, 2023). </vt:lpstr>
      <vt:lpstr>Sustainable Development Goals (SDGs) &amp;Drug Addiction Awareness Discourse  </vt:lpstr>
      <vt:lpstr>Drug Addiction Awareness Discourse </vt:lpstr>
      <vt:lpstr>Social Media</vt:lpstr>
      <vt:lpstr>Objective of the Study The study aims at : - Investigating  the most prominent language patterns in  the drug addiction awareness videos?   Research Question -What are the most prominent language patterns in the drug  addiction awareness  videos?                                                                  </vt:lpstr>
      <vt:lpstr>Data   </vt:lpstr>
      <vt:lpstr>Corpus linguistics and the Corpus Tool</vt:lpstr>
      <vt:lpstr>Data &amp; Methods </vt:lpstr>
      <vt:lpstr>PowerPoint Presentation</vt:lpstr>
      <vt:lpstr>RESULTS AND DISCUSSION  Several metaphors and frames shape the discussion around drug addiction in the selected corpus of the study, these include: Addiction as a "Battle" or "War" o "The battle against addiction" o "Fighting addiction" o "War on drugs"  The "battle" frame suggests a conflict that must be won, which can reinforce punitive policies but also inspire hope for recovery. </vt:lpstr>
      <vt:lpstr>PowerPoint Presentation</vt:lpstr>
      <vt:lpstr>Awareness drug addiction discourse and Stigma The corpus demonstrates a discourse rooted in harm reduction and empathy that decreases stigma  The awareness discourse employs a compassionate and humanizing tone that reframes addiction as a public health issue rather than a moral failing or criminal act.  This rhetorical shift mirrors current research showing that the way society talks about addiction directly influences stigma and treatment outcomes. Examples: “these drug users are our children,” “We must understand that as we approach people with so much trauma,” “Offering someone a clean needle or a safe place to inject is the first step to treatment and recovery” </vt:lpstr>
      <vt:lpstr>CONCLUSION It is concluded that media language emphasizing harm reduction, scientific evidence, and humanization fosters a supportive language that reduces stigma.   Corpus linguistic approach facilitates the identification of linguistic patterns that are associated with the target term “ drug addiction” .    It is evident that substance or drug addiction is closely associated with negative connotations that delineate the dangers this addiction poses to  individuals and society as a whole.   </vt:lpstr>
      <vt:lpstr>References Biber, D., Conrad, S., &amp; Reppen, R. (1998). Corpus linguistics: Investigating language,  structure and use. Cambridge University Press. Brookes, G., &amp; Collins, L. C. (2023). Corpus linguistics for health communication: A guide for research. Routledge.  Colman, A. (2019). Drugs and the addiction aesthetic in nineteenth century literature.  Palgrave   Macmillan. Csomay, E., &amp; Crawford, W. J. (2024). Doing corpus linguistics (2nd ed.). Routledge.  Hadi, M. A., &amp; Jaafar, E. A. (2025). A corpus linguistic study of drug addiction perils in William Burroughs’ Junky. Midad Al-Adab Journal, 15(40) 2723- 2754 https://doi.org/10.58564/ma.v15i40.1853  Masenga, P. P. (2017). The impact of drug abuse on academic performance in public secondary schools in Kishapu District, Tanzania (Master's dissertation). The Open University of Tanzania. http://repository.out.ac.tz/id/eprint/1985  Who   (2024, June 25). https://www.who.int/teams/mental-health-and-substance-use/alcohol-drugs-and-addictive-behaviours/monitoring Teachings in Education. (2020, April 16). Student drug and alcohol awareness [Video]. YouTube. https://www.youtube.com/watch?v=HxXgVbYXVEs  TED. (2015, July 9). Everything you think you know about addiction is wrong | Johann Hari | TED [Video]. YouTube. https://www.youtube.com/watch?v=PY9DcIMGxMs  TED. (2018, May 9). The harm reduction model of drug addiction treatment | Mark Tyndall [Video]. YouTube. https://www.youtube.com/watch?v=cfzkBGgxXGE  TED-Ed. (2024, March 19). What causes addiction, and why is it so hard to treat? - Judy Grisel [Video]. YouTube. https://www.youtube.com/watch?v=hBC7i-vHWsU 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Addiction Awareness Discourse on Social Media</dc:title>
  <dc:subject/>
  <dc:creator/>
  <cp:keywords/>
  <dc:description>generated using python-pptx</dc:description>
  <cp:lastModifiedBy>GLOBAL-PC</cp:lastModifiedBy>
  <cp:revision>87</cp:revision>
  <dcterms:created xsi:type="dcterms:W3CDTF">2013-01-27T09:14:16Z</dcterms:created>
  <dcterms:modified xsi:type="dcterms:W3CDTF">2025-10-20T17:15:52Z</dcterms:modified>
  <cp:category/>
</cp:coreProperties>
</file>