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60" r:id="rId3"/>
    <p:sldId id="275" r:id="rId4"/>
    <p:sldId id="277" r:id="rId5"/>
    <p:sldId id="278" r:id="rId6"/>
    <p:sldId id="279" r:id="rId7"/>
    <p:sldId id="280" r:id="rId8"/>
    <p:sldId id="281" r:id="rId9"/>
    <p:sldId id="282" r:id="rId10"/>
    <p:sldId id="258" r:id="rId11"/>
    <p:sldId id="273" r:id="rId12"/>
    <p:sldId id="274" r:id="rId13"/>
    <p:sldId id="259" r:id="rId14"/>
    <p:sldId id="269" r:id="rId15"/>
    <p:sldId id="283" r:id="rId16"/>
    <p:sldId id="270" r:id="rId17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344" autoAdjust="0"/>
    <p:restoredTop sz="84595" autoAdjust="0"/>
  </p:normalViewPr>
  <p:slideViewPr>
    <p:cSldViewPr>
      <p:cViewPr>
        <p:scale>
          <a:sx n="104" d="100"/>
          <a:sy n="104" d="100"/>
        </p:scale>
        <p:origin x="-18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486096-B4D7-429A-855B-DD7DAA0FF99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95F9489A-2C93-429C-845F-4538AC636D93}">
      <dgm:prSet phldrT="[Text]"/>
      <dgm:spPr/>
      <dgm:t>
        <a:bodyPr/>
        <a:lstStyle/>
        <a:p>
          <a:r>
            <a:rPr lang="en-GB" dirty="0" smtClean="0"/>
            <a:t>Thinking </a:t>
          </a:r>
          <a:endParaRPr lang="en-GB" dirty="0"/>
        </a:p>
      </dgm:t>
    </dgm:pt>
    <dgm:pt modelId="{F53644AF-E5B1-43F6-A6E8-9DE5BB3673FE}" type="parTrans" cxnId="{EDA59540-7B1A-4AB7-8CAE-496CB10BBB20}">
      <dgm:prSet/>
      <dgm:spPr/>
      <dgm:t>
        <a:bodyPr/>
        <a:lstStyle/>
        <a:p>
          <a:endParaRPr lang="en-GB"/>
        </a:p>
      </dgm:t>
    </dgm:pt>
    <dgm:pt modelId="{B88200A4-48C7-4740-BBB7-422D2863FBD8}" type="sibTrans" cxnId="{EDA59540-7B1A-4AB7-8CAE-496CB10BBB20}">
      <dgm:prSet/>
      <dgm:spPr/>
      <dgm:t>
        <a:bodyPr/>
        <a:lstStyle/>
        <a:p>
          <a:endParaRPr lang="en-GB"/>
        </a:p>
      </dgm:t>
    </dgm:pt>
    <dgm:pt modelId="{74C0AD6E-957C-4AFC-8F49-8C08186B7B88}">
      <dgm:prSet phldrT="[Text]"/>
      <dgm:spPr/>
      <dgm:t>
        <a:bodyPr/>
        <a:lstStyle/>
        <a:p>
          <a:r>
            <a:rPr lang="en-GB" dirty="0" smtClean="0"/>
            <a:t>Teaching </a:t>
          </a:r>
          <a:endParaRPr lang="en-GB" dirty="0"/>
        </a:p>
      </dgm:t>
    </dgm:pt>
    <dgm:pt modelId="{E74148A2-E4AE-4C7D-B4AB-AE659A4E23E0}" type="parTrans" cxnId="{0268E3C8-35AC-404D-938C-B8C328AAD57F}">
      <dgm:prSet/>
      <dgm:spPr/>
      <dgm:t>
        <a:bodyPr/>
        <a:lstStyle/>
        <a:p>
          <a:endParaRPr lang="en-GB"/>
        </a:p>
      </dgm:t>
    </dgm:pt>
    <dgm:pt modelId="{22362023-B15C-4A23-A20E-57FDD1FF0FBF}" type="sibTrans" cxnId="{0268E3C8-35AC-404D-938C-B8C328AAD57F}">
      <dgm:prSet/>
      <dgm:spPr/>
      <dgm:t>
        <a:bodyPr/>
        <a:lstStyle/>
        <a:p>
          <a:endParaRPr lang="en-GB"/>
        </a:p>
      </dgm:t>
    </dgm:pt>
    <dgm:pt modelId="{DD58D872-BF69-494B-AA12-1DA3237E735C}">
      <dgm:prSet phldrT="[Text]"/>
      <dgm:spPr/>
      <dgm:t>
        <a:bodyPr/>
        <a:lstStyle/>
        <a:p>
          <a:r>
            <a:rPr lang="en-GB" dirty="0" smtClean="0"/>
            <a:t>Living</a:t>
          </a:r>
          <a:endParaRPr lang="en-GB" dirty="0"/>
        </a:p>
      </dgm:t>
    </dgm:pt>
    <dgm:pt modelId="{2C736805-9CF8-457E-ADB5-DBB090E1A688}" type="parTrans" cxnId="{0869CB60-0F43-4AAE-834A-78C7CA8E3E0F}">
      <dgm:prSet/>
      <dgm:spPr/>
      <dgm:t>
        <a:bodyPr/>
        <a:lstStyle/>
        <a:p>
          <a:endParaRPr lang="en-GB"/>
        </a:p>
      </dgm:t>
    </dgm:pt>
    <dgm:pt modelId="{2092985E-6A1B-4BA2-9F4D-4A7226910411}" type="sibTrans" cxnId="{0869CB60-0F43-4AAE-834A-78C7CA8E3E0F}">
      <dgm:prSet/>
      <dgm:spPr/>
      <dgm:t>
        <a:bodyPr/>
        <a:lstStyle/>
        <a:p>
          <a:endParaRPr lang="en-GB"/>
        </a:p>
      </dgm:t>
    </dgm:pt>
    <dgm:pt modelId="{B1801259-C682-4ACC-9076-4D0628F3DA34}" type="pres">
      <dgm:prSet presAssocID="{80486096-B4D7-429A-855B-DD7DAA0FF99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5A3124C-FD6A-49C9-A2FB-A078F61B303F}" type="pres">
      <dgm:prSet presAssocID="{80486096-B4D7-429A-855B-DD7DAA0FF990}" presName="Name1" presStyleCnt="0"/>
      <dgm:spPr/>
    </dgm:pt>
    <dgm:pt modelId="{1AD107E2-6F10-4CA4-A37E-A0B3480C0B6C}" type="pres">
      <dgm:prSet presAssocID="{80486096-B4D7-429A-855B-DD7DAA0FF990}" presName="cycle" presStyleCnt="0"/>
      <dgm:spPr/>
    </dgm:pt>
    <dgm:pt modelId="{6447F938-D04F-4948-8DD7-8152B6AC9550}" type="pres">
      <dgm:prSet presAssocID="{80486096-B4D7-429A-855B-DD7DAA0FF990}" presName="srcNode" presStyleLbl="node1" presStyleIdx="0" presStyleCnt="3"/>
      <dgm:spPr/>
    </dgm:pt>
    <dgm:pt modelId="{385C83EE-51EB-49CD-9A4F-F86EA1321178}" type="pres">
      <dgm:prSet presAssocID="{80486096-B4D7-429A-855B-DD7DAA0FF990}" presName="conn" presStyleLbl="parChTrans1D2" presStyleIdx="0" presStyleCnt="1"/>
      <dgm:spPr/>
      <dgm:t>
        <a:bodyPr/>
        <a:lstStyle/>
        <a:p>
          <a:endParaRPr lang="en-US"/>
        </a:p>
      </dgm:t>
    </dgm:pt>
    <dgm:pt modelId="{CFB08760-FDA9-4466-8717-E9C1F33B3B82}" type="pres">
      <dgm:prSet presAssocID="{80486096-B4D7-429A-855B-DD7DAA0FF990}" presName="extraNode" presStyleLbl="node1" presStyleIdx="0" presStyleCnt="3"/>
      <dgm:spPr/>
    </dgm:pt>
    <dgm:pt modelId="{AF7E82DC-8CEA-4761-A57F-D0B0A7D84E5D}" type="pres">
      <dgm:prSet presAssocID="{80486096-B4D7-429A-855B-DD7DAA0FF990}" presName="dstNode" presStyleLbl="node1" presStyleIdx="0" presStyleCnt="3"/>
      <dgm:spPr/>
    </dgm:pt>
    <dgm:pt modelId="{839BCA8C-F61E-4A41-A7E9-73E9CDD6C81A}" type="pres">
      <dgm:prSet presAssocID="{95F9489A-2C93-429C-845F-4538AC636D9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9DF7E8-EC79-462D-A761-235F51BB5487}" type="pres">
      <dgm:prSet presAssocID="{95F9489A-2C93-429C-845F-4538AC636D93}" presName="accent_1" presStyleCnt="0"/>
      <dgm:spPr/>
    </dgm:pt>
    <dgm:pt modelId="{EB51B097-B648-426E-85E3-716F2635695F}" type="pres">
      <dgm:prSet presAssocID="{95F9489A-2C93-429C-845F-4538AC636D93}" presName="accentRepeatNode" presStyleLbl="solidFgAcc1" presStyleIdx="0" presStyleCnt="3" custLinFactNeighborX="-3224" custLinFactNeighborY="-8338"/>
      <dgm:spPr/>
    </dgm:pt>
    <dgm:pt modelId="{4470EEA4-8420-4381-8015-AC2918FBB97B}" type="pres">
      <dgm:prSet presAssocID="{74C0AD6E-957C-4AFC-8F49-8C08186B7B8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81C9E-9A13-4867-970A-7C94E9D1C4B6}" type="pres">
      <dgm:prSet presAssocID="{74C0AD6E-957C-4AFC-8F49-8C08186B7B88}" presName="accent_2" presStyleCnt="0"/>
      <dgm:spPr/>
    </dgm:pt>
    <dgm:pt modelId="{9734FC22-F856-4E1C-A409-6DFC890E8A3C}" type="pres">
      <dgm:prSet presAssocID="{74C0AD6E-957C-4AFC-8F49-8C08186B7B88}" presName="accentRepeatNode" presStyleLbl="solidFgAcc1" presStyleIdx="1" presStyleCnt="3"/>
      <dgm:spPr/>
    </dgm:pt>
    <dgm:pt modelId="{EE4C9C6D-74F6-432A-B27B-673E1176A529}" type="pres">
      <dgm:prSet presAssocID="{DD58D872-BF69-494B-AA12-1DA3237E735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95BBBE-443C-4678-AE3F-D121E45C22B5}" type="pres">
      <dgm:prSet presAssocID="{DD58D872-BF69-494B-AA12-1DA3237E735C}" presName="accent_3" presStyleCnt="0"/>
      <dgm:spPr/>
    </dgm:pt>
    <dgm:pt modelId="{82659636-233D-48AF-A517-80EA63D4E362}" type="pres">
      <dgm:prSet presAssocID="{DD58D872-BF69-494B-AA12-1DA3237E735C}" presName="accentRepeatNode" presStyleLbl="solidFgAcc1" presStyleIdx="2" presStyleCnt="3"/>
      <dgm:spPr/>
    </dgm:pt>
  </dgm:ptLst>
  <dgm:cxnLst>
    <dgm:cxn modelId="{00CEC832-C282-48EC-9705-40F63F023604}" type="presOf" srcId="{DD58D872-BF69-494B-AA12-1DA3237E735C}" destId="{EE4C9C6D-74F6-432A-B27B-673E1176A529}" srcOrd="0" destOrd="0" presId="urn:microsoft.com/office/officeart/2008/layout/VerticalCurvedList"/>
    <dgm:cxn modelId="{0869CB60-0F43-4AAE-834A-78C7CA8E3E0F}" srcId="{80486096-B4D7-429A-855B-DD7DAA0FF990}" destId="{DD58D872-BF69-494B-AA12-1DA3237E735C}" srcOrd="2" destOrd="0" parTransId="{2C736805-9CF8-457E-ADB5-DBB090E1A688}" sibTransId="{2092985E-6A1B-4BA2-9F4D-4A7226910411}"/>
    <dgm:cxn modelId="{260504D2-1428-420C-898E-A216CAD8C8BC}" type="presOf" srcId="{95F9489A-2C93-429C-845F-4538AC636D93}" destId="{839BCA8C-F61E-4A41-A7E9-73E9CDD6C81A}" srcOrd="0" destOrd="0" presId="urn:microsoft.com/office/officeart/2008/layout/VerticalCurvedList"/>
    <dgm:cxn modelId="{8DCEAC13-C541-421B-8C49-7A645E26672F}" type="presOf" srcId="{B88200A4-48C7-4740-BBB7-422D2863FBD8}" destId="{385C83EE-51EB-49CD-9A4F-F86EA1321178}" srcOrd="0" destOrd="0" presId="urn:microsoft.com/office/officeart/2008/layout/VerticalCurvedList"/>
    <dgm:cxn modelId="{0268E3C8-35AC-404D-938C-B8C328AAD57F}" srcId="{80486096-B4D7-429A-855B-DD7DAA0FF990}" destId="{74C0AD6E-957C-4AFC-8F49-8C08186B7B88}" srcOrd="1" destOrd="0" parTransId="{E74148A2-E4AE-4C7D-B4AB-AE659A4E23E0}" sibTransId="{22362023-B15C-4A23-A20E-57FDD1FF0FBF}"/>
    <dgm:cxn modelId="{EDA59540-7B1A-4AB7-8CAE-496CB10BBB20}" srcId="{80486096-B4D7-429A-855B-DD7DAA0FF990}" destId="{95F9489A-2C93-429C-845F-4538AC636D93}" srcOrd="0" destOrd="0" parTransId="{F53644AF-E5B1-43F6-A6E8-9DE5BB3673FE}" sibTransId="{B88200A4-48C7-4740-BBB7-422D2863FBD8}"/>
    <dgm:cxn modelId="{F33444E9-41EE-4C32-B23B-4D03F1BB379F}" type="presOf" srcId="{80486096-B4D7-429A-855B-DD7DAA0FF990}" destId="{B1801259-C682-4ACC-9076-4D0628F3DA34}" srcOrd="0" destOrd="0" presId="urn:microsoft.com/office/officeart/2008/layout/VerticalCurvedList"/>
    <dgm:cxn modelId="{834987FA-AB53-42BD-B0C8-E9A9B44E6F6A}" type="presOf" srcId="{74C0AD6E-957C-4AFC-8F49-8C08186B7B88}" destId="{4470EEA4-8420-4381-8015-AC2918FBB97B}" srcOrd="0" destOrd="0" presId="urn:microsoft.com/office/officeart/2008/layout/VerticalCurvedList"/>
    <dgm:cxn modelId="{0B10C956-B48B-46DC-BD80-089A5BE7BBB7}" type="presParOf" srcId="{B1801259-C682-4ACC-9076-4D0628F3DA34}" destId="{A5A3124C-FD6A-49C9-A2FB-A078F61B303F}" srcOrd="0" destOrd="0" presId="urn:microsoft.com/office/officeart/2008/layout/VerticalCurvedList"/>
    <dgm:cxn modelId="{BC7760BA-54BD-423D-8015-DC6252572C8E}" type="presParOf" srcId="{A5A3124C-FD6A-49C9-A2FB-A078F61B303F}" destId="{1AD107E2-6F10-4CA4-A37E-A0B3480C0B6C}" srcOrd="0" destOrd="0" presId="urn:microsoft.com/office/officeart/2008/layout/VerticalCurvedList"/>
    <dgm:cxn modelId="{093C9C38-143D-419B-9771-56F7834FA409}" type="presParOf" srcId="{1AD107E2-6F10-4CA4-A37E-A0B3480C0B6C}" destId="{6447F938-D04F-4948-8DD7-8152B6AC9550}" srcOrd="0" destOrd="0" presId="urn:microsoft.com/office/officeart/2008/layout/VerticalCurvedList"/>
    <dgm:cxn modelId="{527480D3-5A2A-4DDA-A6E7-66857872CA6C}" type="presParOf" srcId="{1AD107E2-6F10-4CA4-A37E-A0B3480C0B6C}" destId="{385C83EE-51EB-49CD-9A4F-F86EA1321178}" srcOrd="1" destOrd="0" presId="urn:microsoft.com/office/officeart/2008/layout/VerticalCurvedList"/>
    <dgm:cxn modelId="{ADB424F0-78F1-44B2-8987-CAE87DFBFB1B}" type="presParOf" srcId="{1AD107E2-6F10-4CA4-A37E-A0B3480C0B6C}" destId="{CFB08760-FDA9-4466-8717-E9C1F33B3B82}" srcOrd="2" destOrd="0" presId="urn:microsoft.com/office/officeart/2008/layout/VerticalCurvedList"/>
    <dgm:cxn modelId="{274E5F83-44FD-467B-BC74-257CFD2A95BA}" type="presParOf" srcId="{1AD107E2-6F10-4CA4-A37E-A0B3480C0B6C}" destId="{AF7E82DC-8CEA-4761-A57F-D0B0A7D84E5D}" srcOrd="3" destOrd="0" presId="urn:microsoft.com/office/officeart/2008/layout/VerticalCurvedList"/>
    <dgm:cxn modelId="{64F2ECD9-A172-48FB-B131-E3A695B41BAD}" type="presParOf" srcId="{A5A3124C-FD6A-49C9-A2FB-A078F61B303F}" destId="{839BCA8C-F61E-4A41-A7E9-73E9CDD6C81A}" srcOrd="1" destOrd="0" presId="urn:microsoft.com/office/officeart/2008/layout/VerticalCurvedList"/>
    <dgm:cxn modelId="{C174C86F-B1F5-43EF-A727-6E24F3265232}" type="presParOf" srcId="{A5A3124C-FD6A-49C9-A2FB-A078F61B303F}" destId="{D79DF7E8-EC79-462D-A761-235F51BB5487}" srcOrd="2" destOrd="0" presId="urn:microsoft.com/office/officeart/2008/layout/VerticalCurvedList"/>
    <dgm:cxn modelId="{B1B3DB90-DFCD-47FE-B09D-20D38A2EDD85}" type="presParOf" srcId="{D79DF7E8-EC79-462D-A761-235F51BB5487}" destId="{EB51B097-B648-426E-85E3-716F2635695F}" srcOrd="0" destOrd="0" presId="urn:microsoft.com/office/officeart/2008/layout/VerticalCurvedList"/>
    <dgm:cxn modelId="{6F8172D5-CDC4-4831-9123-05E23BAE8423}" type="presParOf" srcId="{A5A3124C-FD6A-49C9-A2FB-A078F61B303F}" destId="{4470EEA4-8420-4381-8015-AC2918FBB97B}" srcOrd="3" destOrd="0" presId="urn:microsoft.com/office/officeart/2008/layout/VerticalCurvedList"/>
    <dgm:cxn modelId="{4A886631-59EA-4CDE-A011-F4BBC6BAF610}" type="presParOf" srcId="{A5A3124C-FD6A-49C9-A2FB-A078F61B303F}" destId="{9D481C9E-9A13-4867-970A-7C94E9D1C4B6}" srcOrd="4" destOrd="0" presId="urn:microsoft.com/office/officeart/2008/layout/VerticalCurvedList"/>
    <dgm:cxn modelId="{FA24F0EF-D5DB-48B0-978C-5D3F4D64E598}" type="presParOf" srcId="{9D481C9E-9A13-4867-970A-7C94E9D1C4B6}" destId="{9734FC22-F856-4E1C-A409-6DFC890E8A3C}" srcOrd="0" destOrd="0" presId="urn:microsoft.com/office/officeart/2008/layout/VerticalCurvedList"/>
    <dgm:cxn modelId="{E1348D9B-FE1F-490D-B9B6-B5C56EF8B21C}" type="presParOf" srcId="{A5A3124C-FD6A-49C9-A2FB-A078F61B303F}" destId="{EE4C9C6D-74F6-432A-B27B-673E1176A529}" srcOrd="5" destOrd="0" presId="urn:microsoft.com/office/officeart/2008/layout/VerticalCurvedList"/>
    <dgm:cxn modelId="{15E909E1-3FC2-405C-81CA-64E804CEFC23}" type="presParOf" srcId="{A5A3124C-FD6A-49C9-A2FB-A078F61B303F}" destId="{FC95BBBE-443C-4678-AE3F-D121E45C22B5}" srcOrd="6" destOrd="0" presId="urn:microsoft.com/office/officeart/2008/layout/VerticalCurvedList"/>
    <dgm:cxn modelId="{8C2DE8C6-58FF-463D-BA8D-433709CA6C09}" type="presParOf" srcId="{FC95BBBE-443C-4678-AE3F-D121E45C22B5}" destId="{82659636-233D-48AF-A517-80EA63D4E36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486096-B4D7-429A-855B-DD7DAA0FF990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95F9489A-2C93-429C-845F-4538AC636D93}">
      <dgm:prSet phldrT="[Text]" custT="1"/>
      <dgm:spPr/>
      <dgm:t>
        <a:bodyPr/>
        <a:lstStyle/>
        <a:p>
          <a:r>
            <a:rPr lang="en-GB" sz="3200" b="1" smtClean="0"/>
            <a:t>Environmental Awareness</a:t>
          </a:r>
          <a:endParaRPr lang="en-GB" sz="3200" b="1" dirty="0"/>
        </a:p>
      </dgm:t>
    </dgm:pt>
    <dgm:pt modelId="{F53644AF-E5B1-43F6-A6E8-9DE5BB3673FE}" type="parTrans" cxnId="{EDA59540-7B1A-4AB7-8CAE-496CB10BBB20}">
      <dgm:prSet/>
      <dgm:spPr/>
      <dgm:t>
        <a:bodyPr/>
        <a:lstStyle/>
        <a:p>
          <a:endParaRPr lang="en-GB"/>
        </a:p>
      </dgm:t>
    </dgm:pt>
    <dgm:pt modelId="{B88200A4-48C7-4740-BBB7-422D2863FBD8}" type="sibTrans" cxnId="{EDA59540-7B1A-4AB7-8CAE-496CB10BBB20}">
      <dgm:prSet/>
      <dgm:spPr/>
      <dgm:t>
        <a:bodyPr/>
        <a:lstStyle/>
        <a:p>
          <a:endParaRPr lang="en-GB"/>
        </a:p>
      </dgm:t>
    </dgm:pt>
    <dgm:pt modelId="{74C0AD6E-957C-4AFC-8F49-8C08186B7B88}">
      <dgm:prSet phldrT="[Text]" custT="1"/>
      <dgm:spPr/>
      <dgm:t>
        <a:bodyPr/>
        <a:lstStyle/>
        <a:p>
          <a:r>
            <a:rPr lang="en-GB" sz="3200" b="1" smtClean="0"/>
            <a:t>Enhancing Cultural Values </a:t>
          </a:r>
          <a:endParaRPr lang="en-GB" sz="3200" b="1" dirty="0"/>
        </a:p>
      </dgm:t>
    </dgm:pt>
    <dgm:pt modelId="{E74148A2-E4AE-4C7D-B4AB-AE659A4E23E0}" type="parTrans" cxnId="{0268E3C8-35AC-404D-938C-B8C328AAD57F}">
      <dgm:prSet/>
      <dgm:spPr/>
      <dgm:t>
        <a:bodyPr/>
        <a:lstStyle/>
        <a:p>
          <a:endParaRPr lang="en-GB"/>
        </a:p>
      </dgm:t>
    </dgm:pt>
    <dgm:pt modelId="{22362023-B15C-4A23-A20E-57FDD1FF0FBF}" type="sibTrans" cxnId="{0268E3C8-35AC-404D-938C-B8C328AAD57F}">
      <dgm:prSet/>
      <dgm:spPr/>
      <dgm:t>
        <a:bodyPr/>
        <a:lstStyle/>
        <a:p>
          <a:endParaRPr lang="en-GB"/>
        </a:p>
      </dgm:t>
    </dgm:pt>
    <dgm:pt modelId="{DD58D872-BF69-494B-AA12-1DA3237E735C}">
      <dgm:prSet phldrT="[Text]" custT="1"/>
      <dgm:spPr/>
      <dgm:t>
        <a:bodyPr/>
        <a:lstStyle/>
        <a:p>
          <a:pPr algn="just"/>
          <a:r>
            <a:rPr lang="en-GB" sz="3200" b="1" smtClean="0"/>
            <a:t>Providing global challenges-based resources </a:t>
          </a:r>
          <a:endParaRPr lang="en-GB" sz="3200" b="1" dirty="0"/>
        </a:p>
      </dgm:t>
    </dgm:pt>
    <dgm:pt modelId="{2C736805-9CF8-457E-ADB5-DBB090E1A688}" type="parTrans" cxnId="{0869CB60-0F43-4AAE-834A-78C7CA8E3E0F}">
      <dgm:prSet/>
      <dgm:spPr/>
      <dgm:t>
        <a:bodyPr/>
        <a:lstStyle/>
        <a:p>
          <a:endParaRPr lang="en-GB"/>
        </a:p>
      </dgm:t>
    </dgm:pt>
    <dgm:pt modelId="{2092985E-6A1B-4BA2-9F4D-4A7226910411}" type="sibTrans" cxnId="{0869CB60-0F43-4AAE-834A-78C7CA8E3E0F}">
      <dgm:prSet/>
      <dgm:spPr/>
      <dgm:t>
        <a:bodyPr/>
        <a:lstStyle/>
        <a:p>
          <a:endParaRPr lang="en-GB"/>
        </a:p>
      </dgm:t>
    </dgm:pt>
    <dgm:pt modelId="{B1801259-C682-4ACC-9076-4D0628F3DA34}" type="pres">
      <dgm:prSet presAssocID="{80486096-B4D7-429A-855B-DD7DAA0FF99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5A3124C-FD6A-49C9-A2FB-A078F61B303F}" type="pres">
      <dgm:prSet presAssocID="{80486096-B4D7-429A-855B-DD7DAA0FF990}" presName="Name1" presStyleCnt="0"/>
      <dgm:spPr/>
    </dgm:pt>
    <dgm:pt modelId="{1AD107E2-6F10-4CA4-A37E-A0B3480C0B6C}" type="pres">
      <dgm:prSet presAssocID="{80486096-B4D7-429A-855B-DD7DAA0FF990}" presName="cycle" presStyleCnt="0"/>
      <dgm:spPr/>
    </dgm:pt>
    <dgm:pt modelId="{6447F938-D04F-4948-8DD7-8152B6AC9550}" type="pres">
      <dgm:prSet presAssocID="{80486096-B4D7-429A-855B-DD7DAA0FF990}" presName="srcNode" presStyleLbl="node1" presStyleIdx="0" presStyleCnt="3"/>
      <dgm:spPr/>
    </dgm:pt>
    <dgm:pt modelId="{385C83EE-51EB-49CD-9A4F-F86EA1321178}" type="pres">
      <dgm:prSet presAssocID="{80486096-B4D7-429A-855B-DD7DAA0FF990}" presName="conn" presStyleLbl="parChTrans1D2" presStyleIdx="0" presStyleCnt="1"/>
      <dgm:spPr/>
      <dgm:t>
        <a:bodyPr/>
        <a:lstStyle/>
        <a:p>
          <a:endParaRPr lang="en-US"/>
        </a:p>
      </dgm:t>
    </dgm:pt>
    <dgm:pt modelId="{CFB08760-FDA9-4466-8717-E9C1F33B3B82}" type="pres">
      <dgm:prSet presAssocID="{80486096-B4D7-429A-855B-DD7DAA0FF990}" presName="extraNode" presStyleLbl="node1" presStyleIdx="0" presStyleCnt="3"/>
      <dgm:spPr/>
    </dgm:pt>
    <dgm:pt modelId="{AF7E82DC-8CEA-4761-A57F-D0B0A7D84E5D}" type="pres">
      <dgm:prSet presAssocID="{80486096-B4D7-429A-855B-DD7DAA0FF990}" presName="dstNode" presStyleLbl="node1" presStyleIdx="0" presStyleCnt="3"/>
      <dgm:spPr/>
    </dgm:pt>
    <dgm:pt modelId="{839BCA8C-F61E-4A41-A7E9-73E9CDD6C81A}" type="pres">
      <dgm:prSet presAssocID="{95F9489A-2C93-429C-845F-4538AC636D9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9DF7E8-EC79-462D-A761-235F51BB5487}" type="pres">
      <dgm:prSet presAssocID="{95F9489A-2C93-429C-845F-4538AC636D93}" presName="accent_1" presStyleCnt="0"/>
      <dgm:spPr/>
    </dgm:pt>
    <dgm:pt modelId="{EB51B097-B648-426E-85E3-716F2635695F}" type="pres">
      <dgm:prSet presAssocID="{95F9489A-2C93-429C-845F-4538AC636D93}" presName="accentRepeatNode" presStyleLbl="solidFgAcc1" presStyleIdx="0" presStyleCnt="3" custLinFactNeighborX="-3224" custLinFactNeighborY="-8338"/>
      <dgm:spPr/>
    </dgm:pt>
    <dgm:pt modelId="{4470EEA4-8420-4381-8015-AC2918FBB97B}" type="pres">
      <dgm:prSet presAssocID="{74C0AD6E-957C-4AFC-8F49-8C08186B7B8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81C9E-9A13-4867-970A-7C94E9D1C4B6}" type="pres">
      <dgm:prSet presAssocID="{74C0AD6E-957C-4AFC-8F49-8C08186B7B88}" presName="accent_2" presStyleCnt="0"/>
      <dgm:spPr/>
    </dgm:pt>
    <dgm:pt modelId="{9734FC22-F856-4E1C-A409-6DFC890E8A3C}" type="pres">
      <dgm:prSet presAssocID="{74C0AD6E-957C-4AFC-8F49-8C08186B7B88}" presName="accentRepeatNode" presStyleLbl="solidFgAcc1" presStyleIdx="1" presStyleCnt="3"/>
      <dgm:spPr/>
    </dgm:pt>
    <dgm:pt modelId="{EE4C9C6D-74F6-432A-B27B-673E1176A529}" type="pres">
      <dgm:prSet presAssocID="{DD58D872-BF69-494B-AA12-1DA3237E735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95BBBE-443C-4678-AE3F-D121E45C22B5}" type="pres">
      <dgm:prSet presAssocID="{DD58D872-BF69-494B-AA12-1DA3237E735C}" presName="accent_3" presStyleCnt="0"/>
      <dgm:spPr/>
    </dgm:pt>
    <dgm:pt modelId="{82659636-233D-48AF-A517-80EA63D4E362}" type="pres">
      <dgm:prSet presAssocID="{DD58D872-BF69-494B-AA12-1DA3237E735C}" presName="accentRepeatNode" presStyleLbl="solidFgAcc1" presStyleIdx="2" presStyleCnt="3"/>
      <dgm:spPr/>
    </dgm:pt>
  </dgm:ptLst>
  <dgm:cxnLst>
    <dgm:cxn modelId="{0869CB60-0F43-4AAE-834A-78C7CA8E3E0F}" srcId="{80486096-B4D7-429A-855B-DD7DAA0FF990}" destId="{DD58D872-BF69-494B-AA12-1DA3237E735C}" srcOrd="2" destOrd="0" parTransId="{2C736805-9CF8-457E-ADB5-DBB090E1A688}" sibTransId="{2092985E-6A1B-4BA2-9F4D-4A7226910411}"/>
    <dgm:cxn modelId="{FF0C930F-CE97-45C1-8B6D-2AF4BA1ABFBF}" type="presOf" srcId="{DD58D872-BF69-494B-AA12-1DA3237E735C}" destId="{EE4C9C6D-74F6-432A-B27B-673E1176A529}" srcOrd="0" destOrd="0" presId="urn:microsoft.com/office/officeart/2008/layout/VerticalCurvedList"/>
    <dgm:cxn modelId="{13B3132D-99C2-4F6B-829A-51E72739E3E7}" type="presOf" srcId="{B88200A4-48C7-4740-BBB7-422D2863FBD8}" destId="{385C83EE-51EB-49CD-9A4F-F86EA1321178}" srcOrd="0" destOrd="0" presId="urn:microsoft.com/office/officeart/2008/layout/VerticalCurvedList"/>
    <dgm:cxn modelId="{0268E3C8-35AC-404D-938C-B8C328AAD57F}" srcId="{80486096-B4D7-429A-855B-DD7DAA0FF990}" destId="{74C0AD6E-957C-4AFC-8F49-8C08186B7B88}" srcOrd="1" destOrd="0" parTransId="{E74148A2-E4AE-4C7D-B4AB-AE659A4E23E0}" sibTransId="{22362023-B15C-4A23-A20E-57FDD1FF0FBF}"/>
    <dgm:cxn modelId="{B6839FF2-972A-43A7-82B6-0714282110D4}" type="presOf" srcId="{74C0AD6E-957C-4AFC-8F49-8C08186B7B88}" destId="{4470EEA4-8420-4381-8015-AC2918FBB97B}" srcOrd="0" destOrd="0" presId="urn:microsoft.com/office/officeart/2008/layout/VerticalCurvedList"/>
    <dgm:cxn modelId="{4444DFE5-A525-4D49-9630-24263F97D1E8}" type="presOf" srcId="{80486096-B4D7-429A-855B-DD7DAA0FF990}" destId="{B1801259-C682-4ACC-9076-4D0628F3DA34}" srcOrd="0" destOrd="0" presId="urn:microsoft.com/office/officeart/2008/layout/VerticalCurvedList"/>
    <dgm:cxn modelId="{EDA59540-7B1A-4AB7-8CAE-496CB10BBB20}" srcId="{80486096-B4D7-429A-855B-DD7DAA0FF990}" destId="{95F9489A-2C93-429C-845F-4538AC636D93}" srcOrd="0" destOrd="0" parTransId="{F53644AF-E5B1-43F6-A6E8-9DE5BB3673FE}" sibTransId="{B88200A4-48C7-4740-BBB7-422D2863FBD8}"/>
    <dgm:cxn modelId="{16FDB656-BC5A-4E3B-8F5E-81FEACB1C13E}" type="presOf" srcId="{95F9489A-2C93-429C-845F-4538AC636D93}" destId="{839BCA8C-F61E-4A41-A7E9-73E9CDD6C81A}" srcOrd="0" destOrd="0" presId="urn:microsoft.com/office/officeart/2008/layout/VerticalCurvedList"/>
    <dgm:cxn modelId="{3C14F9B8-56B9-45FE-9C39-3C49A8F6329A}" type="presParOf" srcId="{B1801259-C682-4ACC-9076-4D0628F3DA34}" destId="{A5A3124C-FD6A-49C9-A2FB-A078F61B303F}" srcOrd="0" destOrd="0" presId="urn:microsoft.com/office/officeart/2008/layout/VerticalCurvedList"/>
    <dgm:cxn modelId="{DCB64591-E2F3-42D4-95C6-8B7235FB083C}" type="presParOf" srcId="{A5A3124C-FD6A-49C9-A2FB-A078F61B303F}" destId="{1AD107E2-6F10-4CA4-A37E-A0B3480C0B6C}" srcOrd="0" destOrd="0" presId="urn:microsoft.com/office/officeart/2008/layout/VerticalCurvedList"/>
    <dgm:cxn modelId="{47BFBBF2-CCAC-40E8-BEDB-5B6B6653C5C5}" type="presParOf" srcId="{1AD107E2-6F10-4CA4-A37E-A0B3480C0B6C}" destId="{6447F938-D04F-4948-8DD7-8152B6AC9550}" srcOrd="0" destOrd="0" presId="urn:microsoft.com/office/officeart/2008/layout/VerticalCurvedList"/>
    <dgm:cxn modelId="{91547940-AA21-4194-8030-62963DC399E3}" type="presParOf" srcId="{1AD107E2-6F10-4CA4-A37E-A0B3480C0B6C}" destId="{385C83EE-51EB-49CD-9A4F-F86EA1321178}" srcOrd="1" destOrd="0" presId="urn:microsoft.com/office/officeart/2008/layout/VerticalCurvedList"/>
    <dgm:cxn modelId="{DFCF2B10-AA3D-4990-A020-1451C260B730}" type="presParOf" srcId="{1AD107E2-6F10-4CA4-A37E-A0B3480C0B6C}" destId="{CFB08760-FDA9-4466-8717-E9C1F33B3B82}" srcOrd="2" destOrd="0" presId="urn:microsoft.com/office/officeart/2008/layout/VerticalCurvedList"/>
    <dgm:cxn modelId="{702A162D-0947-4301-826F-E36B934066CD}" type="presParOf" srcId="{1AD107E2-6F10-4CA4-A37E-A0B3480C0B6C}" destId="{AF7E82DC-8CEA-4761-A57F-D0B0A7D84E5D}" srcOrd="3" destOrd="0" presId="urn:microsoft.com/office/officeart/2008/layout/VerticalCurvedList"/>
    <dgm:cxn modelId="{2DA7BEE3-E592-4AC5-8024-1EC740FCA843}" type="presParOf" srcId="{A5A3124C-FD6A-49C9-A2FB-A078F61B303F}" destId="{839BCA8C-F61E-4A41-A7E9-73E9CDD6C81A}" srcOrd="1" destOrd="0" presId="urn:microsoft.com/office/officeart/2008/layout/VerticalCurvedList"/>
    <dgm:cxn modelId="{17BA0F5D-3F4C-4141-8899-4A295350E0D0}" type="presParOf" srcId="{A5A3124C-FD6A-49C9-A2FB-A078F61B303F}" destId="{D79DF7E8-EC79-462D-A761-235F51BB5487}" srcOrd="2" destOrd="0" presId="urn:microsoft.com/office/officeart/2008/layout/VerticalCurvedList"/>
    <dgm:cxn modelId="{ABC4430A-8353-4FAC-851D-2711A62467B1}" type="presParOf" srcId="{D79DF7E8-EC79-462D-A761-235F51BB5487}" destId="{EB51B097-B648-426E-85E3-716F2635695F}" srcOrd="0" destOrd="0" presId="urn:microsoft.com/office/officeart/2008/layout/VerticalCurvedList"/>
    <dgm:cxn modelId="{F05BC41F-75F3-49B9-A832-4AFC55891876}" type="presParOf" srcId="{A5A3124C-FD6A-49C9-A2FB-A078F61B303F}" destId="{4470EEA4-8420-4381-8015-AC2918FBB97B}" srcOrd="3" destOrd="0" presId="urn:microsoft.com/office/officeart/2008/layout/VerticalCurvedList"/>
    <dgm:cxn modelId="{4E26FFE9-E2D7-44C8-A7EB-F0509774653C}" type="presParOf" srcId="{A5A3124C-FD6A-49C9-A2FB-A078F61B303F}" destId="{9D481C9E-9A13-4867-970A-7C94E9D1C4B6}" srcOrd="4" destOrd="0" presId="urn:microsoft.com/office/officeart/2008/layout/VerticalCurvedList"/>
    <dgm:cxn modelId="{524E0AEB-3CD6-4903-8FC3-7D848142E75F}" type="presParOf" srcId="{9D481C9E-9A13-4867-970A-7C94E9D1C4B6}" destId="{9734FC22-F856-4E1C-A409-6DFC890E8A3C}" srcOrd="0" destOrd="0" presId="urn:microsoft.com/office/officeart/2008/layout/VerticalCurvedList"/>
    <dgm:cxn modelId="{9C5767FB-2B2A-49BC-A672-CCBD82E646A1}" type="presParOf" srcId="{A5A3124C-FD6A-49C9-A2FB-A078F61B303F}" destId="{EE4C9C6D-74F6-432A-B27B-673E1176A529}" srcOrd="5" destOrd="0" presId="urn:microsoft.com/office/officeart/2008/layout/VerticalCurvedList"/>
    <dgm:cxn modelId="{0E2EC341-1212-4B91-978E-757779278F4D}" type="presParOf" srcId="{A5A3124C-FD6A-49C9-A2FB-A078F61B303F}" destId="{FC95BBBE-443C-4678-AE3F-D121E45C22B5}" srcOrd="6" destOrd="0" presId="urn:microsoft.com/office/officeart/2008/layout/VerticalCurvedList"/>
    <dgm:cxn modelId="{50A8ED87-7785-4A67-BB69-9DF8E3B57475}" type="presParOf" srcId="{FC95BBBE-443C-4678-AE3F-D121E45C22B5}" destId="{82659636-233D-48AF-A517-80EA63D4E36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486096-B4D7-429A-855B-DD7DAA0FF990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95F9489A-2C93-429C-845F-4538AC636D93}">
      <dgm:prSet phldrT="[Text]" custT="1"/>
      <dgm:spPr/>
      <dgm:t>
        <a:bodyPr/>
        <a:lstStyle/>
        <a:p>
          <a:pPr algn="just"/>
          <a:r>
            <a:rPr lang="en-US" sz="3200" dirty="0" smtClean="0"/>
            <a:t>The use of activities, resources, and conversations that relate the process of language acquisition to in actual world obstacles and to understanding of other cultures </a:t>
          </a:r>
          <a:endParaRPr lang="en-GB" sz="3200" b="1" dirty="0"/>
        </a:p>
      </dgm:t>
    </dgm:pt>
    <dgm:pt modelId="{F53644AF-E5B1-43F6-A6E8-9DE5BB3673FE}" type="parTrans" cxnId="{EDA59540-7B1A-4AB7-8CAE-496CB10BBB20}">
      <dgm:prSet/>
      <dgm:spPr/>
      <dgm:t>
        <a:bodyPr/>
        <a:lstStyle/>
        <a:p>
          <a:endParaRPr lang="en-GB"/>
        </a:p>
      </dgm:t>
    </dgm:pt>
    <dgm:pt modelId="{B88200A4-48C7-4740-BBB7-422D2863FBD8}" type="sibTrans" cxnId="{EDA59540-7B1A-4AB7-8CAE-496CB10BBB20}">
      <dgm:prSet/>
      <dgm:spPr/>
      <dgm:t>
        <a:bodyPr/>
        <a:lstStyle/>
        <a:p>
          <a:endParaRPr lang="en-GB"/>
        </a:p>
      </dgm:t>
    </dgm:pt>
    <dgm:pt modelId="{DD58D872-BF69-494B-AA12-1DA3237E735C}">
      <dgm:prSet phldrT="[Text]" custT="1"/>
      <dgm:spPr/>
      <dgm:t>
        <a:bodyPr/>
        <a:lstStyle/>
        <a:p>
          <a:pPr algn="just"/>
          <a:r>
            <a:rPr lang="en-US" sz="3200" dirty="0" smtClean="0"/>
            <a:t>language programs</a:t>
          </a:r>
          <a:endParaRPr lang="en-GB" sz="3200" b="1" dirty="0"/>
        </a:p>
      </dgm:t>
    </dgm:pt>
    <dgm:pt modelId="{2C736805-9CF8-457E-ADB5-DBB090E1A688}" type="parTrans" cxnId="{0869CB60-0F43-4AAE-834A-78C7CA8E3E0F}">
      <dgm:prSet/>
      <dgm:spPr/>
      <dgm:t>
        <a:bodyPr/>
        <a:lstStyle/>
        <a:p>
          <a:endParaRPr lang="en-GB"/>
        </a:p>
      </dgm:t>
    </dgm:pt>
    <dgm:pt modelId="{2092985E-6A1B-4BA2-9F4D-4A7226910411}" type="sibTrans" cxnId="{0869CB60-0F43-4AAE-834A-78C7CA8E3E0F}">
      <dgm:prSet/>
      <dgm:spPr/>
      <dgm:t>
        <a:bodyPr/>
        <a:lstStyle/>
        <a:p>
          <a:endParaRPr lang="en-GB"/>
        </a:p>
      </dgm:t>
    </dgm:pt>
    <dgm:pt modelId="{CB3710C4-A78E-4E48-BE16-B1B6575AF11F}">
      <dgm:prSet phldrT="[Text]" custT="1"/>
      <dgm:spPr/>
      <dgm:t>
        <a:bodyPr/>
        <a:lstStyle/>
        <a:p>
          <a:r>
            <a:rPr lang="en-US" sz="3600" dirty="0" smtClean="0"/>
            <a:t>Classroom design </a:t>
          </a:r>
          <a:endParaRPr lang="en-GB" sz="3600" b="1" dirty="0"/>
        </a:p>
      </dgm:t>
    </dgm:pt>
    <dgm:pt modelId="{986C2BE3-3787-4A13-9E5C-37F455002A1D}" type="parTrans" cxnId="{669DB8AE-BFAA-4094-AC7F-0EE583107271}">
      <dgm:prSet/>
      <dgm:spPr/>
      <dgm:t>
        <a:bodyPr/>
        <a:lstStyle/>
        <a:p>
          <a:endParaRPr lang="en-GB"/>
        </a:p>
      </dgm:t>
    </dgm:pt>
    <dgm:pt modelId="{27448AF0-B677-4C2D-8816-28CF48D79AC5}" type="sibTrans" cxnId="{669DB8AE-BFAA-4094-AC7F-0EE583107271}">
      <dgm:prSet/>
      <dgm:spPr/>
      <dgm:t>
        <a:bodyPr/>
        <a:lstStyle/>
        <a:p>
          <a:endParaRPr lang="en-GB"/>
        </a:p>
      </dgm:t>
    </dgm:pt>
    <dgm:pt modelId="{1A1BEF4A-5F4A-4AB8-9AD5-3DFC3F830C68}" type="pres">
      <dgm:prSet presAssocID="{80486096-B4D7-429A-855B-DD7DAA0FF990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9C884FFC-46BD-4735-8A9C-B524205B580F}" type="pres">
      <dgm:prSet presAssocID="{95F9489A-2C93-429C-845F-4538AC636D93}" presName="noChildren" presStyleCnt="0"/>
      <dgm:spPr/>
    </dgm:pt>
    <dgm:pt modelId="{8CDF9B7E-8DE2-4BF4-9A32-8E5169967CCE}" type="pres">
      <dgm:prSet presAssocID="{95F9489A-2C93-429C-845F-4538AC636D93}" presName="gap" presStyleCnt="0"/>
      <dgm:spPr/>
    </dgm:pt>
    <dgm:pt modelId="{A40E3D12-6BCC-4484-AA20-969459EEB0E6}" type="pres">
      <dgm:prSet presAssocID="{95F9489A-2C93-429C-845F-4538AC636D93}" presName="medCircle2" presStyleLbl="vennNode1" presStyleIdx="0" presStyleCnt="3" custLinFactNeighborX="-36917" custLinFactNeighborY="-64116"/>
      <dgm:spPr/>
    </dgm:pt>
    <dgm:pt modelId="{613AC5F8-1281-4396-BC2E-79CAB9CF7F89}" type="pres">
      <dgm:prSet presAssocID="{95F9489A-2C93-429C-845F-4538AC636D93}" presName="txLvlOnly1" presStyleLbl="revTx" presStyleIdx="0" presStyleCnt="3" custScaleX="91200" custScaleY="156811" custLinFactNeighborX="6" custLinFactNeighborY="-46267"/>
      <dgm:spPr/>
      <dgm:t>
        <a:bodyPr/>
        <a:lstStyle/>
        <a:p>
          <a:endParaRPr lang="en-GB"/>
        </a:p>
      </dgm:t>
    </dgm:pt>
    <dgm:pt modelId="{0B5EAEA2-7E5A-4061-9D26-2CD67ACFD5D7}" type="pres">
      <dgm:prSet presAssocID="{DD58D872-BF69-494B-AA12-1DA3237E735C}" presName="noChildren" presStyleCnt="0"/>
      <dgm:spPr/>
    </dgm:pt>
    <dgm:pt modelId="{25008330-A70C-458B-A5D6-FF7AAC6CFA2F}" type="pres">
      <dgm:prSet presAssocID="{DD58D872-BF69-494B-AA12-1DA3237E735C}" presName="gap" presStyleCnt="0"/>
      <dgm:spPr/>
    </dgm:pt>
    <dgm:pt modelId="{70E231FE-35B1-4DF5-BEBA-903941F37856}" type="pres">
      <dgm:prSet presAssocID="{DD58D872-BF69-494B-AA12-1DA3237E735C}" presName="medCircle2" presStyleLbl="vennNode1" presStyleIdx="1" presStyleCnt="3" custLinFactNeighborX="-48702" custLinFactNeighborY="-26554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A7CB1296-1ABD-4B67-B289-DAFBA063D1D9}" type="pres">
      <dgm:prSet presAssocID="{DD58D872-BF69-494B-AA12-1DA3237E735C}" presName="txLvlOnly1" presStyleLbl="revTx" presStyleIdx="1" presStyleCnt="3" custScaleX="82638" custScaleY="49473" custLinFactNeighborX="-5980" custLinFactNeighborY="-14601"/>
      <dgm:spPr/>
      <dgm:t>
        <a:bodyPr/>
        <a:lstStyle/>
        <a:p>
          <a:endParaRPr lang="en-GB"/>
        </a:p>
      </dgm:t>
    </dgm:pt>
    <dgm:pt modelId="{7C3FDFDF-E0F5-4D70-8D9C-3B821CFE5801}" type="pres">
      <dgm:prSet presAssocID="{CB3710C4-A78E-4E48-BE16-B1B6575AF11F}" presName="noChildren" presStyleCnt="0"/>
      <dgm:spPr/>
    </dgm:pt>
    <dgm:pt modelId="{CFEDDA90-8510-46AC-B164-9A03B178B91A}" type="pres">
      <dgm:prSet presAssocID="{CB3710C4-A78E-4E48-BE16-B1B6575AF11F}" presName="gap" presStyleCnt="0"/>
      <dgm:spPr/>
    </dgm:pt>
    <dgm:pt modelId="{0CFA2701-85F0-4DE0-95FE-B70FB704774E}" type="pres">
      <dgm:prSet presAssocID="{CB3710C4-A78E-4E48-BE16-B1B6575AF11F}" presName="medCircle2" presStyleLbl="vennNode1" presStyleIdx="2" presStyleCnt="3" custLinFactNeighborX="-48702" custLinFactNeighborY="24747"/>
      <dgm:spPr/>
    </dgm:pt>
    <dgm:pt modelId="{439DB696-BB7B-49E4-99EA-D8F35948FABB}" type="pres">
      <dgm:prSet presAssocID="{CB3710C4-A78E-4E48-BE16-B1B6575AF11F}" presName="txLvlOnly1" presStyleLbl="revTx" presStyleIdx="2" presStyleCnt="3" custScaleX="82638" custScaleY="49473" custLinFactNeighborX="-5980" custLinFactNeighborY="13883"/>
      <dgm:spPr/>
      <dgm:t>
        <a:bodyPr/>
        <a:lstStyle/>
        <a:p>
          <a:endParaRPr lang="en-GB"/>
        </a:p>
      </dgm:t>
    </dgm:pt>
  </dgm:ptLst>
  <dgm:cxnLst>
    <dgm:cxn modelId="{2EBC98BA-EC0E-4202-BEDF-9F547E996CCC}" type="presOf" srcId="{95F9489A-2C93-429C-845F-4538AC636D93}" destId="{613AC5F8-1281-4396-BC2E-79CAB9CF7F89}" srcOrd="0" destOrd="0" presId="urn:microsoft.com/office/officeart/2008/layout/VerticalCircleList"/>
    <dgm:cxn modelId="{EDA59540-7B1A-4AB7-8CAE-496CB10BBB20}" srcId="{80486096-B4D7-429A-855B-DD7DAA0FF990}" destId="{95F9489A-2C93-429C-845F-4538AC636D93}" srcOrd="0" destOrd="0" parTransId="{F53644AF-E5B1-43F6-A6E8-9DE5BB3673FE}" sibTransId="{B88200A4-48C7-4740-BBB7-422D2863FBD8}"/>
    <dgm:cxn modelId="{0869CB60-0F43-4AAE-834A-78C7CA8E3E0F}" srcId="{80486096-B4D7-429A-855B-DD7DAA0FF990}" destId="{DD58D872-BF69-494B-AA12-1DA3237E735C}" srcOrd="1" destOrd="0" parTransId="{2C736805-9CF8-457E-ADB5-DBB090E1A688}" sibTransId="{2092985E-6A1B-4BA2-9F4D-4A7226910411}"/>
    <dgm:cxn modelId="{F8BBD572-7868-4FDB-8D08-E95885BA1BC4}" type="presOf" srcId="{DD58D872-BF69-494B-AA12-1DA3237E735C}" destId="{A7CB1296-1ABD-4B67-B289-DAFBA063D1D9}" srcOrd="0" destOrd="0" presId="urn:microsoft.com/office/officeart/2008/layout/VerticalCircleList"/>
    <dgm:cxn modelId="{9678F6CD-868E-4C1B-8FCE-9689349654B9}" type="presOf" srcId="{CB3710C4-A78E-4E48-BE16-B1B6575AF11F}" destId="{439DB696-BB7B-49E4-99EA-D8F35948FABB}" srcOrd="0" destOrd="0" presId="urn:microsoft.com/office/officeart/2008/layout/VerticalCircleList"/>
    <dgm:cxn modelId="{AC7B1B37-C6D1-4474-9C5F-192A54E1F084}" type="presOf" srcId="{80486096-B4D7-429A-855B-DD7DAA0FF990}" destId="{1A1BEF4A-5F4A-4AB8-9AD5-3DFC3F830C68}" srcOrd="0" destOrd="0" presId="urn:microsoft.com/office/officeart/2008/layout/VerticalCircleList"/>
    <dgm:cxn modelId="{669DB8AE-BFAA-4094-AC7F-0EE583107271}" srcId="{80486096-B4D7-429A-855B-DD7DAA0FF990}" destId="{CB3710C4-A78E-4E48-BE16-B1B6575AF11F}" srcOrd="2" destOrd="0" parTransId="{986C2BE3-3787-4A13-9E5C-37F455002A1D}" sibTransId="{27448AF0-B677-4C2D-8816-28CF48D79AC5}"/>
    <dgm:cxn modelId="{C0588B72-A584-41A1-8C13-5ED063697CA9}" type="presParOf" srcId="{1A1BEF4A-5F4A-4AB8-9AD5-3DFC3F830C68}" destId="{9C884FFC-46BD-4735-8A9C-B524205B580F}" srcOrd="0" destOrd="0" presId="urn:microsoft.com/office/officeart/2008/layout/VerticalCircleList"/>
    <dgm:cxn modelId="{D3F1AEBE-6F9E-4871-853E-50C4939E21D6}" type="presParOf" srcId="{9C884FFC-46BD-4735-8A9C-B524205B580F}" destId="{8CDF9B7E-8DE2-4BF4-9A32-8E5169967CCE}" srcOrd="0" destOrd="0" presId="urn:microsoft.com/office/officeart/2008/layout/VerticalCircleList"/>
    <dgm:cxn modelId="{DC3157DF-78D6-453B-9CA7-AC6827F49FCF}" type="presParOf" srcId="{9C884FFC-46BD-4735-8A9C-B524205B580F}" destId="{A40E3D12-6BCC-4484-AA20-969459EEB0E6}" srcOrd="1" destOrd="0" presId="urn:microsoft.com/office/officeart/2008/layout/VerticalCircleList"/>
    <dgm:cxn modelId="{00E4D08B-B212-46E9-88B4-51D8B513BB5D}" type="presParOf" srcId="{9C884FFC-46BD-4735-8A9C-B524205B580F}" destId="{613AC5F8-1281-4396-BC2E-79CAB9CF7F89}" srcOrd="2" destOrd="0" presId="urn:microsoft.com/office/officeart/2008/layout/VerticalCircleList"/>
    <dgm:cxn modelId="{F89BCFD3-E815-4520-8074-59A004004767}" type="presParOf" srcId="{1A1BEF4A-5F4A-4AB8-9AD5-3DFC3F830C68}" destId="{0B5EAEA2-7E5A-4061-9D26-2CD67ACFD5D7}" srcOrd="1" destOrd="0" presId="urn:microsoft.com/office/officeart/2008/layout/VerticalCircleList"/>
    <dgm:cxn modelId="{EBB42F67-D299-466B-AD42-DEC1F98AF463}" type="presParOf" srcId="{0B5EAEA2-7E5A-4061-9D26-2CD67ACFD5D7}" destId="{25008330-A70C-458B-A5D6-FF7AAC6CFA2F}" srcOrd="0" destOrd="0" presId="urn:microsoft.com/office/officeart/2008/layout/VerticalCircleList"/>
    <dgm:cxn modelId="{176C595E-CAD5-456A-AE94-D928F3BBAE7E}" type="presParOf" srcId="{0B5EAEA2-7E5A-4061-9D26-2CD67ACFD5D7}" destId="{70E231FE-35B1-4DF5-BEBA-903941F37856}" srcOrd="1" destOrd="0" presId="urn:microsoft.com/office/officeart/2008/layout/VerticalCircleList"/>
    <dgm:cxn modelId="{6BA1D5BA-1ADD-4294-9120-4D3C3CE198FA}" type="presParOf" srcId="{0B5EAEA2-7E5A-4061-9D26-2CD67ACFD5D7}" destId="{A7CB1296-1ABD-4B67-B289-DAFBA063D1D9}" srcOrd="2" destOrd="0" presId="urn:microsoft.com/office/officeart/2008/layout/VerticalCircleList"/>
    <dgm:cxn modelId="{39BB68EA-896C-4AAC-8AC4-1448FC0ABFD7}" type="presParOf" srcId="{1A1BEF4A-5F4A-4AB8-9AD5-3DFC3F830C68}" destId="{7C3FDFDF-E0F5-4D70-8D9C-3B821CFE5801}" srcOrd="2" destOrd="0" presId="urn:microsoft.com/office/officeart/2008/layout/VerticalCircleList"/>
    <dgm:cxn modelId="{085B912B-7557-4206-9983-758AA3B77705}" type="presParOf" srcId="{7C3FDFDF-E0F5-4D70-8D9C-3B821CFE5801}" destId="{CFEDDA90-8510-46AC-B164-9A03B178B91A}" srcOrd="0" destOrd="0" presId="urn:microsoft.com/office/officeart/2008/layout/VerticalCircleList"/>
    <dgm:cxn modelId="{5E0757E0-3C8C-42F9-8A6B-9CD31C74E1AE}" type="presParOf" srcId="{7C3FDFDF-E0F5-4D70-8D9C-3B821CFE5801}" destId="{0CFA2701-85F0-4DE0-95FE-B70FB704774E}" srcOrd="1" destOrd="0" presId="urn:microsoft.com/office/officeart/2008/layout/VerticalCircleList"/>
    <dgm:cxn modelId="{8A864FB5-4B9E-477B-954B-B4A8FC57DA54}" type="presParOf" srcId="{7C3FDFDF-E0F5-4D70-8D9C-3B821CFE5801}" destId="{439DB696-BB7B-49E4-99EA-D8F35948FABB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C83EE-51EB-49CD-9A4F-F86EA1321178}">
      <dsp:nvSpPr>
        <dsp:cNvPr id="0" name=""/>
        <dsp:cNvSpPr/>
      </dsp:nvSpPr>
      <dsp:spPr>
        <a:xfrm>
          <a:off x="-4772147" y="-731440"/>
          <a:ext cx="5684043" cy="5684043"/>
        </a:xfrm>
        <a:prstGeom prst="blockArc">
          <a:avLst>
            <a:gd name="adj1" fmla="val 18900000"/>
            <a:gd name="adj2" fmla="val 2700000"/>
            <a:gd name="adj3" fmla="val 380"/>
          </a:avLst>
        </a:prstGeom>
        <a:noFill/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9BCA8C-F61E-4A41-A7E9-73E9CDD6C81A}">
      <dsp:nvSpPr>
        <dsp:cNvPr id="0" name=""/>
        <dsp:cNvSpPr/>
      </dsp:nvSpPr>
      <dsp:spPr>
        <a:xfrm>
          <a:off x="586480" y="422116"/>
          <a:ext cx="6823450" cy="8442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110" tIns="116840" rIns="116840" bIns="11684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600" kern="1200" dirty="0" smtClean="0"/>
            <a:t>Thinking </a:t>
          </a:r>
          <a:endParaRPr lang="en-GB" sz="4600" kern="1200" dirty="0"/>
        </a:p>
      </dsp:txBody>
      <dsp:txXfrm>
        <a:off x="586480" y="422116"/>
        <a:ext cx="6823450" cy="844232"/>
      </dsp:txXfrm>
    </dsp:sp>
    <dsp:sp modelId="{EB51B097-B648-426E-85E3-716F2635695F}">
      <dsp:nvSpPr>
        <dsp:cNvPr id="0" name=""/>
        <dsp:cNvSpPr/>
      </dsp:nvSpPr>
      <dsp:spPr>
        <a:xfrm>
          <a:off x="24812" y="228597"/>
          <a:ext cx="1055290" cy="1055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70EEA4-8420-4381-8015-AC2918FBB97B}">
      <dsp:nvSpPr>
        <dsp:cNvPr id="0" name=""/>
        <dsp:cNvSpPr/>
      </dsp:nvSpPr>
      <dsp:spPr>
        <a:xfrm>
          <a:off x="893359" y="1688465"/>
          <a:ext cx="6516571" cy="8442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110" tIns="116840" rIns="116840" bIns="11684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600" kern="1200" dirty="0" smtClean="0"/>
            <a:t>Teaching </a:t>
          </a:r>
          <a:endParaRPr lang="en-GB" sz="4600" kern="1200" dirty="0"/>
        </a:p>
      </dsp:txBody>
      <dsp:txXfrm>
        <a:off x="893359" y="1688465"/>
        <a:ext cx="6516571" cy="844232"/>
      </dsp:txXfrm>
    </dsp:sp>
    <dsp:sp modelId="{9734FC22-F856-4E1C-A409-6DFC890E8A3C}">
      <dsp:nvSpPr>
        <dsp:cNvPr id="0" name=""/>
        <dsp:cNvSpPr/>
      </dsp:nvSpPr>
      <dsp:spPr>
        <a:xfrm>
          <a:off x="365713" y="1582936"/>
          <a:ext cx="1055290" cy="1055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4C9C6D-74F6-432A-B27B-673E1176A529}">
      <dsp:nvSpPr>
        <dsp:cNvPr id="0" name=""/>
        <dsp:cNvSpPr/>
      </dsp:nvSpPr>
      <dsp:spPr>
        <a:xfrm>
          <a:off x="586480" y="2954814"/>
          <a:ext cx="6823450" cy="8442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110" tIns="116840" rIns="116840" bIns="11684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600" kern="1200" dirty="0" smtClean="0"/>
            <a:t>Living</a:t>
          </a:r>
          <a:endParaRPr lang="en-GB" sz="4600" kern="1200" dirty="0"/>
        </a:p>
      </dsp:txBody>
      <dsp:txXfrm>
        <a:off x="586480" y="2954814"/>
        <a:ext cx="6823450" cy="844232"/>
      </dsp:txXfrm>
    </dsp:sp>
    <dsp:sp modelId="{82659636-233D-48AF-A517-80EA63D4E362}">
      <dsp:nvSpPr>
        <dsp:cNvPr id="0" name=""/>
        <dsp:cNvSpPr/>
      </dsp:nvSpPr>
      <dsp:spPr>
        <a:xfrm>
          <a:off x="58835" y="2849285"/>
          <a:ext cx="1055290" cy="1055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C83EE-51EB-49CD-9A4F-F86EA1321178}">
      <dsp:nvSpPr>
        <dsp:cNvPr id="0" name=""/>
        <dsp:cNvSpPr/>
      </dsp:nvSpPr>
      <dsp:spPr>
        <a:xfrm>
          <a:off x="-4772147" y="-731440"/>
          <a:ext cx="5684043" cy="5684043"/>
        </a:xfrm>
        <a:prstGeom prst="blockArc">
          <a:avLst>
            <a:gd name="adj1" fmla="val 18900000"/>
            <a:gd name="adj2" fmla="val 2700000"/>
            <a:gd name="adj3" fmla="val 380"/>
          </a:avLst>
        </a:prstGeom>
        <a:noFill/>
        <a:ln w="400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9BCA8C-F61E-4A41-A7E9-73E9CDD6C81A}">
      <dsp:nvSpPr>
        <dsp:cNvPr id="0" name=""/>
        <dsp:cNvSpPr/>
      </dsp:nvSpPr>
      <dsp:spPr>
        <a:xfrm>
          <a:off x="586480" y="422116"/>
          <a:ext cx="6823450" cy="8442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11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smtClean="0"/>
            <a:t>Environmental Awareness</a:t>
          </a:r>
          <a:endParaRPr lang="en-GB" sz="3200" b="1" kern="1200" dirty="0"/>
        </a:p>
      </dsp:txBody>
      <dsp:txXfrm>
        <a:off x="586480" y="422116"/>
        <a:ext cx="6823450" cy="844232"/>
      </dsp:txXfrm>
    </dsp:sp>
    <dsp:sp modelId="{EB51B097-B648-426E-85E3-716F2635695F}">
      <dsp:nvSpPr>
        <dsp:cNvPr id="0" name=""/>
        <dsp:cNvSpPr/>
      </dsp:nvSpPr>
      <dsp:spPr>
        <a:xfrm>
          <a:off x="24812" y="228597"/>
          <a:ext cx="1055290" cy="1055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70EEA4-8420-4381-8015-AC2918FBB97B}">
      <dsp:nvSpPr>
        <dsp:cNvPr id="0" name=""/>
        <dsp:cNvSpPr/>
      </dsp:nvSpPr>
      <dsp:spPr>
        <a:xfrm>
          <a:off x="893359" y="1688465"/>
          <a:ext cx="6516571" cy="8442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11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smtClean="0"/>
            <a:t>Enhancing Cultural Values </a:t>
          </a:r>
          <a:endParaRPr lang="en-GB" sz="3200" b="1" kern="1200" dirty="0"/>
        </a:p>
      </dsp:txBody>
      <dsp:txXfrm>
        <a:off x="893359" y="1688465"/>
        <a:ext cx="6516571" cy="844232"/>
      </dsp:txXfrm>
    </dsp:sp>
    <dsp:sp modelId="{9734FC22-F856-4E1C-A409-6DFC890E8A3C}">
      <dsp:nvSpPr>
        <dsp:cNvPr id="0" name=""/>
        <dsp:cNvSpPr/>
      </dsp:nvSpPr>
      <dsp:spPr>
        <a:xfrm>
          <a:off x="365713" y="1582936"/>
          <a:ext cx="1055290" cy="1055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4C9C6D-74F6-432A-B27B-673E1176A529}">
      <dsp:nvSpPr>
        <dsp:cNvPr id="0" name=""/>
        <dsp:cNvSpPr/>
      </dsp:nvSpPr>
      <dsp:spPr>
        <a:xfrm>
          <a:off x="586480" y="2954814"/>
          <a:ext cx="6823450" cy="8442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110" tIns="81280" rIns="81280" bIns="8128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smtClean="0"/>
            <a:t>Providing global challenges-based resources </a:t>
          </a:r>
          <a:endParaRPr lang="en-GB" sz="3200" b="1" kern="1200" dirty="0"/>
        </a:p>
      </dsp:txBody>
      <dsp:txXfrm>
        <a:off x="586480" y="2954814"/>
        <a:ext cx="6823450" cy="844232"/>
      </dsp:txXfrm>
    </dsp:sp>
    <dsp:sp modelId="{82659636-233D-48AF-A517-80EA63D4E362}">
      <dsp:nvSpPr>
        <dsp:cNvPr id="0" name=""/>
        <dsp:cNvSpPr/>
      </dsp:nvSpPr>
      <dsp:spPr>
        <a:xfrm>
          <a:off x="58835" y="2849285"/>
          <a:ext cx="1055290" cy="1055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E3D12-6BCC-4484-AA20-969459EEB0E6}">
      <dsp:nvSpPr>
        <dsp:cNvPr id="0" name=""/>
        <dsp:cNvSpPr/>
      </dsp:nvSpPr>
      <dsp:spPr>
        <a:xfrm>
          <a:off x="17878" y="0"/>
          <a:ext cx="1335851" cy="1335851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13AC5F8-1281-4396-BC2E-79CAB9CF7F89}">
      <dsp:nvSpPr>
        <dsp:cNvPr id="0" name=""/>
        <dsp:cNvSpPr/>
      </dsp:nvSpPr>
      <dsp:spPr>
        <a:xfrm>
          <a:off x="1492987" y="0"/>
          <a:ext cx="6500059" cy="2094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The use of activities, resources, and conversations that relate the process of language acquisition to in actual world obstacles and to understanding of other cultures </a:t>
          </a:r>
          <a:endParaRPr lang="en-GB" sz="3200" b="1" kern="1200" dirty="0"/>
        </a:p>
      </dsp:txBody>
      <dsp:txXfrm>
        <a:off x="1492987" y="0"/>
        <a:ext cx="6500059" cy="2094762"/>
      </dsp:txXfrm>
    </dsp:sp>
    <dsp:sp modelId="{70E231FE-35B1-4DF5-BEBA-903941F37856}">
      <dsp:nvSpPr>
        <dsp:cNvPr id="0" name=""/>
        <dsp:cNvSpPr/>
      </dsp:nvSpPr>
      <dsp:spPr>
        <a:xfrm>
          <a:off x="13007" y="1842023"/>
          <a:ext cx="1335851" cy="13358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1800" cap="flat" cmpd="sng" algn="ctr">
          <a:solidFill>
            <a:schemeClr val="l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A7CB1296-1ABD-4B67-B289-DAFBA063D1D9}">
      <dsp:nvSpPr>
        <dsp:cNvPr id="0" name=""/>
        <dsp:cNvSpPr/>
      </dsp:nvSpPr>
      <dsp:spPr>
        <a:xfrm>
          <a:off x="1524026" y="2339181"/>
          <a:ext cx="5889823" cy="660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language programs</a:t>
          </a:r>
          <a:endParaRPr lang="en-GB" sz="3200" b="1" kern="1200" dirty="0"/>
        </a:p>
      </dsp:txBody>
      <dsp:txXfrm>
        <a:off x="1524026" y="2339181"/>
        <a:ext cx="5889823" cy="660885"/>
      </dsp:txXfrm>
    </dsp:sp>
    <dsp:sp modelId="{0CFA2701-85F0-4DE0-95FE-B70FB704774E}">
      <dsp:nvSpPr>
        <dsp:cNvPr id="0" name=""/>
        <dsp:cNvSpPr/>
      </dsp:nvSpPr>
      <dsp:spPr>
        <a:xfrm>
          <a:off x="13007" y="3634581"/>
          <a:ext cx="1335851" cy="1335851"/>
        </a:xfrm>
        <a:prstGeom prst="ellipse">
          <a:avLst/>
        </a:prstGeom>
        <a:solidFill>
          <a:schemeClr val="accent1">
            <a:shade val="80000"/>
            <a:alpha val="50000"/>
            <a:hueOff val="287345"/>
            <a:satOff val="-11582"/>
            <a:lumOff val="2534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39DB696-BB7B-49E4-99EA-D8F35948FABB}">
      <dsp:nvSpPr>
        <dsp:cNvPr id="0" name=""/>
        <dsp:cNvSpPr/>
      </dsp:nvSpPr>
      <dsp:spPr>
        <a:xfrm>
          <a:off x="1524026" y="4055536"/>
          <a:ext cx="5889823" cy="660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Classroom design </a:t>
          </a:r>
          <a:endParaRPr lang="en-GB" sz="3600" b="1" kern="1200" dirty="0"/>
        </a:p>
      </dsp:txBody>
      <dsp:txXfrm>
        <a:off x="1524026" y="4055536"/>
        <a:ext cx="5889823" cy="660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54D4857D-62A5-486B-9129-468003D7E020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2EBE4566-6F3A-4CC1-BD6C-9C510D05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9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D2EF2CE-B28C-4ED4-8FD0-48BB3F48846A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61807874-5299-41B2-A37A-6AA354785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06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Linguistic competence and ecological</a:t>
            </a:r>
            <a:r>
              <a:rPr lang="en-US" baseline="0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ethical consciousness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These three factors are often referred to as the "</a:t>
            </a:r>
            <a:r>
              <a:rPr lang="en-US" spc="150" dirty="0" smtClean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three pillars</a:t>
            </a:r>
            <a:r>
              <a:rPr lang="en-US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" of sustainability</a:t>
            </a:r>
            <a:endParaRPr lang="en-US" sz="1800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Linguistic competence and ecological</a:t>
            </a:r>
            <a:r>
              <a:rPr lang="en-US" baseline="0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ethical consciousness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Linguistic competence and ecological</a:t>
            </a:r>
            <a:r>
              <a:rPr lang="en-US" baseline="0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ethical consciousness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Linguistic competence and ecological</a:t>
            </a:r>
            <a:r>
              <a:rPr lang="en-US" baseline="0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ethical consciousness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Linguistic competence and ecological</a:t>
            </a:r>
            <a:r>
              <a:rPr lang="en-US" baseline="0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ethical consciousness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6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</p:grpSp>
      <p:grpSp>
        <p:nvGrpSpPr>
          <p:cNvPr id="29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</p:grpSp>
      <p:sp>
        <p:nvSpPr>
          <p:cNvPr id="24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3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5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4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lang="en-US" sz="1100" smtClean="0"/>
              <a:pPr algn="r"/>
              <a:t>10/15/2025</a:t>
            </a:fld>
            <a:endParaRPr lang="en-US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lang="en-US" sz="1200" smtClean="0"/>
              <a:pPr/>
              <a:t>‹#›</a:t>
            </a:fld>
            <a:endParaRPr lang="en-US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>
              <a:lnSpc>
                <a:spcPct val="100000"/>
              </a:lnSpc>
              <a:defRPr kumimoji="0" lang="en-US" sz="72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Show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lang="en-US" sz="1100" smtClean="0"/>
              <a:pPr algn="r"/>
              <a:t>10/15/2025</a:t>
            </a:fld>
            <a:endParaRPr lang="en-US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lang="en-US" sz="1200" smtClean="0"/>
              <a:pPr/>
              <a:t>‹#›</a:t>
            </a:fld>
            <a:endParaRPr lang="en-US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lang="en-US" sz="1100" smtClean="0"/>
              <a:pPr algn="r"/>
              <a:t>10/15/2025</a:t>
            </a:fld>
            <a:endParaRPr lang="en-US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lang="en-US" sz="1200" smtClean="0"/>
              <a:pPr/>
              <a:t>‹#›</a:t>
            </a:fld>
            <a:endParaRPr lang="en-US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>
              <a:buFontTx/>
              <a:buNone/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en-US" dirty="0" smtClean="0"/>
              <a:t>Click to add 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tailed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>
              <a:buFontTx/>
              <a:buNone/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en-US" dirty="0" smtClean="0"/>
              <a:t>Click to add answer</a:t>
            </a:r>
            <a:endParaRPr lang="en-US" dirty="0"/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>
              <a:buFontTx/>
              <a:buNone/>
              <a:defRPr i="1" baseline="0"/>
            </a:lvl1pPr>
            <a:extLst/>
          </a:lstStyle>
          <a:p>
            <a:pPr lvl="0"/>
            <a:r>
              <a:rPr lang="en-US" dirty="0" smtClean="0"/>
              <a:t>Click to add detail to the 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 Question (Answer: Tr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8" name="Answer Base"/>
          <p:cNvSpPr txBox="1"/>
          <p:nvPr userDrawn="1"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rtl="0" latinLnBrk="0">
              <a:spcBef>
                <a:spcPct val="20000"/>
              </a:spcBef>
              <a:buNone/>
            </a:pP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TRUE</a:t>
            </a:r>
            <a:r>
              <a:rPr lang="en-US" sz="7200" baseline="0" dirty="0" smtClean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or FALSE?</a:t>
            </a:r>
            <a:endParaRPr lang="en-US" sz="7200" dirty="0">
              <a:solidFill>
                <a:schemeClr val="tx1">
                  <a:alpha val="40000"/>
                </a:schemeClr>
              </a:solidFill>
            </a:endParaRPr>
          </a:p>
        </p:txBody>
      </p:sp>
      <p:sp>
        <p:nvSpPr>
          <p:cNvPr id="7" name="Answer"/>
          <p:cNvSpPr/>
          <p:nvPr userDrawn="1"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indent="0" algn="ctr" latinLnBrk="0">
              <a:spcBef>
                <a:spcPct val="20000"/>
              </a:spcBef>
              <a:buNone/>
            </a:pPr>
            <a:r>
              <a:rPr lang="en-US" sz="720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TRUE </a:t>
            </a:r>
            <a:r>
              <a:rPr lang="en-US" sz="7200" dirty="0" smtClean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or FALSE?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 Question (Answer: Fal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29" name="Answer Base"/>
          <p:cNvSpPr txBox="1"/>
          <p:nvPr userDrawn="1"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rtl="0" latinLnBrk="0">
              <a:spcBef>
                <a:spcPct val="20000"/>
              </a:spcBef>
              <a:buNone/>
            </a:pP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TRUE</a:t>
            </a:r>
            <a:r>
              <a:rPr lang="en-US" sz="7200" baseline="0" dirty="0" smtClean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or FALSE?</a:t>
            </a:r>
            <a:endParaRPr lang="en-US" sz="7200" dirty="0">
              <a:solidFill>
                <a:schemeClr val="tx1">
                  <a:alpha val="40000"/>
                </a:schemeClr>
              </a:solidFill>
            </a:endParaRPr>
          </a:p>
        </p:txBody>
      </p:sp>
      <p:sp>
        <p:nvSpPr>
          <p:cNvPr id="7" name="Answer"/>
          <p:cNvSpPr/>
          <p:nvPr userDrawn="1"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algn="ctr"/>
            <a:r>
              <a:rPr lang="en-US" sz="7200" dirty="0" smtClean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TRUE or </a:t>
            </a:r>
            <a:r>
              <a:rPr lang="en-US" sz="720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FALSE</a:t>
            </a:r>
            <a:r>
              <a:rPr lang="en-US" sz="7200" dirty="0" smtClean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ultiple Cho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>
          <a:xfrm>
            <a:off x="685800" y="228600"/>
            <a:ext cx="7696200" cy="1371600"/>
          </a:xfrm>
        </p:spPr>
        <p:txBody>
          <a:bodyPr vert="horz"/>
          <a:lstStyle>
            <a:lvl1pPr algn="l">
              <a:defRPr i="1" baseline="0"/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9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10"/>
          <p:cNvSpPr txBox="1"/>
          <p:nvPr userDrawn="1"/>
        </p:nvSpPr>
        <p:spPr>
          <a:xfrm>
            <a:off x="457200" y="20574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lang="en-US" sz="2000" b="1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A.</a:t>
            </a:r>
          </a:p>
        </p:txBody>
      </p:sp>
      <p:sp>
        <p:nvSpPr>
          <p:cNvPr id="15" name="Rectangl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8006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  <a:extLst/>
          </a:lstStyle>
          <a:p>
            <a:pPr lvl="0"/>
            <a:r>
              <a:rPr lang="en-US" dirty="0" smtClean="0"/>
              <a:t>Click to add an incorrect answer</a:t>
            </a:r>
            <a:endParaRPr lang="en-US" dirty="0"/>
          </a:p>
        </p:txBody>
      </p:sp>
      <p:sp>
        <p:nvSpPr>
          <p:cNvPr id="16" name="Rectangle 13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41148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  <a:extLst/>
          </a:lstStyle>
          <a:p>
            <a:pPr lvl="0"/>
            <a:r>
              <a:rPr lang="en-US" dirty="0" smtClean="0"/>
              <a:t>Click to add an incorrect answer</a:t>
            </a:r>
            <a:endParaRPr lang="en-US" dirty="0"/>
          </a:p>
        </p:txBody>
      </p:sp>
      <p:sp>
        <p:nvSpPr>
          <p:cNvPr id="17" name="Rectangle 13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34290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  <a:extLst/>
          </a:lstStyle>
          <a:p>
            <a:pPr lvl="0"/>
            <a:r>
              <a:rPr lang="en-US" dirty="0" smtClean="0"/>
              <a:t>Click to add an incorrect answer</a:t>
            </a:r>
            <a:endParaRPr lang="en-US" dirty="0"/>
          </a:p>
        </p:txBody>
      </p:sp>
      <p:sp>
        <p:nvSpPr>
          <p:cNvPr id="18" name="Rectangle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43000" y="27432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  <a:extLst/>
          </a:lstStyle>
          <a:p>
            <a:pPr lvl="0"/>
            <a:r>
              <a:rPr lang="en-US" dirty="0" smtClean="0"/>
              <a:t>Click to add an incorrect answer</a:t>
            </a:r>
            <a:endParaRPr lang="en-US" dirty="0"/>
          </a:p>
        </p:txBody>
      </p:sp>
      <p:sp>
        <p:nvSpPr>
          <p:cNvPr id="19" name="Rectangle 13"/>
          <p:cNvSpPr>
            <a:spLocks noGrp="1"/>
          </p:cNvSpPr>
          <p:nvPr>
            <p:ph type="body" sz="quarter" idx="21" hasCustomPrompt="1"/>
          </p:nvPr>
        </p:nvSpPr>
        <p:spPr>
          <a:xfrm>
            <a:off x="1143000" y="20574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  <a:extLst/>
          </a:lstStyle>
          <a:p>
            <a:pPr lvl="0"/>
            <a:r>
              <a:rPr lang="en-US" dirty="0" smtClean="0"/>
              <a:t>Click to add a correct answer (then rearrange the choices)</a:t>
            </a:r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57200" y="2707957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lang="en-US" sz="2000" b="1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B.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" y="34290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lang="en-US" sz="2000" b="1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C.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457200" y="41148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lang="en-US" sz="2000" b="1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D.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457200" y="48006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lang="en-US" sz="2000" b="1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tem Match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1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2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3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4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5</a:t>
            </a:r>
            <a:endParaRPr lang="en-US" dirty="0"/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5</a:t>
            </a:r>
            <a:endParaRPr lang="en-US" dirty="0"/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3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1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2</a:t>
            </a:r>
            <a:endParaRPr lang="en-US" dirty="0"/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4</a:t>
            </a:r>
            <a:endParaRPr lang="en-US" dirty="0"/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>
              <a:defRPr i="1" baseline="0"/>
            </a:lvl1pPr>
            <a:extLst/>
          </a:lstStyle>
          <a:p>
            <a:r>
              <a:rPr lang="en-US" dirty="0" smtClean="0"/>
              <a:t>Click to type your question</a:t>
            </a:r>
            <a:endParaRPr lang="en-US" dirty="0"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>
              <a:defRPr sz="1100"/>
            </a:lvl1pPr>
            <a:extLst/>
          </a:lstStyle>
          <a:p>
            <a:pPr algn="r"/>
            <a:fld id="{8F67D422-08A8-451B-9A67-21962FC4B660}" type="datetimeFigureOut">
              <a:rPr lang="en-US" sz="1100" smtClean="0"/>
              <a:pPr algn="r"/>
              <a:t>10/15/2025</a:t>
            </a:fld>
            <a:endParaRPr lang="en-US" sz="1050" dirty="0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  <a:extLst/>
          </a:lstStyle>
          <a:p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>
              <a:defRPr sz="1200"/>
            </a:lvl1pPr>
            <a:extLst/>
          </a:lstStyle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</p:grpSp>
      <p:grpSp>
        <p:nvGrpSpPr>
          <p:cNvPr id="10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80/13504622.2023.2167941" TargetMode="External"/><Relationship Id="rId3" Type="http://schemas.openxmlformats.org/officeDocument/2006/relationships/hyperlink" Target="https://doi.org/10.7220/2335-2027.5.5" TargetMode="External"/><Relationship Id="rId7" Type="http://schemas.openxmlformats.org/officeDocument/2006/relationships/hyperlink" Target="https://doi.org/10.1177/14413582241264619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doi.org/10.3390/su2113436" TargetMode="External"/><Relationship Id="rId5" Type="http://schemas.openxmlformats.org/officeDocument/2006/relationships/hyperlink" Target="https://doi.org/10.1177/16094069241242264" TargetMode="External"/><Relationship Id="rId4" Type="http://schemas.openxmlformats.org/officeDocument/2006/relationships/hyperlink" Target="https://doi.org/10.55966/assaj.2025.4.1.09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7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4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2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Sustainability From the Cognitive Linguistic Perspective</a:t>
            </a:r>
            <a:endParaRPr lang="en-US" sz="3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Rectangle 25"/>
          <p:cNvSpPr>
            <a:spLocks noGrp="1"/>
          </p:cNvSpPr>
          <p:nvPr>
            <p:ph type="subTitle" idx="1"/>
          </p:nvPr>
        </p:nvSpPr>
        <p:spPr>
          <a:xfrm>
            <a:off x="438756" y="4343400"/>
            <a:ext cx="8098302" cy="1409700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en-US" sz="3200" dirty="0" smtClean="0"/>
              <a:t>Asst. Prof. Dr. </a:t>
            </a:r>
            <a:r>
              <a:rPr lang="en-US" sz="3200" dirty="0" err="1" smtClean="0"/>
              <a:t>Rana</a:t>
            </a:r>
            <a:r>
              <a:rPr lang="en-US" sz="3200" dirty="0" smtClean="0"/>
              <a:t> H. Al-</a:t>
            </a:r>
            <a:r>
              <a:rPr lang="en-US" sz="3200" dirty="0" err="1" smtClean="0"/>
              <a:t>Bahrani</a:t>
            </a:r>
            <a:r>
              <a:rPr lang="en-US" sz="3200" dirty="0" smtClean="0"/>
              <a:t> &amp; the MA Candidate, </a:t>
            </a:r>
            <a:r>
              <a:rPr lang="en-US" sz="3200" dirty="0" err="1" smtClean="0"/>
              <a:t>Fanan</a:t>
            </a:r>
            <a:r>
              <a:rPr lang="en-US" sz="3200" dirty="0" smtClean="0"/>
              <a:t> </a:t>
            </a:r>
            <a:r>
              <a:rPr lang="en-US" sz="3200" dirty="0" err="1" smtClean="0"/>
              <a:t>Faris</a:t>
            </a:r>
            <a:r>
              <a:rPr lang="en-US" sz="3200" dirty="0" smtClean="0"/>
              <a:t> Sabah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extLst/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28" name="Rectangle 6"/>
          <p:cNvSpPr>
            <a:spLocks noGrp="1"/>
          </p:cNvSpPr>
          <p:nvPr>
            <p:ph type="title"/>
          </p:nvPr>
        </p:nvSpPr>
        <p:spPr>
          <a:xfrm>
            <a:off x="533400" y="452336"/>
            <a:ext cx="8077200" cy="766864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Sustainable Linguistics </a:t>
            </a: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104011"/>
              </p:ext>
            </p:extLst>
          </p:nvPr>
        </p:nvGraphicFramePr>
        <p:xfrm>
          <a:off x="914400" y="1905000"/>
          <a:ext cx="7467600" cy="422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66800" y="2286000"/>
            <a:ext cx="762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</a:t>
            </a:r>
            <a:endParaRPr lang="en-GB" sz="36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3657600"/>
            <a:ext cx="64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</a:t>
            </a:r>
            <a:endParaRPr lang="en-GB" sz="36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3251" y="4953000"/>
            <a:ext cx="64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3</a:t>
            </a:r>
            <a:endParaRPr lang="en-GB" sz="36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extLst/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28" name="Rectangle 6"/>
          <p:cNvSpPr>
            <a:spLocks noGrp="1"/>
          </p:cNvSpPr>
          <p:nvPr>
            <p:ph type="title"/>
          </p:nvPr>
        </p:nvSpPr>
        <p:spPr>
          <a:xfrm>
            <a:off x="533400" y="452336"/>
            <a:ext cx="8077200" cy="766864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Sustainability in Language Studies </a:t>
            </a: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9105126"/>
              </p:ext>
            </p:extLst>
          </p:nvPr>
        </p:nvGraphicFramePr>
        <p:xfrm>
          <a:off x="914400" y="1905000"/>
          <a:ext cx="7467600" cy="422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66800" y="2286000"/>
            <a:ext cx="762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4</a:t>
            </a:r>
            <a:endParaRPr lang="en-GB" sz="36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3657600"/>
            <a:ext cx="64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5</a:t>
            </a:r>
            <a:endParaRPr lang="en-GB" sz="36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3251" y="4953000"/>
            <a:ext cx="64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6</a:t>
            </a:r>
            <a:endParaRPr lang="en-GB" sz="36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extLst/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28" name="Rectangle 6"/>
          <p:cNvSpPr>
            <a:spLocks noGrp="1"/>
          </p:cNvSpPr>
          <p:nvPr>
            <p:ph type="title"/>
          </p:nvPr>
        </p:nvSpPr>
        <p:spPr>
          <a:xfrm>
            <a:off x="533400" y="452336"/>
            <a:ext cx="8077200" cy="766864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Sustainability in Language Studies </a:t>
            </a: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383471"/>
              </p:ext>
            </p:extLst>
          </p:nvPr>
        </p:nvGraphicFramePr>
        <p:xfrm>
          <a:off x="304800" y="1318418"/>
          <a:ext cx="8153400" cy="4970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1967022"/>
            <a:ext cx="762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7</a:t>
            </a:r>
            <a:endParaRPr lang="en-GB" sz="36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9726" y="3505200"/>
            <a:ext cx="752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8</a:t>
            </a:r>
            <a:endParaRPr lang="en-GB" sz="36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17801" y="5029200"/>
            <a:ext cx="1335851" cy="1335851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609599" y="5373959"/>
            <a:ext cx="752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9</a:t>
            </a:r>
            <a:endParaRPr lang="en-GB" sz="36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22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pPr algn="just"/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Sustainability in language studies refers to the practice of </a:t>
            </a:r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teaching language for the world </a:t>
            </a:r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rather than </a:t>
            </a:r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teaching language about the world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Match the idiom to what its meaning: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>
            <a:extLst/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Speak the same </a:t>
            </a:r>
            <a:r>
              <a:rPr lang="en-GB" dirty="0" smtClean="0"/>
              <a:t>language</a:t>
            </a:r>
            <a:endParaRPr lang="en-GB" sz="1800" dirty="0">
              <a:latin typeface="Calibri"/>
              <a:ea typeface="Calibri"/>
              <a:cs typeface="Arial"/>
            </a:endParaRPr>
          </a:p>
        </p:txBody>
      </p:sp>
      <p:sp>
        <p:nvSpPr>
          <p:cNvPr id="4" name="Rectangl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extLst/>
          </a:lstStyle>
          <a:p>
            <a:r>
              <a:rPr lang="en-GB" b="1" dirty="0"/>
              <a:t>"Keep the flame alive"</a:t>
            </a:r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>
            <a:extLst/>
          </a:lstStyle>
          <a:p>
            <a:r>
              <a:rPr lang="en-GB" b="1" dirty="0"/>
              <a:t>Words carry weight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6"/>
          </p:nvPr>
        </p:nvSpPr>
        <p:spPr/>
        <p:txBody>
          <a:bodyPr/>
          <a:lstStyle>
            <a:extLst/>
          </a:lstStyle>
          <a:p>
            <a:r>
              <a:rPr lang="en-GB" b="1" dirty="0"/>
              <a:t>Pass the torch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47500" lnSpcReduction="20000"/>
          </a:bodyPr>
          <a:lstStyle>
            <a:extLst/>
          </a:lstStyle>
          <a:p>
            <a:r>
              <a:rPr lang="en-GB" b="1" dirty="0"/>
              <a:t>"</a:t>
            </a:r>
            <a:r>
              <a:rPr lang="en-GB" sz="2600" b="1" dirty="0"/>
              <a:t>Where there’s a will, there’s a way</a:t>
            </a:r>
            <a:endParaRPr lang="en-US" sz="2600" dirty="0"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8"/>
          </p:nvPr>
        </p:nvSpPr>
        <p:spPr>
          <a:xfrm>
            <a:off x="4800600" y="2057400"/>
            <a:ext cx="3810000" cy="457200"/>
          </a:xfrm>
        </p:spPr>
        <p:txBody>
          <a:bodyPr>
            <a:normAutofit/>
          </a:bodyPr>
          <a:lstStyle>
            <a:extLst/>
          </a:lstStyle>
          <a:p>
            <a:r>
              <a:rPr lang="en-US" b="1" dirty="0" smtClean="0">
                <a:solidFill>
                  <a:schemeClr val="bg1"/>
                </a:solidFill>
              </a:rPr>
              <a:t>Actions make change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ectangle 9"/>
          <p:cNvSpPr>
            <a:spLocks noGrp="1"/>
          </p:cNvSpPr>
          <p:nvPr>
            <p:ph type="body" sz="quarter" idx="19"/>
          </p:nvPr>
        </p:nvSpPr>
        <p:spPr>
          <a:xfrm>
            <a:off x="4800600" y="2819400"/>
            <a:ext cx="4114800" cy="609600"/>
          </a:xfrm>
        </p:spPr>
        <p:txBody>
          <a:bodyPr>
            <a:noAutofit/>
          </a:bodyPr>
          <a:lstStyle>
            <a:extLst/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schemeClr val="bg1"/>
                </a:solidFill>
              </a:rPr>
              <a:t>Shows how language reflects values, history, and truth — worth preserving.</a:t>
            </a:r>
            <a:endParaRPr lang="en-GB" sz="1600" b="1" dirty="0">
              <a:solidFill>
                <a:schemeClr val="bg1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10" name="Rectangle 10"/>
          <p:cNvSpPr>
            <a:spLocks noGrp="1"/>
          </p:cNvSpPr>
          <p:nvPr>
            <p:ph type="body" sz="quarter" idx="20"/>
          </p:nvPr>
        </p:nvSpPr>
        <p:spPr>
          <a:xfrm>
            <a:off x="4800600" y="3733800"/>
            <a:ext cx="4114800" cy="838200"/>
          </a:xfrm>
        </p:spPr>
        <p:txBody>
          <a:bodyPr>
            <a:noAutofit/>
          </a:bodyPr>
          <a:lstStyle>
            <a:extLst/>
          </a:lstStyle>
          <a:p>
            <a:pPr marL="0" indent="0" algn="just"/>
            <a:r>
              <a:rPr lang="en-GB" sz="1600" b="1" dirty="0">
                <a:solidFill>
                  <a:schemeClr val="bg1"/>
                </a:solidFill>
              </a:rPr>
              <a:t>Highlights the power of </a:t>
            </a:r>
            <a:r>
              <a:rPr lang="en-GB" sz="1600" b="1" dirty="0" smtClean="0">
                <a:solidFill>
                  <a:schemeClr val="bg1"/>
                </a:solidFill>
              </a:rPr>
              <a:t>shared understanding</a:t>
            </a:r>
            <a:r>
              <a:rPr lang="en-GB" sz="1600" b="1" dirty="0">
                <a:solidFill>
                  <a:schemeClr val="bg1"/>
                </a:solidFill>
              </a:rPr>
              <a:t>; also implies the danger of monolingual thinking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Rectangle 11"/>
          <p:cNvSpPr>
            <a:spLocks noGrp="1"/>
          </p:cNvSpPr>
          <p:nvPr>
            <p:ph type="body" sz="quarter" idx="21"/>
          </p:nvPr>
        </p:nvSpPr>
        <p:spPr>
          <a:xfrm>
            <a:off x="4800600" y="4800600"/>
            <a:ext cx="4114800" cy="762000"/>
          </a:xfrm>
        </p:spPr>
        <p:txBody>
          <a:bodyPr>
            <a:normAutofit fontScale="62500" lnSpcReduction="20000"/>
          </a:bodyPr>
          <a:lstStyle>
            <a:extLst/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900" b="1" dirty="0">
                <a:solidFill>
                  <a:schemeClr val="bg1"/>
                </a:solidFill>
              </a:rPr>
              <a:t>Encourage continuous use and teaching of a language.</a:t>
            </a:r>
            <a:endParaRPr lang="en-US" sz="29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2" name="Rectangle 12"/>
          <p:cNvSpPr>
            <a:spLocks noGrp="1"/>
          </p:cNvSpPr>
          <p:nvPr>
            <p:ph type="body" sz="quarter" idx="22"/>
          </p:nvPr>
        </p:nvSpPr>
        <p:spPr>
          <a:xfrm>
            <a:off x="4800600" y="5715000"/>
            <a:ext cx="4114800" cy="685800"/>
          </a:xfrm>
        </p:spPr>
        <p:txBody>
          <a:bodyPr>
            <a:noAutofit/>
          </a:bodyPr>
          <a:lstStyle>
            <a:extLst/>
          </a:lstStyle>
          <a:p>
            <a:r>
              <a:rPr lang="en-GB" sz="1600" b="1" dirty="0">
                <a:solidFill>
                  <a:schemeClr val="bg1"/>
                </a:solidFill>
              </a:rPr>
              <a:t>Represents passing language and culture to younger generations.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7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4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2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en-US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Sustainability From the Cognitive Linguistic Perspective</a:t>
            </a:r>
            <a:endParaRPr lang="en-US" sz="3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Rectangle 25"/>
          <p:cNvSpPr>
            <a:spLocks noGrp="1"/>
          </p:cNvSpPr>
          <p:nvPr>
            <p:ph type="subTitle" idx="1"/>
          </p:nvPr>
        </p:nvSpPr>
        <p:spPr>
          <a:xfrm>
            <a:off x="438756" y="4343400"/>
            <a:ext cx="8098302" cy="1409700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en-US" sz="3200" dirty="0" smtClean="0"/>
              <a:t>Asst. Prof. Dr. </a:t>
            </a:r>
            <a:r>
              <a:rPr lang="en-US" sz="3200" dirty="0" err="1" smtClean="0"/>
              <a:t>Rana</a:t>
            </a:r>
            <a:r>
              <a:rPr lang="en-US" sz="3200" dirty="0" smtClean="0"/>
              <a:t> H. Al-</a:t>
            </a:r>
            <a:r>
              <a:rPr lang="en-US" sz="3200" dirty="0" err="1" smtClean="0"/>
              <a:t>Bahrani</a:t>
            </a:r>
            <a:r>
              <a:rPr lang="en-US" sz="3200" dirty="0" smtClean="0"/>
              <a:t> &amp; the MA Candidate, </a:t>
            </a:r>
            <a:r>
              <a:rPr lang="en-US" sz="3200" dirty="0" err="1" smtClean="0"/>
              <a:t>Fanan</a:t>
            </a:r>
            <a:r>
              <a:rPr lang="en-US" sz="3200" dirty="0" smtClean="0"/>
              <a:t> </a:t>
            </a:r>
            <a:r>
              <a:rPr lang="en-US" sz="3200" dirty="0" err="1" smtClean="0"/>
              <a:t>Faris</a:t>
            </a:r>
            <a:r>
              <a:rPr lang="en-US" sz="3200" dirty="0" smtClean="0"/>
              <a:t> Sabah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528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algn="ctr"/>
            <a:r>
              <a:rPr lang="en-US" b="1" dirty="0"/>
              <a:t>References</a:t>
            </a:r>
            <a:endParaRPr lang="en-US" dirty="0"/>
          </a:p>
        </p:txBody>
      </p:sp>
      <p:sp>
        <p:nvSpPr>
          <p:cNvPr id="15" name="Rectangle 15"/>
          <p:cNvSpPr>
            <a:spLocks noGrp="1"/>
          </p:cNvSpPr>
          <p:nvPr>
            <p:ph type="body" sz="quarter" idx="19"/>
          </p:nvPr>
        </p:nvSpPr>
        <p:spPr>
          <a:xfrm>
            <a:off x="228600" y="1524000"/>
            <a:ext cx="8382000" cy="51816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>
            <a:extLst/>
          </a:lstStyle>
          <a:p>
            <a:r>
              <a:rPr lang="en-US" dirty="0" smtClean="0"/>
              <a:t>Al-</a:t>
            </a:r>
            <a:r>
              <a:rPr lang="en-US" dirty="0" err="1" smtClean="0"/>
              <a:t>Nagheya</a:t>
            </a:r>
            <a:r>
              <a:rPr lang="en-US" dirty="0"/>
              <a:t>, M. (2023). Approaching Sustainable Linguistic Development via Addressing Digital Natives' L1 Dominance in EFL Writing. </a:t>
            </a:r>
            <a:r>
              <a:rPr lang="en-US" i="1" dirty="0"/>
              <a:t>Journal of Sustainable Development in Social and Environmental Sciences</a:t>
            </a:r>
            <a:r>
              <a:rPr lang="en-US" dirty="0"/>
              <a:t>, </a:t>
            </a:r>
            <a:r>
              <a:rPr lang="en-US" i="1" dirty="0"/>
              <a:t>2</a:t>
            </a:r>
            <a:r>
              <a:rPr lang="en-US" dirty="0"/>
              <a:t>(1), 16-30. </a:t>
            </a:r>
            <a:r>
              <a:rPr lang="en-US" dirty="0" err="1"/>
              <a:t>doi</a:t>
            </a:r>
            <a:r>
              <a:rPr lang="en-US" dirty="0"/>
              <a:t>: 10.21608/jsdses.2023.184589.1013</a:t>
            </a:r>
            <a:endParaRPr lang="en-GB" dirty="0"/>
          </a:p>
          <a:p>
            <a:r>
              <a:rPr lang="en-US" dirty="0" err="1"/>
              <a:t>Bastardas-Boada</a:t>
            </a:r>
            <a:r>
              <a:rPr lang="en-US" dirty="0"/>
              <a:t>, A. (2014). Linguistic sustainability for a multilingual humanity. </a:t>
            </a:r>
            <a:r>
              <a:rPr lang="en-US" i="1" dirty="0"/>
              <a:t>Sustainable Multilingualism, 5</a:t>
            </a:r>
            <a:r>
              <a:rPr lang="en-US" dirty="0"/>
              <a:t>, 134–149. </a:t>
            </a:r>
            <a:r>
              <a:rPr lang="en-US" u="sng" dirty="0">
                <a:hlinkClick r:id="rId3"/>
              </a:rPr>
              <a:t>https://doi.org/10.7220/2335-2027.5.5</a:t>
            </a:r>
            <a:endParaRPr lang="en-GB" dirty="0"/>
          </a:p>
          <a:p>
            <a:r>
              <a:rPr lang="en-US" dirty="0" err="1"/>
              <a:t>Gul</a:t>
            </a:r>
            <a:r>
              <a:rPr lang="en-US" dirty="0"/>
              <a:t>, W., </a:t>
            </a:r>
            <a:r>
              <a:rPr lang="en-US" dirty="0" err="1"/>
              <a:t>Abadgewd</a:t>
            </a:r>
            <a:r>
              <a:rPr lang="en-US" dirty="0"/>
              <a:t> </a:t>
            </a:r>
            <a:r>
              <a:rPr lang="en-US" dirty="0" err="1"/>
              <a:t>Elismariy</a:t>
            </a:r>
            <a:r>
              <a:rPr lang="en-US" dirty="0"/>
              <a:t>, W. A., &amp; </a:t>
            </a:r>
            <a:r>
              <a:rPr lang="en-US" dirty="0" err="1"/>
              <a:t>Riaz</a:t>
            </a:r>
            <a:r>
              <a:rPr lang="en-US" dirty="0"/>
              <a:t>, B. (2025). Eco-linguistics and sustainability: Language as a tool for environmental responsibility. </a:t>
            </a:r>
            <a:r>
              <a:rPr lang="en-US" i="1" dirty="0"/>
              <a:t>ASSA Journal, 4</a:t>
            </a:r>
            <a:r>
              <a:rPr lang="en-US" dirty="0"/>
              <a:t>(1), 1776–1787. </a:t>
            </a:r>
            <a:r>
              <a:rPr lang="en-US" u="sng" dirty="0">
                <a:hlinkClick r:id="rId4"/>
              </a:rPr>
              <a:t>https://doi.org/10.55966/assaj.2025.4.1.097</a:t>
            </a:r>
            <a:endParaRPr lang="en-GB" dirty="0"/>
          </a:p>
          <a:p>
            <a:r>
              <a:rPr lang="en-US" dirty="0"/>
              <a:t>Hall, S., &amp; Liebenberg, L. (2024). Qualitative description as an introductory method to qualitative research for master’s-level students and research trainees. </a:t>
            </a:r>
            <a:r>
              <a:rPr lang="en-US" i="1" dirty="0"/>
              <a:t>International Journal of Qualitative Methods, 23</a:t>
            </a:r>
            <a:r>
              <a:rPr lang="en-US" dirty="0"/>
              <a:t>, 1–5. </a:t>
            </a:r>
            <a:r>
              <a:rPr lang="en-US" u="sng" dirty="0">
                <a:hlinkClick r:id="rId5"/>
              </a:rPr>
              <a:t>https://doi.org/10.1177/16094069241242264</a:t>
            </a:r>
            <a:endParaRPr lang="en-GB" dirty="0"/>
          </a:p>
          <a:p>
            <a:r>
              <a:rPr lang="en-US" dirty="0"/>
              <a:t>Kuhlman, T., &amp; Farrington, J. (2010). What is sustainability? </a:t>
            </a:r>
            <a:r>
              <a:rPr lang="en-US" i="1" dirty="0"/>
              <a:t>Sustainability, 2</a:t>
            </a:r>
            <a:r>
              <a:rPr lang="en-US" dirty="0"/>
              <a:t>(11), 3436–3448. </a:t>
            </a:r>
            <a:r>
              <a:rPr lang="en-US" u="sng" dirty="0">
                <a:hlinkClick r:id="rId6"/>
              </a:rPr>
              <a:t>https://doi.org/10.3390/su2113436</a:t>
            </a:r>
            <a:endParaRPr lang="en-GB" dirty="0"/>
          </a:p>
          <a:p>
            <a:r>
              <a:rPr lang="en-US" dirty="0"/>
              <a:t>Lim, W. M. (2024). What Is Qualitative Research? An Overview and Guidelines. </a:t>
            </a:r>
            <a:r>
              <a:rPr lang="en-US" i="1" dirty="0"/>
              <a:t>Australasian Marketing Journal</a:t>
            </a:r>
            <a:r>
              <a:rPr lang="en-US" dirty="0"/>
              <a:t>, </a:t>
            </a:r>
            <a:r>
              <a:rPr lang="en-US" i="1" dirty="0"/>
              <a:t>33</a:t>
            </a:r>
            <a:r>
              <a:rPr lang="en-US" dirty="0"/>
              <a:t>(2), 199-229. </a:t>
            </a:r>
            <a:r>
              <a:rPr lang="en-US" u="sng" dirty="0">
                <a:hlinkClick r:id="rId7"/>
              </a:rPr>
              <a:t>https://doi.org/10.1177/14413582241264619</a:t>
            </a:r>
            <a:r>
              <a:rPr lang="en-US" dirty="0"/>
              <a:t> (Original work published 2025)</a:t>
            </a:r>
            <a:endParaRPr lang="en-GB" dirty="0"/>
          </a:p>
          <a:p>
            <a:r>
              <a:rPr lang="en-US" dirty="0" err="1"/>
              <a:t>Maijala</a:t>
            </a:r>
            <a:r>
              <a:rPr lang="en-US" dirty="0"/>
              <a:t>, M., </a:t>
            </a:r>
            <a:r>
              <a:rPr lang="en-US" dirty="0" err="1"/>
              <a:t>Gericke</a:t>
            </a:r>
            <a:r>
              <a:rPr lang="en-US" dirty="0"/>
              <a:t>, N., </a:t>
            </a:r>
            <a:r>
              <a:rPr lang="en-US" dirty="0" err="1"/>
              <a:t>Kuusalu</a:t>
            </a:r>
            <a:r>
              <a:rPr lang="en-US" dirty="0"/>
              <a:t>, S.-R., </a:t>
            </a:r>
            <a:r>
              <a:rPr lang="en-US" dirty="0" err="1"/>
              <a:t>Heikkola</a:t>
            </a:r>
            <a:r>
              <a:rPr lang="en-US" dirty="0"/>
              <a:t>, L. M., </a:t>
            </a:r>
            <a:r>
              <a:rPr lang="en-US" dirty="0" err="1"/>
              <a:t>Mutta</a:t>
            </a:r>
            <a:r>
              <a:rPr lang="en-US" dirty="0"/>
              <a:t>, M., </a:t>
            </a:r>
            <a:r>
              <a:rPr lang="en-US" dirty="0" err="1"/>
              <a:t>Mäntylä</a:t>
            </a:r>
            <a:r>
              <a:rPr lang="en-US" dirty="0"/>
              <a:t>, K., &amp; Rose, J. (2024). </a:t>
            </a:r>
            <a:r>
              <a:rPr lang="en-US" i="1" dirty="0" err="1"/>
              <a:t>Conceptualising</a:t>
            </a:r>
            <a:r>
              <a:rPr lang="en-US" i="1" dirty="0"/>
              <a:t> transformative language teaching for sustainability and why it is needed</a:t>
            </a:r>
            <a:r>
              <a:rPr lang="en-US" dirty="0"/>
              <a:t>. </a:t>
            </a:r>
            <a:r>
              <a:rPr lang="en-US" i="1" dirty="0"/>
              <a:t>Environmental Education Research, 30</a:t>
            </a:r>
            <a:r>
              <a:rPr lang="en-US" dirty="0"/>
              <a:t>(3), 377–396. </a:t>
            </a:r>
            <a:r>
              <a:rPr lang="en-US" u="sng" dirty="0">
                <a:hlinkClick r:id="rId8"/>
              </a:rPr>
              <a:t>https://doi.org/10.1080/13504622.2023.2167941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2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en-US" b="1" i="0" dirty="0" smtClean="0"/>
              <a:t>The Concept of Sustainability </a:t>
            </a:r>
            <a:endParaRPr lang="en-US" b="1" i="0" dirty="0"/>
          </a:p>
        </p:txBody>
      </p:sp>
      <p:sp>
        <p:nvSpPr>
          <p:cNvPr id="22" name="Rectangle 7"/>
          <p:cNvSpPr>
            <a:spLocks noGrp="1"/>
          </p:cNvSpPr>
          <p:nvPr>
            <p:ph type="body" sz="quarter" idx="14"/>
          </p:nvPr>
        </p:nvSpPr>
        <p:spPr>
          <a:xfrm>
            <a:off x="457200" y="5334000"/>
            <a:ext cx="8229600" cy="1143000"/>
          </a:xfrm>
        </p:spPr>
        <p:txBody>
          <a:bodyPr>
            <a:normAutofit fontScale="77500" lnSpcReduction="20000"/>
          </a:bodyPr>
          <a:lstStyle>
            <a:extLst/>
          </a:lstStyle>
          <a:p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core concept of sustainability is the notion that </a:t>
            </a:r>
            <a:r>
              <a:rPr lang="en-US" sz="6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human growth </a:t>
            </a:r>
            <a:endParaRPr lang="en-US" sz="6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4361765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https://www.queenelizabeths.kent.sch.uk/assets/Documents/Attachments/Agnes-M-Economics-Essay.pdf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53522"/>
            <a:ext cx="5713080" cy="330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en-US" dirty="0" smtClean="0"/>
              <a:t>The Concept of Sustainability 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body" sz="quarter" idx="14"/>
          </p:nvPr>
        </p:nvSpPr>
        <p:spPr>
          <a:xfrm>
            <a:off x="304800" y="914400"/>
            <a:ext cx="8229600" cy="3048000"/>
          </a:xfrm>
        </p:spPr>
        <p:txBody>
          <a:bodyPr>
            <a:normAutofit/>
          </a:bodyPr>
          <a:lstStyle>
            <a:extLst/>
          </a:lstStyle>
          <a:p>
            <a:pPr marL="52388" indent="862013" algn="just"/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Brundtland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(1987), this 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definition emphasizes how </a:t>
            </a:r>
            <a:r>
              <a:rPr lang="en-US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social and economic progress 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must coexist with </a:t>
            </a:r>
            <a:r>
              <a:rPr lang="en-US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environmental preservation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endParaRPr lang="en-US" sz="3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1"/>
            <a:ext cx="7467600" cy="3013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6318179"/>
            <a:ext cx="7116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https://dornsife.usc.edu/wrigley/2024/12/17/green-growth-and-sustainable-consumption</a:t>
            </a:r>
            <a:r>
              <a:rPr lang="en-GB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84487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en-US" i="0" dirty="0" smtClean="0"/>
              <a:t>The Concept of Sustainability </a:t>
            </a:r>
            <a:endParaRPr lang="en-US" i="0" dirty="0"/>
          </a:p>
        </p:txBody>
      </p:sp>
      <p:sp>
        <p:nvSpPr>
          <p:cNvPr id="22" name="Rectangle 7"/>
          <p:cNvSpPr>
            <a:spLocks noGrp="1"/>
          </p:cNvSpPr>
          <p:nvPr>
            <p:ph type="body" sz="quarter" idx="14"/>
          </p:nvPr>
        </p:nvSpPr>
        <p:spPr>
          <a:xfrm>
            <a:off x="304800" y="1066800"/>
            <a:ext cx="8229600" cy="1981200"/>
          </a:xfrm>
        </p:spPr>
        <p:txBody>
          <a:bodyPr>
            <a:normAutofit lnSpcReduction="10000"/>
          </a:bodyPr>
          <a:lstStyle>
            <a:extLst/>
          </a:lstStyle>
          <a:p>
            <a:pPr marL="0" indent="0" algn="just"/>
            <a:r>
              <a:rPr 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</a:t>
            </a:r>
            <a:r>
              <a:rPr lang="en-US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economic</a:t>
            </a:r>
            <a:r>
              <a:rPr lang="en-US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social</a:t>
            </a:r>
            <a:r>
              <a:rPr lang="en-US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and </a:t>
            </a:r>
            <a:r>
              <a:rPr lang="en-US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environmental</a:t>
            </a:r>
            <a:r>
              <a:rPr lang="en-US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has become the basis for the long-term well-being of the </a:t>
            </a:r>
            <a:r>
              <a:rPr lang="en-US" sz="3200" b="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planet and the human race</a:t>
            </a:r>
            <a:r>
              <a:rPr lang="en-US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en-US" sz="32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Sakalasooriya</a:t>
            </a:r>
            <a:r>
              <a:rPr lang="en-US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2021). </a:t>
            </a:r>
            <a:endParaRPr lang="en-GB" sz="3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0"/>
            <a:ext cx="6019800" cy="3707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6224173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https://www.mrgscience.com/ess-subtopic-13-sustainability.html</a:t>
            </a:r>
          </a:p>
        </p:txBody>
      </p:sp>
    </p:spTree>
    <p:extLst>
      <p:ext uri="{BB962C8B-B14F-4D97-AF65-F5344CB8AC3E}">
        <p14:creationId xmlns:p14="http://schemas.microsoft.com/office/powerpoint/2010/main" val="391125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2"/>
          <p:cNvSpPr>
            <a:spLocks noGrp="1"/>
          </p:cNvSpPr>
          <p:nvPr>
            <p:ph type="title"/>
          </p:nvPr>
        </p:nvSpPr>
        <p:spPr>
          <a:xfrm>
            <a:off x="228600" y="17585"/>
            <a:ext cx="8229600" cy="744415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en-US" i="0" dirty="0" smtClean="0"/>
              <a:t>The Concept of Sustainability </a:t>
            </a:r>
            <a:endParaRPr lang="en-US" i="0" dirty="0"/>
          </a:p>
        </p:txBody>
      </p:sp>
      <p:sp>
        <p:nvSpPr>
          <p:cNvPr id="22" name="Rectangle 7"/>
          <p:cNvSpPr>
            <a:spLocks noGrp="1"/>
          </p:cNvSpPr>
          <p:nvPr>
            <p:ph type="body" sz="quarter" idx="14"/>
          </p:nvPr>
        </p:nvSpPr>
        <p:spPr>
          <a:xfrm>
            <a:off x="228600" y="838200"/>
            <a:ext cx="8229600" cy="3962400"/>
          </a:xfrm>
        </p:spPr>
        <p:txBody>
          <a:bodyPr>
            <a:normAutofit/>
          </a:bodyPr>
          <a:lstStyle>
            <a:extLst/>
          </a:lstStyle>
          <a:p>
            <a:pPr marL="0" indent="0" algn="just"/>
            <a:r>
              <a:rPr lang="en-US" sz="3600" dirty="0" smtClean="0">
                <a:effectLst/>
                <a:latin typeface="Academy Engraved LET" pitchFamily="2" charset="0"/>
              </a:rPr>
              <a:t>sustainability </a:t>
            </a:r>
            <a:r>
              <a:rPr lang="en-US" sz="3600" dirty="0">
                <a:effectLst/>
                <a:latin typeface="Academy Engraved LET" pitchFamily="2" charset="0"/>
              </a:rPr>
              <a:t>is </a:t>
            </a:r>
            <a:r>
              <a:rPr lang="en-US" sz="3600" dirty="0" smtClean="0">
                <a:effectLst/>
                <a:latin typeface="Academy Engraved LET" pitchFamily="2" charset="0"/>
              </a:rPr>
              <a:t>a </a:t>
            </a:r>
            <a:r>
              <a:rPr lang="en-US" sz="3600" dirty="0">
                <a:solidFill>
                  <a:srgbClr val="FFFF00"/>
                </a:solidFill>
                <a:effectLst/>
                <a:latin typeface="Academy Engraved LET" pitchFamily="2" charset="0"/>
              </a:rPr>
              <a:t>moral duty</a:t>
            </a:r>
            <a:r>
              <a:rPr lang="en-US" sz="3600" dirty="0">
                <a:effectLst/>
                <a:latin typeface="Academy Engraved LET" pitchFamily="2" charset="0"/>
              </a:rPr>
              <a:t> and </a:t>
            </a:r>
            <a:r>
              <a:rPr lang="en-US" sz="3600" dirty="0">
                <a:solidFill>
                  <a:srgbClr val="FFFF00"/>
                </a:solidFill>
                <a:effectLst/>
                <a:latin typeface="Academy Engraved LET" pitchFamily="2" charset="0"/>
              </a:rPr>
              <a:t>a guiding principle for taking care of the living world, present and future</a:t>
            </a:r>
            <a:r>
              <a:rPr lang="en-US" sz="3600" dirty="0">
                <a:effectLst/>
                <a:latin typeface="Academy Engraved LET" pitchFamily="2" charset="0"/>
              </a:rPr>
              <a:t>, by enjoying the planet's resources.</a:t>
            </a:r>
            <a:endParaRPr lang="en-GB" sz="3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cademy Engraved LET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14776"/>
            <a:ext cx="71628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6800" y="6266588"/>
            <a:ext cx="7162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chemeClr val="accent4">
                    <a:lumMod val="75000"/>
                  </a:schemeClr>
                </a:solidFill>
              </a:rPr>
              <a:t>https://www.c-mw.net/sustainability-a-moral-responsibility-and-it-starts-with-us/</a:t>
            </a:r>
          </a:p>
        </p:txBody>
      </p:sp>
    </p:spTree>
    <p:extLst>
      <p:ext uri="{BB962C8B-B14F-4D97-AF65-F5344CB8AC3E}">
        <p14:creationId xmlns:p14="http://schemas.microsoft.com/office/powerpoint/2010/main" val="27825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extLst/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28" name="Rectangle 6"/>
          <p:cNvSpPr>
            <a:spLocks noGrp="1"/>
          </p:cNvSpPr>
          <p:nvPr>
            <p:ph type="title"/>
          </p:nvPr>
        </p:nvSpPr>
        <p:spPr>
          <a:xfrm>
            <a:off x="533400" y="452336"/>
            <a:ext cx="8077200" cy="766864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Sustainable Linguistics </a:t>
            </a: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" y="1377028"/>
            <a:ext cx="777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/>
              <a:t>Sees language </a:t>
            </a:r>
            <a:r>
              <a:rPr lang="en-US" sz="3600" dirty="0"/>
              <a:t>systems </a:t>
            </a:r>
            <a:r>
              <a:rPr lang="en-US" sz="3600" dirty="0" smtClean="0"/>
              <a:t>as living</a:t>
            </a:r>
            <a:r>
              <a:rPr lang="en-US" sz="3600" dirty="0"/>
              <a:t>, interdependent parts of our human and environmental environments. </a:t>
            </a:r>
            <a:endParaRPr lang="en-GB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276600"/>
            <a:ext cx="8001000" cy="317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7746" y="6124892"/>
            <a:ext cx="9029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https://www.geeksforgeeks.org/social-science/what-is-an-ecosystem-how-do-human-beings-influence-ecology/</a:t>
            </a:r>
          </a:p>
        </p:txBody>
      </p:sp>
    </p:spTree>
    <p:extLst>
      <p:ext uri="{BB962C8B-B14F-4D97-AF65-F5344CB8AC3E}">
        <p14:creationId xmlns:p14="http://schemas.microsoft.com/office/powerpoint/2010/main" val="127249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extLst/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28" name="Rectangle 6"/>
          <p:cNvSpPr>
            <a:spLocks noGrp="1"/>
          </p:cNvSpPr>
          <p:nvPr>
            <p:ph type="title"/>
          </p:nvPr>
        </p:nvSpPr>
        <p:spPr>
          <a:xfrm>
            <a:off x="533400" y="452336"/>
            <a:ext cx="8077200" cy="766864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Sustainable Linguistics </a:t>
            </a: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752600"/>
            <a:ext cx="777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/>
              <a:t>According to this theory, language is similar to an ecosystem in that it is dynamic, flexible, and dependent on diversity to survive.</a:t>
            </a:r>
            <a:endParaRPr lang="en-GB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885" y="3611464"/>
            <a:ext cx="4203554" cy="3246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5865784"/>
            <a:ext cx="762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https://relationalthinkingblog.com/2021/12/08/plain-language-summary-it-is-not-all-in-your-head-why-sensing-and-feeling-are-as-important-as-thinking-for-cultural-ecosystem-services/</a:t>
            </a:r>
          </a:p>
        </p:txBody>
      </p:sp>
    </p:spTree>
    <p:extLst>
      <p:ext uri="{BB962C8B-B14F-4D97-AF65-F5344CB8AC3E}">
        <p14:creationId xmlns:p14="http://schemas.microsoft.com/office/powerpoint/2010/main" val="204658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extLst/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28" name="Rectangle 6"/>
          <p:cNvSpPr>
            <a:spLocks noGrp="1"/>
          </p:cNvSpPr>
          <p:nvPr>
            <p:ph type="title"/>
          </p:nvPr>
        </p:nvSpPr>
        <p:spPr>
          <a:xfrm>
            <a:off x="533400" y="452336"/>
            <a:ext cx="8077200" cy="766864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Sustainable Linguistics </a:t>
            </a: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752600"/>
            <a:ext cx="777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/>
              <a:t>The </a:t>
            </a:r>
            <a:r>
              <a:rPr lang="en-US" sz="3600" dirty="0"/>
              <a:t>soil in which our ideas about the world take root</a:t>
            </a:r>
            <a:r>
              <a:rPr lang="en-US" sz="3600" dirty="0" smtClean="0"/>
              <a:t>, </a:t>
            </a:r>
            <a:r>
              <a:rPr lang="en-US" sz="3600" dirty="0"/>
              <a:t>influencing people's views and actions toward the natural </a:t>
            </a:r>
            <a:r>
              <a:rPr lang="en-US" sz="3600" dirty="0" smtClean="0"/>
              <a:t>world.</a:t>
            </a:r>
            <a:endParaRPr lang="en-GB" sz="3600" dirty="0"/>
          </a:p>
        </p:txBody>
      </p:sp>
      <p:pic>
        <p:nvPicPr>
          <p:cNvPr id="7170" name="Picture 2" descr="A visual representation of soil conservation using soil letters adorned with green plants, symbolizing environmental awareness and sustainable practices for a healthier planet. Soil conservation illustr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05358"/>
            <a:ext cx="5105400" cy="285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0138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https://www.dreamstime.com/illustration/soil-conservation.html</a:t>
            </a:r>
          </a:p>
        </p:txBody>
      </p:sp>
    </p:spTree>
    <p:extLst>
      <p:ext uri="{BB962C8B-B14F-4D97-AF65-F5344CB8AC3E}">
        <p14:creationId xmlns:p14="http://schemas.microsoft.com/office/powerpoint/2010/main" val="13918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extLst/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28" name="Rectangle 6"/>
          <p:cNvSpPr>
            <a:spLocks noGrp="1"/>
          </p:cNvSpPr>
          <p:nvPr>
            <p:ph type="title"/>
          </p:nvPr>
        </p:nvSpPr>
        <p:spPr>
          <a:xfrm>
            <a:off x="533400" y="452336"/>
            <a:ext cx="8077200" cy="766864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Sustainable Linguistics </a:t>
            </a: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752600"/>
            <a:ext cx="7772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/>
              <a:t>Ecolinguistics</a:t>
            </a:r>
            <a:r>
              <a:rPr lang="en-US" sz="3600" dirty="0" smtClean="0"/>
              <a:t> demonstrates </a:t>
            </a:r>
            <a:r>
              <a:rPr lang="en-US" sz="3600" dirty="0"/>
              <a:t>how language and metaphor impact environmental actions. </a:t>
            </a:r>
            <a:r>
              <a:rPr lang="en-US" sz="3600" dirty="0" err="1"/>
              <a:t>Gul</a:t>
            </a:r>
            <a:r>
              <a:rPr lang="en-US" sz="3600" dirty="0"/>
              <a:t> (2025) argues that the way we express ourselves in language can promote or sustain environmental exploitation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70823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izShow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QuizShow</Template>
  <TotalTime>0</TotalTime>
  <Words>523</Words>
  <Application>Microsoft Office PowerPoint</Application>
  <PresentationFormat>On-screen Show (4:3)</PresentationFormat>
  <Paragraphs>90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QuizShow</vt:lpstr>
      <vt:lpstr>Sustainability From the Cognitive Linguistic Perspective</vt:lpstr>
      <vt:lpstr>The Concept of Sustainability </vt:lpstr>
      <vt:lpstr>The Concept of Sustainability </vt:lpstr>
      <vt:lpstr>The Concept of Sustainability </vt:lpstr>
      <vt:lpstr>The Concept of Sustainability </vt:lpstr>
      <vt:lpstr>Sustainable Linguistics </vt:lpstr>
      <vt:lpstr>Sustainable Linguistics </vt:lpstr>
      <vt:lpstr>Sustainable Linguistics </vt:lpstr>
      <vt:lpstr>Sustainable Linguistics </vt:lpstr>
      <vt:lpstr>Sustainable Linguistics </vt:lpstr>
      <vt:lpstr>Sustainability in Language Studies </vt:lpstr>
      <vt:lpstr>Sustainability in Language Studies </vt:lpstr>
      <vt:lpstr>Sustainability in language studies refers to the practice of teaching language for the world rather than teaching language about the world</vt:lpstr>
      <vt:lpstr>Match the idiom to what its meaning:</vt:lpstr>
      <vt:lpstr>Sustainability From the Cognitive Linguistic Perspective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2025-10-13T18:23:44Z</dcterms:created>
  <dcterms:modified xsi:type="dcterms:W3CDTF">2025-10-15T13:58:32Z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