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60" r:id="rId5"/>
    <p:sldId id="267" r:id="rId6"/>
    <p:sldId id="268" r:id="rId7"/>
    <p:sldId id="269" r:id="rId8"/>
    <p:sldId id="270" r:id="rId9"/>
    <p:sldId id="261" r:id="rId10"/>
    <p:sldId id="271" r:id="rId11"/>
    <p:sldId id="263" r:id="rId12"/>
    <p:sldId id="264" r:id="rId13"/>
    <p:sldId id="272" r:id="rId14"/>
    <p:sldId id="273" r:id="rId15"/>
    <p:sldId id="274" r:id="rId16"/>
    <p:sldId id="275" r:id="rId17"/>
    <p:sldId id="276" r:id="rId18"/>
    <p:sldId id="265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4911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48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75540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6445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0863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703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8352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5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721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4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928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97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142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26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548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84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004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/>
              <a:t>Embedding Green Teaching Practice: A Linguistic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Calibri"/>
              </a:defRPr>
            </a:pPr>
            <a:r>
              <a:rPr lang="en-US" dirty="0" smtClean="0"/>
              <a:t>Aalaa Yaseen Hassan</a:t>
            </a:r>
          </a:p>
          <a:p>
            <a:pPr>
              <a:defRPr sz="1800">
                <a:latin typeface="Calibri"/>
              </a:defRPr>
            </a:pPr>
            <a:r>
              <a:rPr lang="en-US" dirty="0" smtClean="0"/>
              <a:t>University of Baghdad/ College of Education for Women. 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smtClean="0"/>
              <a:t>Green </a:t>
            </a:r>
            <a:r>
              <a:rPr lang="en-US" b="1" dirty="0"/>
              <a:t>Pedagogy in Practice 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830292" cy="4004683"/>
          </a:xfrm>
        </p:spPr>
        <p:txBody>
          <a:bodyPr/>
          <a:lstStyle/>
          <a:p>
            <a:pPr algn="just"/>
            <a:r>
              <a:rPr lang="en-US" dirty="0"/>
              <a:t>Being part of global sustainability actions, such as using digital copies instead of hard copies, reducing plastic consumption, and using eco-friendly packaging, is crucial for creating a peaceful climate for learning. </a:t>
            </a:r>
            <a:endParaRPr lang="en-US" dirty="0" smtClean="0"/>
          </a:p>
          <a:p>
            <a:pPr algn="just"/>
            <a:r>
              <a:rPr lang="en-US" dirty="0" smtClean="0"/>
              <a:t>Both </a:t>
            </a:r>
            <a:r>
              <a:rPr lang="en-US" dirty="0"/>
              <a:t>teachers and students need to work together to find solutions to ecological problems from an educational perspective (Riordan &amp; Klein, 2010). </a:t>
            </a:r>
            <a:endParaRPr lang="en-US" dirty="0" smtClean="0"/>
          </a:p>
          <a:p>
            <a:pPr algn="just"/>
            <a:r>
              <a:rPr lang="en-US" dirty="0" smtClean="0"/>
              <a:t>Therefore</a:t>
            </a:r>
            <a:r>
              <a:rPr lang="en-US" dirty="0"/>
              <a:t>, learners should focus on improving their skills and knowledge and maintaining better environmental settings (</a:t>
            </a:r>
            <a:r>
              <a:rPr lang="en-US" dirty="0" err="1"/>
              <a:t>Hauschild</a:t>
            </a:r>
            <a:r>
              <a:rPr lang="en-US" dirty="0"/>
              <a:t> et al., 2012).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28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 /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Calibri"/>
              </a:defRPr>
            </a:pPr>
            <a:endParaRPr lang="en-US" dirty="0" smtClean="0"/>
          </a:p>
          <a:p>
            <a:pPr>
              <a:defRPr sz="1800">
                <a:latin typeface="Calibri"/>
              </a:defRPr>
            </a:pPr>
            <a:endParaRPr lang="en-US" dirty="0"/>
          </a:p>
          <a:p>
            <a:pPr algn="just">
              <a:defRPr sz="1800">
                <a:latin typeface="Calibri"/>
              </a:defRPr>
            </a:pPr>
            <a:r>
              <a:rPr lang="en-US" dirty="0" smtClean="0"/>
              <a:t>In </a:t>
            </a:r>
            <a:r>
              <a:rPr lang="en-US" dirty="0"/>
              <a:t>this study, the researchers will present the University of Exeter's Environment and Climate Emergency Policy Statement as a model for Iraqi universities and discuss its applicability.</a:t>
            </a:r>
          </a:p>
          <a:p>
            <a:pPr marL="0" indent="0">
              <a:buNone/>
              <a:defRPr sz="1800">
                <a:latin typeface="Calibri"/>
              </a:defRPr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and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Calibri"/>
              </a:defRPr>
            </a:pPr>
            <a:r>
              <a:t>Challenges:</a:t>
            </a:r>
          </a:p>
          <a:p>
            <a:pPr>
              <a:defRPr sz="1800">
                <a:latin typeface="Calibri"/>
              </a:defRPr>
            </a:pPr>
            <a:r>
              <a:t>• Limited training and resources.</a:t>
            </a:r>
          </a:p>
          <a:p>
            <a:pPr>
              <a:defRPr sz="1800">
                <a:latin typeface="Calibri"/>
              </a:defRPr>
            </a:pPr>
            <a:r>
              <a:t>• Digital inequality and infrastructure gaps.</a:t>
            </a:r>
          </a:p>
          <a:p>
            <a:pPr>
              <a:defRPr sz="1800">
                <a:latin typeface="Calibri"/>
              </a:defRPr>
            </a:pPr>
            <a:endParaRPr/>
          </a:p>
          <a:p>
            <a:pPr>
              <a:defRPr sz="1800">
                <a:latin typeface="Calibri"/>
              </a:defRPr>
            </a:pPr>
            <a:r>
              <a:t>Opportunities:</a:t>
            </a:r>
          </a:p>
          <a:p>
            <a:pPr>
              <a:defRPr sz="1800">
                <a:latin typeface="Calibri"/>
              </a:defRPr>
            </a:pPr>
            <a:r>
              <a:t>• Professional development for teachers.</a:t>
            </a:r>
          </a:p>
          <a:p>
            <a:pPr>
              <a:defRPr sz="1800">
                <a:latin typeface="Calibri"/>
              </a:defRPr>
            </a:pPr>
            <a:r>
              <a:t>• Interdisciplinary collaboration.</a:t>
            </a:r>
          </a:p>
          <a:p>
            <a:pPr>
              <a:defRPr sz="1800">
                <a:latin typeface="Calibri"/>
              </a:defRPr>
            </a:pPr>
            <a:r>
              <a:t>• Global movement for sustainable education.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19" y="180109"/>
            <a:ext cx="8700654" cy="6511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37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5" y="221673"/>
            <a:ext cx="8395855" cy="6525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1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90945"/>
            <a:ext cx="8853055" cy="60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735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18" y="68742"/>
            <a:ext cx="8312727" cy="612370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55" y="3130596"/>
            <a:ext cx="8201890" cy="213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59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9" y="318655"/>
            <a:ext cx="8354290" cy="6068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672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/>
              <a:t>Conclusion and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7689274" cy="4697410"/>
          </a:xfrm>
        </p:spPr>
        <p:txBody>
          <a:bodyPr>
            <a:normAutofit fontScale="92500" lnSpcReduction="10000"/>
          </a:bodyPr>
          <a:lstStyle/>
          <a:p>
            <a:pPr algn="just">
              <a:defRPr sz="1800">
                <a:latin typeface="Calibri"/>
              </a:defRPr>
            </a:pPr>
            <a:r>
              <a:rPr dirty="0"/>
              <a:t>• Green teaching connects environmental responsibility with language </a:t>
            </a:r>
            <a:r>
              <a:rPr dirty="0" smtClean="0"/>
              <a:t>use</a:t>
            </a:r>
            <a:endParaRPr dirty="0"/>
          </a:p>
          <a:p>
            <a:pPr algn="just"/>
            <a:r>
              <a:rPr lang="en-US" b="1" dirty="0"/>
              <a:t>University of Exeter Model for Green Pedagogy</a:t>
            </a:r>
            <a:endParaRPr lang="en-US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Comprehensive Sustainability Program:</a:t>
            </a:r>
            <a:r>
              <a:rPr lang="en-US" dirty="0"/>
              <a:t> Integrates teaching, research, campus operations, and governance.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Key Practices:</a:t>
            </a:r>
            <a:r>
              <a:rPr lang="en-US" dirty="0"/>
              <a:t> Climate awareness, digital &amp; low-carbon solutions, eco-friendly buildings, waste reduction, biodiversity, and sustainability in curricula.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Collaboration:</a:t>
            </a:r>
            <a:r>
              <a:rPr lang="en-US" dirty="0"/>
              <a:t> Teachers, students, and partners work together on ecological challenges.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Application in Iraq:</a:t>
            </a:r>
            <a:endParaRPr lang="en-US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/>
              <a:t>Focus on solar panels for climate suitability and cost-effectiveness.</a:t>
            </a:r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en-US" dirty="0"/>
              <a:t>Steps: survey → identify applications → pilot study &amp; feedback → evaluate → training.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/>
              <a:t>Outcome:</a:t>
            </a:r>
            <a:r>
              <a:rPr lang="en-US" dirty="0"/>
              <a:t> Develops critical thinking, environmentally responsible behavior, and a holistic eco-conscious learning environment.</a:t>
            </a:r>
          </a:p>
          <a:p>
            <a:pPr>
              <a:defRPr sz="1800">
                <a:latin typeface="Calibri"/>
              </a:defRPr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271" y="3075709"/>
            <a:ext cx="6347713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“Language shapes the world we wish to sustain.”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5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6830292" cy="388077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This study aims to demonstrate the awareness of integrating green teaching within educational settings by utilizing nature-based education and environmentally friendly </a:t>
            </a:r>
            <a:r>
              <a:rPr lang="en-US" dirty="0" smtClean="0"/>
              <a:t>materials within the linguistic approach.</a:t>
            </a:r>
            <a:endParaRPr lang="en-US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It highlights the importance of using a curriculum that includes health, safety, and natural environmental systems within academic settings. </a:t>
            </a:r>
            <a:endParaRPr lang="en-US" dirty="0" smtClean="0"/>
          </a:p>
          <a:p>
            <a:pPr algn="just"/>
            <a:r>
              <a:rPr lang="en-US" dirty="0" smtClean="0"/>
              <a:t>Such </a:t>
            </a:r>
            <a:r>
              <a:rPr lang="en-US" dirty="0"/>
              <a:t>teaching will help develop a student's critical thinking and more considerate conduct toward the environment. </a:t>
            </a:r>
            <a:endParaRPr lang="en-US" dirty="0" smtClean="0"/>
          </a:p>
          <a:p>
            <a:pPr algn="just"/>
            <a:r>
              <a:rPr lang="en-US" dirty="0" smtClean="0"/>
              <a:t>These </a:t>
            </a:r>
            <a:r>
              <a:rPr lang="en-US" dirty="0"/>
              <a:t>educational practices help students achieve better academic results and develop the necessary attitudes and skills for responsible citizenship.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Linguistics and Sustainability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Calibri"/>
              </a:defRPr>
            </a:pPr>
            <a:endParaRPr lang="en-US" dirty="0" smtClean="0"/>
          </a:p>
          <a:p>
            <a:pPr algn="just">
              <a:defRPr sz="1800">
                <a:latin typeface="Calibri"/>
              </a:defRPr>
            </a:pPr>
            <a:r>
              <a:rPr dirty="0" smtClean="0"/>
              <a:t>• </a:t>
            </a:r>
            <a:r>
              <a:rPr dirty="0"/>
              <a:t>Ecolinguistics examines how language influences our relationship with nature</a:t>
            </a:r>
            <a:r>
              <a:rPr dirty="0" smtClean="0"/>
              <a:t>.</a:t>
            </a:r>
            <a:endParaRPr lang="en-US" dirty="0" smtClean="0"/>
          </a:p>
          <a:p>
            <a:pPr algn="just">
              <a:defRPr sz="1800">
                <a:latin typeface="Calibri"/>
              </a:defRPr>
            </a:pPr>
            <a:endParaRPr dirty="0"/>
          </a:p>
          <a:p>
            <a:pPr algn="just">
              <a:defRPr sz="1800">
                <a:latin typeface="Calibri"/>
              </a:defRPr>
            </a:pPr>
            <a:r>
              <a:rPr dirty="0" smtClean="0"/>
              <a:t>• </a:t>
            </a:r>
            <a:r>
              <a:rPr dirty="0"/>
              <a:t>Example: shifting from 'exploiting resources' to 'protecting ecosystems'.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Sustainability and Development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2160590"/>
            <a:ext cx="7800110" cy="4448028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b="1" dirty="0" smtClean="0">
                <a:solidFill>
                  <a:srgbClr val="FF0000"/>
                </a:solidFill>
              </a:rPr>
              <a:t>Pedagogy</a:t>
            </a:r>
            <a:r>
              <a:rPr lang="en-US" b="1" dirty="0"/>
              <a:t>:</a:t>
            </a:r>
            <a:r>
              <a:rPr lang="en-US" dirty="0"/>
              <a:t> Methods encouraging discussion and reflection on teaching; includes peer education and holistic learning (YAFNAW, 2023; </a:t>
            </a:r>
            <a:r>
              <a:rPr lang="en-US" dirty="0" err="1"/>
              <a:t>Hirst</a:t>
            </a:r>
            <a:r>
              <a:rPr lang="en-US" dirty="0"/>
              <a:t>, 1975).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Holistic Learning</a:t>
            </a:r>
            <a:r>
              <a:rPr lang="en-US" b="1" dirty="0"/>
              <a:t>:</a:t>
            </a:r>
            <a:r>
              <a:rPr lang="en-US" dirty="0"/>
              <a:t> Integrates ecological, social, economic, and worldview dimensions to foster sustainability awareness (United Nations, 1987).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Systems Thinking</a:t>
            </a:r>
            <a:r>
              <a:rPr lang="en-US" b="1" dirty="0"/>
              <a:t>:</a:t>
            </a:r>
            <a:r>
              <a:rPr lang="en-US" dirty="0"/>
              <a:t> Emphasizes interconnectedness of society, environment, and individuals; forms the basis of sustainable development (Ward &amp; Dubos, 1972; Meadows, 2009).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Adventure-Based Learning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smtClean="0"/>
              <a:t>Enhances </a:t>
            </a:r>
            <a:r>
              <a:rPr lang="en-US" dirty="0"/>
              <a:t>intrapersonal skills, leadership, and pro-environmental behaviors (Priest, 1990; Martin et al., 2020).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Civic Participation</a:t>
            </a:r>
            <a:r>
              <a:rPr lang="en-US" b="1" dirty="0"/>
              <a:t>:</a:t>
            </a:r>
            <a:r>
              <a:rPr lang="en-US" dirty="0"/>
              <a:t> Engages youth in governance, community service, and environmental action to create socially responsible leaders (</a:t>
            </a:r>
            <a:r>
              <a:rPr lang="en-US" dirty="0" err="1"/>
              <a:t>Michelsen</a:t>
            </a:r>
            <a:r>
              <a:rPr lang="en-US" dirty="0"/>
              <a:t> et al., 2002; YAFNAW, 2023).</a:t>
            </a:r>
          </a:p>
          <a:p>
            <a:pPr algn="just">
              <a:defRPr sz="1800">
                <a:latin typeface="Calibri"/>
              </a:defRPr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513" t="19265" r="3177" b="19995"/>
          <a:stretch/>
        </p:blipFill>
        <p:spPr bwMode="auto">
          <a:xfrm>
            <a:off x="-152400" y="138545"/>
            <a:ext cx="9448800" cy="658091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77417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Green Pedagogy &amp; Sustainable Education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6" y="2160590"/>
            <a:ext cx="7495308" cy="4531155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/>
              <a:t>Definition </a:t>
            </a:r>
            <a:r>
              <a:rPr lang="en-US" b="1" dirty="0"/>
              <a:t>&amp; Goal:</a:t>
            </a:r>
            <a:r>
              <a:rPr lang="en-US" dirty="0"/>
              <a:t> Green pedagogy integrates environmental awareness, sustainability, and active learning to develop eco-conscious knowledge, perspectives, and principles (Chatterjee &amp; </a:t>
            </a:r>
            <a:r>
              <a:rPr lang="en-US" dirty="0" err="1"/>
              <a:t>Gol</a:t>
            </a:r>
            <a:r>
              <a:rPr lang="en-US" dirty="0"/>
              <a:t>, 2024; </a:t>
            </a:r>
            <a:r>
              <a:rPr lang="en-US" dirty="0" err="1"/>
              <a:t>Aithal</a:t>
            </a:r>
            <a:r>
              <a:rPr lang="en-US" dirty="0"/>
              <a:t> &amp; Rao, 2016).</a:t>
            </a:r>
          </a:p>
          <a:p>
            <a:pPr algn="just"/>
            <a:r>
              <a:rPr lang="en-US" b="1" dirty="0"/>
              <a:t>Methods:</a:t>
            </a:r>
            <a:r>
              <a:rPr lang="en-US" dirty="0"/>
              <a:t> Reflection, collaboration, analysis, discussion, study trips, recycling, </a:t>
            </a:r>
            <a:r>
              <a:rPr lang="en-US" dirty="0" smtClean="0"/>
              <a:t>composting, </a:t>
            </a:r>
            <a:r>
              <a:rPr lang="en-US" dirty="0"/>
              <a:t>and problem-solving activities.</a:t>
            </a:r>
          </a:p>
          <a:p>
            <a:pPr algn="just"/>
            <a:r>
              <a:rPr lang="en-US" b="1" dirty="0"/>
              <a:t>Learning Principles:</a:t>
            </a:r>
            <a:endParaRPr lang="en-US" dirty="0"/>
          </a:p>
          <a:p>
            <a:pPr lvl="1" algn="just"/>
            <a:r>
              <a:rPr lang="en-US" dirty="0"/>
              <a:t>Learner-centered, interactive, self-directed, and metacognitive (Vygotsky, Piaget, </a:t>
            </a:r>
            <a:r>
              <a:rPr lang="en-US" dirty="0" err="1"/>
              <a:t>Weinert</a:t>
            </a:r>
            <a:r>
              <a:rPr lang="en-US" dirty="0"/>
              <a:t>).</a:t>
            </a:r>
          </a:p>
          <a:p>
            <a:pPr lvl="1" algn="just"/>
            <a:r>
              <a:rPr lang="en-US" dirty="0"/>
              <a:t>Encourages conceptual change, inquiry-based learning, and accommodation of new knowledge.</a:t>
            </a:r>
          </a:p>
          <a:p>
            <a:pPr algn="just"/>
            <a:r>
              <a:rPr lang="en-US" b="1" dirty="0"/>
              <a:t>Complex Systems &amp; System Competency:</a:t>
            </a:r>
            <a:endParaRPr lang="en-US" dirty="0"/>
          </a:p>
          <a:p>
            <a:pPr lvl="1" algn="just"/>
            <a:r>
              <a:rPr lang="en-US" dirty="0"/>
              <a:t>Understanding interconnected environmental, social, and economic systems (De </a:t>
            </a:r>
            <a:r>
              <a:rPr lang="en-US" dirty="0" err="1"/>
              <a:t>Haan</a:t>
            </a:r>
            <a:r>
              <a:rPr lang="en-US" dirty="0"/>
              <a:t> &amp; </a:t>
            </a:r>
            <a:r>
              <a:rPr lang="en-US" dirty="0" err="1"/>
              <a:t>Harenberg</a:t>
            </a:r>
            <a:r>
              <a:rPr lang="en-US" dirty="0"/>
              <a:t>, 2008; </a:t>
            </a:r>
            <a:r>
              <a:rPr lang="en-US" dirty="0" err="1"/>
              <a:t>Luhmann</a:t>
            </a:r>
            <a:r>
              <a:rPr lang="en-US" dirty="0"/>
              <a:t>, 1984).</a:t>
            </a:r>
          </a:p>
          <a:p>
            <a:pPr lvl="1" algn="just"/>
            <a:r>
              <a:rPr lang="en-US" dirty="0"/>
              <a:t>Knowledge as multidimensional resource: practical, interactive, identity, orienting.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3888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512617"/>
            <a:ext cx="7121237" cy="6012873"/>
          </a:xfrm>
        </p:spPr>
        <p:txBody>
          <a:bodyPr>
            <a:normAutofit/>
          </a:bodyPr>
          <a:lstStyle/>
          <a:p>
            <a:pPr algn="just"/>
            <a:r>
              <a:rPr lang="en-US" b="1" dirty="0"/>
              <a:t>Competency-Based Approach:</a:t>
            </a:r>
            <a:endParaRPr lang="en-US" dirty="0"/>
          </a:p>
          <a:p>
            <a:pPr lvl="1" algn="just"/>
            <a:r>
              <a:rPr lang="en-US" dirty="0"/>
              <a:t>Focuses on social, emotional, analytical, and creative skills.</a:t>
            </a:r>
          </a:p>
          <a:p>
            <a:pPr lvl="1" algn="just"/>
            <a:r>
              <a:rPr lang="en-US" dirty="0"/>
              <a:t>Promotes multi-</a:t>
            </a:r>
            <a:r>
              <a:rPr lang="en-US" dirty="0" err="1"/>
              <a:t>perspectivity</a:t>
            </a:r>
            <a:r>
              <a:rPr lang="en-US" dirty="0"/>
              <a:t>, collaboration, reflection, and problem-solving (Heyse &amp; </a:t>
            </a:r>
            <a:r>
              <a:rPr lang="en-US" dirty="0" err="1"/>
              <a:t>Erpenbeck</a:t>
            </a:r>
            <a:r>
              <a:rPr lang="en-US" dirty="0"/>
              <a:t>, 2008; </a:t>
            </a:r>
            <a:r>
              <a:rPr lang="en-US" dirty="0" err="1"/>
              <a:t>Büchter</a:t>
            </a:r>
            <a:r>
              <a:rPr lang="en-US" dirty="0"/>
              <a:t>, 2008).</a:t>
            </a:r>
          </a:p>
          <a:p>
            <a:pPr algn="just"/>
            <a:endParaRPr lang="en-US" b="1" dirty="0" smtClean="0"/>
          </a:p>
          <a:p>
            <a:pPr algn="just"/>
            <a:r>
              <a:rPr lang="en-US" b="1" dirty="0" smtClean="0"/>
              <a:t>Implementation</a:t>
            </a:r>
            <a:r>
              <a:rPr lang="en-US" b="1" dirty="0"/>
              <a:t>:</a:t>
            </a:r>
            <a:r>
              <a:rPr lang="en-US" dirty="0"/>
              <a:t> Micro-didactic exercises addressing environmental, financial, and social challenges through individualized, reflective, and collaborative learning (</a:t>
            </a:r>
            <a:r>
              <a:rPr lang="en-US" dirty="0" err="1"/>
              <a:t>Forstner-Ebhart</a:t>
            </a:r>
            <a:r>
              <a:rPr lang="en-US" dirty="0"/>
              <a:t>, 2018</a:t>
            </a:r>
            <a:r>
              <a:rPr lang="en-US" dirty="0" smtClean="0"/>
              <a:t>).</a:t>
            </a:r>
          </a:p>
          <a:p>
            <a:pPr algn="just"/>
            <a:endParaRPr lang="en-US" dirty="0"/>
          </a:p>
          <a:p>
            <a:pPr algn="just"/>
            <a:r>
              <a:rPr lang="en-US" b="1" dirty="0"/>
              <a:t>Takeaway:</a:t>
            </a:r>
            <a:r>
              <a:rPr lang="en-US" dirty="0"/>
              <a:t> Green education fosters sustainable thinking, system competence, and self-regulated learning to prepare students for ecological, social, and economic challenges.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86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2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575" t="7308" r="20237" b="10339"/>
          <a:stretch/>
        </p:blipFill>
        <p:spPr bwMode="auto">
          <a:xfrm>
            <a:off x="166255" y="0"/>
            <a:ext cx="8880763" cy="685800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4508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Embedding Green Practices in the Classroom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latin typeface="Calibri"/>
              </a:defRPr>
            </a:pPr>
            <a:r>
              <a:t>• Practical steps:</a:t>
            </a:r>
          </a:p>
          <a:p>
            <a:pPr>
              <a:defRPr sz="1800">
                <a:latin typeface="Calibri"/>
              </a:defRPr>
            </a:pPr>
            <a:r>
              <a:t>   – Use digital tools instead of paper.</a:t>
            </a:r>
          </a:p>
          <a:p>
            <a:pPr>
              <a:defRPr sz="1800">
                <a:latin typeface="Calibri"/>
              </a:defRPr>
            </a:pPr>
            <a:r>
              <a:t>   – Integrate environmental themes across subjects.</a:t>
            </a:r>
          </a:p>
          <a:p>
            <a:pPr>
              <a:defRPr sz="1800">
                <a:latin typeface="Calibri"/>
              </a:defRPr>
            </a:pPr>
            <a:r>
              <a:t>   – Encourage collaboration and critical thinking about sustainability.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</TotalTime>
  <Words>813</Words>
  <Application>Microsoft Office PowerPoint</Application>
  <PresentationFormat>On-screen Show (4:3)</PresentationFormat>
  <Paragraphs>68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Trebuchet MS</vt:lpstr>
      <vt:lpstr>Wingdings 3</vt:lpstr>
      <vt:lpstr>Facet</vt:lpstr>
      <vt:lpstr>Embedding Green Teaching Practice: A Linguistic Approach</vt:lpstr>
      <vt:lpstr>Introduction</vt:lpstr>
      <vt:lpstr>Linguistics and Sustainability</vt:lpstr>
      <vt:lpstr>Sustainability and Development</vt:lpstr>
      <vt:lpstr>PowerPoint Presentation</vt:lpstr>
      <vt:lpstr>Green Pedagogy &amp; Sustainable Education </vt:lpstr>
      <vt:lpstr>PowerPoint Presentation</vt:lpstr>
      <vt:lpstr>PowerPoint Presentation</vt:lpstr>
      <vt:lpstr>Embedding Green Practices in the Classroom</vt:lpstr>
      <vt:lpstr>Green Pedagogy in Practice   </vt:lpstr>
      <vt:lpstr>Case Study / Example</vt:lpstr>
      <vt:lpstr>Challenges and Opportunities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 and Recommendations</vt:lpstr>
      <vt:lpstr>“Language shapes the world we wish to sustain.”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Embedding Green Teaching Practice: A Linguistic Approach</dc:title>
  <dc:subject/>
  <dc:creator/>
  <cp:keywords/>
  <dc:description>generated using python-pptx</dc:description>
  <cp:lastModifiedBy>Maher</cp:lastModifiedBy>
  <cp:revision>23</cp:revision>
  <dcterms:created xsi:type="dcterms:W3CDTF">2013-01-27T09:14:16Z</dcterms:created>
  <dcterms:modified xsi:type="dcterms:W3CDTF">2025-10-16T00:00:12Z</dcterms:modified>
  <cp:category/>
</cp:coreProperties>
</file>