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325" r:id="rId5"/>
    <p:sldId id="326" r:id="rId6"/>
    <p:sldId id="327" r:id="rId7"/>
    <p:sldId id="340" r:id="rId8"/>
    <p:sldId id="342" r:id="rId9"/>
    <p:sldId id="331" r:id="rId10"/>
    <p:sldId id="332" r:id="rId11"/>
    <p:sldId id="344" r:id="rId12"/>
    <p:sldId id="345" r:id="rId13"/>
    <p:sldId id="346" r:id="rId14"/>
    <p:sldId id="347"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mm mmm" initials="mm" lastIdx="1" clrIdx="0">
    <p:extLst>
      <p:ext uri="{19B8F6BF-5375-455C-9EA6-DF929625EA0E}">
        <p15:presenceInfo xmlns:p15="http://schemas.microsoft.com/office/powerpoint/2012/main" xmlns="" userId="96a4810093b6c5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7292A2E-F333-43FB-9621-5CBBE7FDCDCB}">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38" autoAdjust="0"/>
  </p:normalViewPr>
  <p:slideViewPr>
    <p:cSldViewPr snapToGrid="0">
      <p:cViewPr>
        <p:scale>
          <a:sx n="85" d="100"/>
          <a:sy n="85" d="100"/>
        </p:scale>
        <p:origin x="-14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10/15/2025</a:t>
            </a:fld>
            <a:endParaRPr lang="en-US" dirty="0"/>
          </a:p>
        </p:txBody>
      </p:sp>
      <p:sp>
        <p:nvSpPr>
          <p:cNvPr id="4" name="Footer Placeholder 3">
            <a:extLst>
              <a:ext uri="{FF2B5EF4-FFF2-40B4-BE49-F238E27FC236}">
                <a16:creationId xmlns:a16="http://schemas.microsoft.com/office/drawing/2014/main" xmlns=""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10/15/2025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0"/>
            <a:ext cx="5423337" cy="5356522"/>
          </a:xfrm>
          <a:prstGeom prst="rect">
            <a:avLst/>
          </a:prstGeom>
        </p:spPr>
      </p:pic>
      <p:pic>
        <p:nvPicPr>
          <p:cNvPr id="3" name="Graphic 2">
            <a:extLst>
              <a:ext uri="{FF2B5EF4-FFF2-40B4-BE49-F238E27FC236}">
                <a16:creationId xmlns:a16="http://schemas.microsoft.com/office/drawing/2014/main" xmlns="" id="{D0CBB0B7-F53E-97B4-C0F5-2D1842F1D2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14735" y="726953"/>
            <a:ext cx="3069021" cy="2381688"/>
          </a:xfrm>
          <a:prstGeom prst="rect">
            <a:avLst/>
          </a:prstGeom>
        </p:spPr>
      </p:pic>
      <p:sp>
        <p:nvSpPr>
          <p:cNvPr id="4" name="Rectangle 3">
            <a:extLst>
              <a:ext uri="{FF2B5EF4-FFF2-40B4-BE49-F238E27FC236}">
                <a16:creationId xmlns:a16="http://schemas.microsoft.com/office/drawing/2014/main" xmlns="" id="{EABE1252-9BC4-8186-499A-2A7107C2945E}"/>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77970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83F9824-10E6-81A0-0A31-9658CC0091BE}"/>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C3002FB0-0A62-2FA3-FB8D-3275F1072D07}"/>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xmlns="" id="{4B5BF220-87F8-C1D3-102B-15C9BF2EE478}"/>
              </a:ext>
            </a:extLst>
          </p:cNvPr>
          <p:cNvSpPr>
            <a:spLocks noGrp="1"/>
          </p:cNvSpPr>
          <p:nvPr>
            <p:ph idx="13"/>
          </p:nvPr>
        </p:nvSpPr>
        <p:spPr>
          <a:xfrm>
            <a:off x="804672" y="2093976"/>
            <a:ext cx="10469880"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91047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EE4764D-8226-78DF-9303-299C95FA31F7}"/>
              </a:ext>
              <a:ext uri="{C183D7F6-B498-43B3-948B-1728B52AA6E4}">
                <adec:decorative xmlns:adec="http://schemas.microsoft.com/office/drawing/2017/decorative" xmlns="" val="1"/>
              </a:ext>
            </a:extLst>
          </p:cNvPr>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77C27D79-5B49-F06F-29C2-BF64295274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53477" y="5154421"/>
            <a:ext cx="3279227" cy="1229710"/>
          </a:xfrm>
          <a:prstGeom prst="rect">
            <a:avLst/>
          </a:prstGeom>
        </p:spPr>
      </p:pic>
      <p:pic>
        <p:nvPicPr>
          <p:cNvPr id="11" name="Graphic 10">
            <a:extLst>
              <a:ext uri="{FF2B5EF4-FFF2-40B4-BE49-F238E27FC236}">
                <a16:creationId xmlns:a16="http://schemas.microsoft.com/office/drawing/2014/main" xmlns=""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5455" t="5126"/>
          <a:stretch/>
        </p:blipFill>
        <p:spPr>
          <a:xfrm flipH="1">
            <a:off x="6768663" y="1729776"/>
            <a:ext cx="5423337" cy="5356522"/>
          </a:xfrm>
          <a:prstGeom prst="rect">
            <a:avLst/>
          </a:prstGeom>
        </p:spPr>
      </p:pic>
      <p:sp>
        <p:nvSpPr>
          <p:cNvPr id="7" name="Title 6">
            <a:extLst>
              <a:ext uri="{FF2B5EF4-FFF2-40B4-BE49-F238E27FC236}">
                <a16:creationId xmlns:a16="http://schemas.microsoft.com/office/drawing/2014/main" xmlns="" id="{1B59FA15-E93F-D07D-D82B-86E08C540E92}"/>
              </a:ext>
            </a:extLst>
          </p:cNvPr>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p>
        </p:txBody>
      </p:sp>
      <p:sp>
        <p:nvSpPr>
          <p:cNvPr id="8" name="Picture Placeholder 10">
            <a:extLst>
              <a:ext uri="{FF2B5EF4-FFF2-40B4-BE49-F238E27FC236}">
                <a16:creationId xmlns:a16="http://schemas.microsoft.com/office/drawing/2014/main" xmlns="" id="{4F1B2B40-3852-2BC5-AA67-3AC0C94B5350}"/>
              </a:ext>
            </a:extLst>
          </p:cNvPr>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418542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7" name="Rectangle 6">
            <a:extLst>
              <a:ext uri="{FF2B5EF4-FFF2-40B4-BE49-F238E27FC236}">
                <a16:creationId xmlns:a16="http://schemas.microsoft.com/office/drawing/2014/main" xmlns="" id="{5D003ACC-3116-807F-81D2-E8057D4C2C0F}"/>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B43485B2-AA3A-87CC-3B1B-A193C6EB5985}"/>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xmlns="" id="{16EF9689-52F4-4A6F-BEAC-E0B840C117B5}"/>
              </a:ext>
            </a:extLst>
          </p:cNvPr>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B532826-83B5-DC67-7DDB-45FD78E830A1}"/>
              </a:ext>
            </a:extLst>
          </p:cNvPr>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219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647051E-220B-9586-3E85-05AF9DC9B680}"/>
              </a:ext>
              <a:ext uri="{C183D7F6-B498-43B3-948B-1728B52AA6E4}">
                <adec:decorative xmlns:adec="http://schemas.microsoft.com/office/drawing/2017/decorative" xmlns=""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pic>
        <p:nvPicPr>
          <p:cNvPr id="8" name="Graphic 7">
            <a:extLst>
              <a:ext uri="{FF2B5EF4-FFF2-40B4-BE49-F238E27FC236}">
                <a16:creationId xmlns:a16="http://schemas.microsoft.com/office/drawing/2014/main" xmlns="" id="{7FA0390C-256A-CE3C-1348-C39DBAE01D8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237644"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5535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10800000">
            <a:off x="0" y="671161"/>
            <a:ext cx="3089740" cy="4876799"/>
          </a:xfrm>
          <a:prstGeom prst="rect">
            <a:avLst/>
          </a:prstGeom>
        </p:spPr>
      </p:pic>
      <p:sp>
        <p:nvSpPr>
          <p:cNvPr id="8" name="Rectangle 7">
            <a:extLst>
              <a:ext uri="{FF2B5EF4-FFF2-40B4-BE49-F238E27FC236}">
                <a16:creationId xmlns:a16="http://schemas.microsoft.com/office/drawing/2014/main" xmlns="" id="{0B3FCFB4-857F-ED0B-D469-F2A392F06BE2}"/>
              </a:ext>
              <a:ext uri="{C183D7F6-B498-43B3-948B-1728B52AA6E4}">
                <adec:decorative xmlns:adec="http://schemas.microsoft.com/office/drawing/2017/decorative" xmlns="" val="1"/>
              </a:ext>
            </a:extLst>
          </p:cNvPr>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0E0604BC-34A9-95A0-8560-88E7547176F4}"/>
              </a:ext>
              <a:ext uri="{C183D7F6-B498-43B3-948B-1728B52AA6E4}">
                <adec:decorative xmlns:adec="http://schemas.microsoft.com/office/drawing/2017/decorative" xmlns="" val="1"/>
              </a:ext>
            </a:extLst>
          </p:cNvPr>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xmlns="" id="{FF2F08ED-0715-2E8A-476E-A005A7D75B5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9013145" y="4934929"/>
            <a:ext cx="1841938" cy="968936"/>
          </a:xfrm>
          <a:prstGeom prst="rect">
            <a:avLst/>
          </a:prstGeom>
        </p:spPr>
      </p:pic>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619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248277F-DB00-5149-6533-E8AEF0BAD4D5}"/>
              </a:ext>
              <a:ext uri="{C183D7F6-B498-43B3-948B-1728B52AA6E4}">
                <adec:decorative xmlns:adec="http://schemas.microsoft.com/office/drawing/2017/decorative" xmlns="" val="1"/>
              </a:ext>
            </a:extLst>
          </p:cNvPr>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xmlns="" id="{8067A69A-84EE-0E71-D053-F462EBCC8E9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063520" y="655677"/>
            <a:ext cx="2438400" cy="2070100"/>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val="34513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 r="27085" b="-104"/>
          <a:stretch/>
        </p:blipFill>
        <p:spPr>
          <a:xfrm rot="5400000">
            <a:off x="7746274" y="2898378"/>
            <a:ext cx="3089740" cy="4876799"/>
          </a:xfrm>
          <a:prstGeom prst="rect">
            <a:avLst/>
          </a:prstGeom>
        </p:spPr>
      </p:pic>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0637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7C8AFE-E640-9C6A-F20C-CDE1D4EF5745}"/>
              </a:ext>
              <a:ext uri="{C183D7F6-B498-43B3-948B-1728B52AA6E4}">
                <adec:decorative xmlns:adec="http://schemas.microsoft.com/office/drawing/2017/decorative" xmlns="" val="1"/>
              </a:ext>
            </a:extLst>
          </p:cNvPr>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xmlns="" id="{31CF2607-B5C7-9992-C51D-DD5E7FC5FB3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279827" y="3157140"/>
            <a:ext cx="2438400" cy="2070100"/>
          </a:xfrm>
          <a:prstGeom prst="rect">
            <a:avLst/>
          </a:prstGeom>
        </p:spPr>
      </p:pic>
      <p:pic>
        <p:nvPicPr>
          <p:cNvPr id="4" name="Graphic 3">
            <a:extLst>
              <a:ext uri="{FF2B5EF4-FFF2-40B4-BE49-F238E27FC236}">
                <a16:creationId xmlns:a16="http://schemas.microsoft.com/office/drawing/2014/main" xmlns=""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8916"/>
          <a:stretch/>
        </p:blipFill>
        <p:spPr>
          <a:xfrm>
            <a:off x="0" y="3950466"/>
            <a:ext cx="3005804" cy="2224362"/>
          </a:xfrm>
          <a:prstGeom prst="rect">
            <a:avLst/>
          </a:prstGeom>
        </p:spPr>
      </p:pic>
      <p:sp>
        <p:nvSpPr>
          <p:cNvPr id="7" name="Title 6">
            <a:extLst>
              <a:ext uri="{FF2B5EF4-FFF2-40B4-BE49-F238E27FC236}">
                <a16:creationId xmlns:a16="http://schemas.microsoft.com/office/drawing/2014/main" xmlns="" id="{544ACCFF-64A9-40AA-93F9-86E3CE016187}"/>
              </a:ext>
            </a:extLst>
          </p:cNvPr>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9" name="Text Placeholder 8">
            <a:extLst>
              <a:ext uri="{FF2B5EF4-FFF2-40B4-BE49-F238E27FC236}">
                <a16:creationId xmlns:a16="http://schemas.microsoft.com/office/drawing/2014/main" xmlns="" id="{AD785D0F-160C-4A31-93B3-F251B0730757}"/>
              </a:ext>
            </a:extLst>
          </p:cNvPr>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xmlns="" id="{31CCC134-2698-41E9-A225-76300EF59E5D}"/>
              </a:ext>
            </a:extLst>
          </p:cNvPr>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130673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97A4D6-9D7A-63FE-63C9-A585FFE05579}"/>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xmlns="" id="{33A182AF-83EB-0BA6-3ADD-B49BDD9E37ED}"/>
              </a:ext>
            </a:extLst>
          </p:cNvPr>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pic>
        <p:nvPicPr>
          <p:cNvPr id="10" name="Graphic 9">
            <a:extLst>
              <a:ext uri="{FF2B5EF4-FFF2-40B4-BE49-F238E27FC236}">
                <a16:creationId xmlns:a16="http://schemas.microsoft.com/office/drawing/2014/main" xmlns=""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529"/>
          <a:stretch/>
        </p:blipFill>
        <p:spPr>
          <a:xfrm>
            <a:off x="3815" y="4389845"/>
            <a:ext cx="5024198" cy="2463772"/>
          </a:xfrm>
          <a:prstGeom prst="rect">
            <a:avLst/>
          </a:prstGeom>
        </p:spPr>
      </p:pic>
    </p:spTree>
    <p:extLst>
      <p:ext uri="{BB962C8B-B14F-4D97-AF65-F5344CB8AC3E}">
        <p14:creationId xmlns:p14="http://schemas.microsoft.com/office/powerpoint/2010/main" val="364542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B5EA319-BD06-493B-D1CD-EC2AF739443B}"/>
              </a:ext>
              <a:ext uri="{C183D7F6-B498-43B3-948B-1728B52AA6E4}">
                <adec:decorative xmlns:adec="http://schemas.microsoft.com/office/drawing/2017/decorative" xmlns="" val="1"/>
              </a:ext>
            </a:extLst>
          </p:cNvPr>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xmlns="" id="{8560446E-E817-5E2A-D76A-43A4168EF19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a:off x="7246669" y="4842646"/>
            <a:ext cx="1611949" cy="1853259"/>
          </a:xfrm>
          <a:prstGeom prst="rect">
            <a:avLst/>
          </a:prstGeom>
        </p:spPr>
      </p:pic>
      <p:sp>
        <p:nvSpPr>
          <p:cNvPr id="10" name="Title 1">
            <a:extLst>
              <a:ext uri="{FF2B5EF4-FFF2-40B4-BE49-F238E27FC236}">
                <a16:creationId xmlns:a16="http://schemas.microsoft.com/office/drawing/2014/main" xmlns="" id="{17DC846D-C40C-085A-6A57-EBD733E9C244}"/>
              </a:ext>
            </a:extLst>
          </p:cNvPr>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xmlns="" id="{0F5F674E-A7FF-FC97-AC6B-9E98247F633F}"/>
              </a:ext>
            </a:extLst>
          </p:cNvPr>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10">
            <a:extLst>
              <a:ext uri="{FF2B5EF4-FFF2-40B4-BE49-F238E27FC236}">
                <a16:creationId xmlns:a16="http://schemas.microsoft.com/office/drawing/2014/main" xmlns="" id="{F3752326-0FB4-41C5-2D91-5CBFDC2DAD85}"/>
              </a:ext>
            </a:extLst>
          </p:cNvPr>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2715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5455" t="5126"/>
          <a:stretch/>
        </p:blipFill>
        <p:spPr>
          <a:xfrm>
            <a:off x="0" y="1729776"/>
            <a:ext cx="5423337" cy="5356522"/>
          </a:xfrm>
          <a:prstGeom prst="rect">
            <a:avLst/>
          </a:prstGeom>
        </p:spPr>
      </p:pic>
      <p:sp>
        <p:nvSpPr>
          <p:cNvPr id="13" name="Rectangle 12">
            <a:extLst>
              <a:ext uri="{FF2B5EF4-FFF2-40B4-BE49-F238E27FC236}">
                <a16:creationId xmlns:a16="http://schemas.microsoft.com/office/drawing/2014/main" xmlns="" id="{A931BC73-A262-809F-6027-25B33F16B5F3}"/>
              </a:ext>
              <a:ext uri="{C183D7F6-B498-43B3-948B-1728B52AA6E4}">
                <adec:decorative xmlns:adec="http://schemas.microsoft.com/office/drawing/2017/decorative" xmlns="" val="1"/>
              </a:ext>
            </a:extLst>
          </p:cNvPr>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EFAEA2C9-0142-1847-0FE5-307C101C610D}"/>
              </a:ext>
              <a:ext uri="{C183D7F6-B498-43B3-948B-1728B52AA6E4}">
                <adec:decorative xmlns:adec="http://schemas.microsoft.com/office/drawing/2017/decorative" xmlns="" val="1"/>
              </a:ext>
            </a:extLst>
          </p:cNvPr>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xmlns="" id="{6007DF4F-A4F8-98C7-5975-55CBED0DB375}"/>
              </a:ext>
            </a:extLst>
          </p:cNvPr>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xmlns="" id="{659D4968-2C08-763C-19C6-59134968556A}"/>
              </a:ext>
            </a:extLst>
          </p:cNvPr>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415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9F0B854-EF27-FB51-FED5-D9C462D789D0}"/>
              </a:ext>
              <a:ext uri="{C183D7F6-B498-43B3-948B-1728B52AA6E4}">
                <adec:decorative xmlns:adec="http://schemas.microsoft.com/office/drawing/2017/decorative" xmlns=""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7AAF96D3-D3E2-FEAC-EE69-279502A579CE}"/>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xmlns="" id="{FFA9ADD0-45A7-DB71-D010-70B5B174CC7B}"/>
              </a:ext>
            </a:extLst>
          </p:cNvPr>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4ECD368-DD7D-CC8B-3678-D0BFE829181C}"/>
              </a:ext>
            </a:extLst>
          </p:cNvPr>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359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pPr/>
              <a:t>‹#›</a:t>
            </a:fld>
            <a:endParaRPr lang="en-US" dirty="0"/>
          </a:p>
        </p:txBody>
      </p:sp>
      <p:sp>
        <p:nvSpPr>
          <p:cNvPr id="2" name="Title Placeholder 1">
            <a:extLst>
              <a:ext uri="{FF2B5EF4-FFF2-40B4-BE49-F238E27FC236}">
                <a16:creationId xmlns:a16="http://schemas.microsoft.com/office/drawing/2014/main" xmlns="" id="{7575F976-A881-DB46-9D98-9D55727C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9C7589-D4CD-50AB-9AA4-198FD493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3" r:id="rId5"/>
    <p:sldLayoutId id="2147483684" r:id="rId6"/>
    <p:sldLayoutId id="2147483677" r:id="rId7"/>
    <p:sldLayoutId id="2147483678" r:id="rId8"/>
    <p:sldLayoutId id="2147483679" r:id="rId9"/>
    <p:sldLayoutId id="2147483680" r:id="rId10"/>
    <p:sldLayoutId id="2147483681" r:id="rId11"/>
    <p:sldLayoutId id="2147483682"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79680-7C22-BFF1-165D-52AB411C0F66}"/>
              </a:ext>
            </a:extLst>
          </p:cNvPr>
          <p:cNvSpPr>
            <a:spLocks noGrp="1"/>
          </p:cNvSpPr>
          <p:nvPr>
            <p:ph type="title"/>
          </p:nvPr>
        </p:nvSpPr>
        <p:spPr>
          <a:xfrm>
            <a:off x="5429955" y="3821741"/>
            <a:ext cx="6897511" cy="1746955"/>
          </a:xfrm>
        </p:spPr>
        <p:txBody>
          <a:bodyPr>
            <a:normAutofit/>
          </a:bodyPr>
          <a:lstStyle/>
          <a:p>
            <a:pPr algn="ctr"/>
            <a:r>
              <a:rPr lang="en-US" sz="3200" b="1" dirty="0">
                <a:solidFill>
                  <a:srgbClr val="002060"/>
                </a:solidFill>
              </a:rPr>
              <a:t>The Role of Linguistics</a:t>
            </a:r>
            <a:r>
              <a:rPr lang="ar-IQ" sz="3200" b="1" dirty="0">
                <a:solidFill>
                  <a:srgbClr val="002060"/>
                </a:solidFill>
              </a:rPr>
              <a:t> </a:t>
            </a:r>
            <a:r>
              <a:rPr lang="en-US" sz="3200" b="1" dirty="0">
                <a:solidFill>
                  <a:srgbClr val="002060"/>
                </a:solidFill>
              </a:rPr>
              <a:t>in Promoting Sustainable Development</a:t>
            </a:r>
          </a:p>
        </p:txBody>
      </p:sp>
      <p:sp>
        <p:nvSpPr>
          <p:cNvPr id="3" name="Text Placeholder 2">
            <a:extLst>
              <a:ext uri="{FF2B5EF4-FFF2-40B4-BE49-F238E27FC236}">
                <a16:creationId xmlns:a16="http://schemas.microsoft.com/office/drawing/2014/main" xmlns="" id="{302F459B-002E-E89C-3A0E-589730DD7197}"/>
              </a:ext>
            </a:extLst>
          </p:cNvPr>
          <p:cNvSpPr>
            <a:spLocks noGrp="1"/>
          </p:cNvSpPr>
          <p:nvPr>
            <p:ph type="body" sz="quarter" idx="10"/>
          </p:nvPr>
        </p:nvSpPr>
        <p:spPr>
          <a:xfrm>
            <a:off x="330351" y="5344960"/>
            <a:ext cx="5276088" cy="859536"/>
          </a:xfrm>
        </p:spPr>
        <p:txBody>
          <a:bodyPr>
            <a:noAutofit/>
          </a:bodyPr>
          <a:lstStyle/>
          <a:p>
            <a:r>
              <a:rPr lang="en-US" b="1" dirty="0" smtClean="0">
                <a:solidFill>
                  <a:srgbClr val="00B0F0"/>
                </a:solidFill>
              </a:rPr>
              <a:t>Prof. Dr. Huda </a:t>
            </a:r>
            <a:r>
              <a:rPr lang="en-US" b="1" dirty="0" err="1" smtClean="0">
                <a:solidFill>
                  <a:srgbClr val="00B0F0"/>
                </a:solidFill>
              </a:rPr>
              <a:t>Hadi</a:t>
            </a:r>
            <a:r>
              <a:rPr lang="en-US" b="1" dirty="0" smtClean="0">
                <a:solidFill>
                  <a:srgbClr val="00B0F0"/>
                </a:solidFill>
              </a:rPr>
              <a:t> Khalil  </a:t>
            </a:r>
            <a:endParaRPr lang="en-US" b="1" dirty="0">
              <a:solidFill>
                <a:srgbClr val="00B0F0"/>
              </a:solidFill>
            </a:endParaRPr>
          </a:p>
          <a:p>
            <a:r>
              <a:rPr lang="en-US" b="1" dirty="0" smtClean="0">
                <a:solidFill>
                  <a:srgbClr val="00B0F0"/>
                </a:solidFill>
              </a:rPr>
              <a:t>&amp; MA </a:t>
            </a:r>
            <a:r>
              <a:rPr lang="en-US" b="1" dirty="0">
                <a:solidFill>
                  <a:srgbClr val="00B0F0"/>
                </a:solidFill>
              </a:rPr>
              <a:t>Candidate</a:t>
            </a:r>
          </a:p>
          <a:p>
            <a:r>
              <a:rPr lang="en-US" b="1" dirty="0">
                <a:solidFill>
                  <a:srgbClr val="00B0F0"/>
                </a:solidFill>
              </a:rPr>
              <a:t>Mariam Mohammed Jasim</a:t>
            </a:r>
          </a:p>
        </p:txBody>
      </p:sp>
      <p:pic>
        <p:nvPicPr>
          <p:cNvPr id="21" name="Picture 20">
            <a:extLst>
              <a:ext uri="{FF2B5EF4-FFF2-40B4-BE49-F238E27FC236}">
                <a16:creationId xmlns:a16="http://schemas.microsoft.com/office/drawing/2014/main" xmlns="" id="{9971B2CE-4096-4879-81B2-AF319A3FCD66}"/>
              </a:ext>
            </a:extLst>
          </p:cNvPr>
          <p:cNvPicPr>
            <a:picLocks noChangeAspect="1"/>
          </p:cNvPicPr>
          <p:nvPr/>
        </p:nvPicPr>
        <p:blipFill>
          <a:blip r:embed="rId2"/>
          <a:stretch>
            <a:fillRect/>
          </a:stretch>
        </p:blipFill>
        <p:spPr>
          <a:xfrm>
            <a:off x="50748" y="982133"/>
            <a:ext cx="5262734" cy="4064000"/>
          </a:xfrm>
          <a:prstGeom prst="rect">
            <a:avLst/>
          </a:prstGeom>
        </p:spPr>
      </p:pic>
    </p:spTree>
    <p:extLst>
      <p:ext uri="{BB962C8B-B14F-4D97-AF65-F5344CB8AC3E}">
        <p14:creationId xmlns:p14="http://schemas.microsoft.com/office/powerpoint/2010/main" val="32627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07CE2-8A25-48E0-8600-CE85D2DA6F07}"/>
              </a:ext>
            </a:extLst>
          </p:cNvPr>
          <p:cNvSpPr>
            <a:spLocks noGrp="1"/>
          </p:cNvSpPr>
          <p:nvPr>
            <p:ph type="title"/>
          </p:nvPr>
        </p:nvSpPr>
        <p:spPr>
          <a:xfrm>
            <a:off x="700002" y="194552"/>
            <a:ext cx="9630772" cy="642609"/>
          </a:xfrm>
        </p:spPr>
        <p:txBody>
          <a:bodyPr>
            <a:normAutofit/>
          </a:bodyPr>
          <a:lstStyle/>
          <a:p>
            <a:r>
              <a:rPr lang="en-US" sz="2000" b="1" dirty="0">
                <a:solidFill>
                  <a:srgbClr val="00B0F0"/>
                </a:solidFill>
              </a:rPr>
              <a:t>7. Advancing Technological Innovation for Sustainability </a:t>
            </a:r>
          </a:p>
        </p:txBody>
      </p:sp>
      <p:pic>
        <p:nvPicPr>
          <p:cNvPr id="5" name="Picture 4">
            <a:extLst>
              <a:ext uri="{FF2B5EF4-FFF2-40B4-BE49-F238E27FC236}">
                <a16:creationId xmlns:a16="http://schemas.microsoft.com/office/drawing/2014/main" xmlns="" id="{1E8AD0FA-CFCE-411F-AADE-F745C0B452D3}"/>
              </a:ext>
            </a:extLst>
          </p:cNvPr>
          <p:cNvPicPr>
            <a:picLocks noChangeAspect="1"/>
          </p:cNvPicPr>
          <p:nvPr/>
        </p:nvPicPr>
        <p:blipFill>
          <a:blip r:embed="rId2"/>
          <a:stretch>
            <a:fillRect/>
          </a:stretch>
        </p:blipFill>
        <p:spPr>
          <a:xfrm>
            <a:off x="7016884" y="2627051"/>
            <a:ext cx="3592749" cy="2918296"/>
          </a:xfrm>
          <a:prstGeom prst="rect">
            <a:avLst/>
          </a:prstGeom>
        </p:spPr>
      </p:pic>
      <p:sp>
        <p:nvSpPr>
          <p:cNvPr id="4" name="Rectangle 3">
            <a:extLst>
              <a:ext uri="{FF2B5EF4-FFF2-40B4-BE49-F238E27FC236}">
                <a16:creationId xmlns:a16="http://schemas.microsoft.com/office/drawing/2014/main" xmlns="" id="{B4AF9944-CA71-4903-866B-C6A8ED18E938}"/>
              </a:ext>
            </a:extLst>
          </p:cNvPr>
          <p:cNvSpPr/>
          <p:nvPr/>
        </p:nvSpPr>
        <p:spPr>
          <a:xfrm>
            <a:off x="473413" y="1997839"/>
            <a:ext cx="6096000" cy="2862322"/>
          </a:xfrm>
          <a:prstGeom prst="rect">
            <a:avLst/>
          </a:prstGeom>
        </p:spPr>
        <p:txBody>
          <a:bodyPr>
            <a:spAutoFit/>
          </a:bodyPr>
          <a:lstStyle/>
          <a:p>
            <a:pPr marL="285750" indent="-285750">
              <a:buFont typeface="Wingdings" panose="05000000000000000000" pitchFamily="2" charset="2"/>
              <a:buChar char="q"/>
            </a:pPr>
            <a:r>
              <a:rPr lang="en-US" b="1" dirty="0">
                <a:solidFill>
                  <a:srgbClr val="002060"/>
                </a:solidFill>
              </a:rPr>
              <a:t>Linguistics is crucial for technology. Tools like AI, translation apps, and voice assistants rely on linguistics to understand human language. Linguists help design these tools so everyone, regardless of language, can access information.</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B0F0"/>
                </a:solidFill>
              </a:rPr>
              <a:t>For example, </a:t>
            </a:r>
            <a:r>
              <a:rPr lang="en-US" b="1" dirty="0">
                <a:solidFill>
                  <a:srgbClr val="002060"/>
                </a:solidFill>
              </a:rPr>
              <a:t>a farmer can use a voice assistant in their local language to get weather or farming advice. This makes technology inclusive, reduces inequality, and supports innovation and sustainable living.</a:t>
            </a:r>
          </a:p>
        </p:txBody>
      </p:sp>
    </p:spTree>
    <p:extLst>
      <p:ext uri="{BB962C8B-B14F-4D97-AF65-F5344CB8AC3E}">
        <p14:creationId xmlns:p14="http://schemas.microsoft.com/office/powerpoint/2010/main" val="217828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9221B7-3FAE-49EB-BFFE-82B46A9E23F1}"/>
              </a:ext>
            </a:extLst>
          </p:cNvPr>
          <p:cNvSpPr>
            <a:spLocks noGrp="1"/>
          </p:cNvSpPr>
          <p:nvPr>
            <p:ph type="title"/>
          </p:nvPr>
        </p:nvSpPr>
        <p:spPr>
          <a:xfrm>
            <a:off x="914011" y="856034"/>
            <a:ext cx="8891469" cy="751948"/>
          </a:xfrm>
        </p:spPr>
        <p:txBody>
          <a:bodyPr>
            <a:normAutofit/>
          </a:bodyPr>
          <a:lstStyle/>
          <a:p>
            <a:r>
              <a:rPr lang="en-US" sz="2000" b="1" dirty="0">
                <a:solidFill>
                  <a:srgbClr val="00B0F0"/>
                </a:solidFill>
              </a:rPr>
              <a:t>8. Strengthening Global Collaboration through Language Policy </a:t>
            </a:r>
          </a:p>
        </p:txBody>
      </p:sp>
      <p:pic>
        <p:nvPicPr>
          <p:cNvPr id="5" name="Picture Placeholder 4">
            <a:extLst>
              <a:ext uri="{FF2B5EF4-FFF2-40B4-BE49-F238E27FC236}">
                <a16:creationId xmlns:a16="http://schemas.microsoft.com/office/drawing/2014/main" xmlns="" id="{488E78C0-1695-4D8C-B859-46FA3E8EE713}"/>
              </a:ext>
            </a:extLst>
          </p:cNvPr>
          <p:cNvPicPr>
            <a:picLocks noGrp="1" noChangeAspect="1"/>
          </p:cNvPicPr>
          <p:nvPr>
            <p:ph type="pic" sz="quarter" idx="11"/>
          </p:nvPr>
        </p:nvPicPr>
        <p:blipFill>
          <a:blip r:embed="rId2"/>
          <a:srcRect l="13403" r="13403"/>
          <a:stretch>
            <a:fillRect/>
          </a:stretch>
        </p:blipFill>
        <p:spPr>
          <a:xfrm>
            <a:off x="8707618" y="2247091"/>
            <a:ext cx="3247676" cy="3365205"/>
          </a:xfrm>
          <a:prstGeom prst="rect">
            <a:avLst/>
          </a:prstGeom>
        </p:spPr>
      </p:pic>
      <p:sp>
        <p:nvSpPr>
          <p:cNvPr id="4" name="Rectangle 3">
            <a:extLst>
              <a:ext uri="{FF2B5EF4-FFF2-40B4-BE49-F238E27FC236}">
                <a16:creationId xmlns:a16="http://schemas.microsoft.com/office/drawing/2014/main" xmlns="" id="{1BFBD573-7D79-40DE-83E7-EAC1AA7C98BD}"/>
              </a:ext>
            </a:extLst>
          </p:cNvPr>
          <p:cNvSpPr/>
          <p:nvPr/>
        </p:nvSpPr>
        <p:spPr>
          <a:xfrm>
            <a:off x="1000588" y="2376263"/>
            <a:ext cx="6966366" cy="2862322"/>
          </a:xfrm>
          <a:prstGeom prst="rect">
            <a:avLst/>
          </a:prstGeom>
        </p:spPr>
        <p:txBody>
          <a:bodyPr wrap="square">
            <a:spAutoFit/>
          </a:bodyPr>
          <a:lstStyle/>
          <a:p>
            <a:r>
              <a:rPr lang="en-US" dirty="0">
                <a:solidFill>
                  <a:srgbClr val="002060"/>
                </a:solidFill>
              </a:rPr>
              <a:t>International cooperation requires clear and fair communication, and language policy is key. Linguists help design policies that respect all languages and encourage participation.</a:t>
            </a:r>
          </a:p>
          <a:p>
            <a:endParaRPr lang="en-US" dirty="0">
              <a:solidFill>
                <a:srgbClr val="002060"/>
              </a:solidFill>
            </a:endParaRPr>
          </a:p>
          <a:p>
            <a:r>
              <a:rPr lang="en-US" b="1" dirty="0">
                <a:solidFill>
                  <a:srgbClr val="00B0F0"/>
                </a:solidFill>
              </a:rPr>
              <a:t>For example, </a:t>
            </a:r>
            <a:r>
              <a:rPr lang="en-US" dirty="0">
                <a:solidFill>
                  <a:srgbClr val="002060"/>
                </a:solidFill>
              </a:rPr>
              <a:t>the European Union recognizes 24 official languages, allowing citizens to speak and access information in their own language.</a:t>
            </a:r>
          </a:p>
          <a:p>
            <a:endParaRPr lang="en-US" dirty="0">
              <a:solidFill>
                <a:srgbClr val="002060"/>
              </a:solidFill>
            </a:endParaRPr>
          </a:p>
          <a:p>
            <a:r>
              <a:rPr lang="en-US" dirty="0">
                <a:solidFill>
                  <a:srgbClr val="002060"/>
                </a:solidFill>
              </a:rPr>
              <a:t>By valuing all languages, linguistics promotes unity in diversity, helping countries work together toward global sustainability and peace.</a:t>
            </a:r>
          </a:p>
        </p:txBody>
      </p:sp>
    </p:spTree>
    <p:extLst>
      <p:ext uri="{BB962C8B-B14F-4D97-AF65-F5344CB8AC3E}">
        <p14:creationId xmlns:p14="http://schemas.microsoft.com/office/powerpoint/2010/main" val="38801599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0CCF9-507A-9B33-F360-5F3A97BF4E61}"/>
              </a:ext>
            </a:extLst>
          </p:cNvPr>
          <p:cNvSpPr>
            <a:spLocks noGrp="1"/>
          </p:cNvSpPr>
          <p:nvPr>
            <p:ph type="title"/>
          </p:nvPr>
        </p:nvSpPr>
        <p:spPr>
          <a:xfrm>
            <a:off x="768096" y="3429000"/>
            <a:ext cx="4183283" cy="905256"/>
          </a:xfrm>
        </p:spPr>
        <p:txBody>
          <a:bodyPr/>
          <a:lstStyle/>
          <a:p>
            <a:r>
              <a:rPr lang="en-US" b="1" dirty="0">
                <a:solidFill>
                  <a:schemeClr val="accent1">
                    <a:lumMod val="75000"/>
                  </a:schemeClr>
                </a:solidFill>
                <a:latin typeface="Jokerman" panose="04090605060D06020702" pitchFamily="82" charset="0"/>
              </a:rPr>
              <a:t>THANK YOU</a:t>
            </a:r>
          </a:p>
        </p:txBody>
      </p:sp>
      <p:pic>
        <p:nvPicPr>
          <p:cNvPr id="14" name="Picture 13">
            <a:extLst>
              <a:ext uri="{FF2B5EF4-FFF2-40B4-BE49-F238E27FC236}">
                <a16:creationId xmlns:a16="http://schemas.microsoft.com/office/drawing/2014/main" xmlns="" id="{73FAF47E-C56B-4FAC-AAEA-E1F2BE155F17}"/>
              </a:ext>
            </a:extLst>
          </p:cNvPr>
          <p:cNvPicPr>
            <a:picLocks noChangeAspect="1"/>
          </p:cNvPicPr>
          <p:nvPr/>
        </p:nvPicPr>
        <p:blipFill>
          <a:blip r:embed="rId2"/>
          <a:stretch>
            <a:fillRect/>
          </a:stretch>
        </p:blipFill>
        <p:spPr>
          <a:xfrm>
            <a:off x="6096000" y="2756357"/>
            <a:ext cx="4876800" cy="3155798"/>
          </a:xfrm>
          <a:prstGeom prst="rect">
            <a:avLst/>
          </a:prstGeom>
        </p:spPr>
      </p:pic>
    </p:spTree>
    <p:extLst>
      <p:ext uri="{BB962C8B-B14F-4D97-AF65-F5344CB8AC3E}">
        <p14:creationId xmlns:p14="http://schemas.microsoft.com/office/powerpoint/2010/main" val="416565556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AF76D-A0D2-8179-168C-8025D377329E}"/>
              </a:ext>
            </a:extLst>
          </p:cNvPr>
          <p:cNvSpPr>
            <a:spLocks noGrp="1"/>
          </p:cNvSpPr>
          <p:nvPr>
            <p:ph type="title"/>
          </p:nvPr>
        </p:nvSpPr>
        <p:spPr>
          <a:xfrm>
            <a:off x="768095" y="667512"/>
            <a:ext cx="3149149" cy="5513832"/>
          </a:xfrm>
        </p:spPr>
        <p:txBody>
          <a:bodyPr>
            <a:normAutofit/>
          </a:bodyPr>
          <a:lstStyle/>
          <a:p>
            <a:r>
              <a:rPr lang="en-US" sz="4000" b="1" dirty="0">
                <a:solidFill>
                  <a:srgbClr val="00B0F0"/>
                </a:solidFill>
              </a:rPr>
              <a:t>Sustainable Development </a:t>
            </a:r>
          </a:p>
        </p:txBody>
      </p:sp>
      <p:sp>
        <p:nvSpPr>
          <p:cNvPr id="3" name="Content Placeholder 2">
            <a:extLst>
              <a:ext uri="{FF2B5EF4-FFF2-40B4-BE49-F238E27FC236}">
                <a16:creationId xmlns:a16="http://schemas.microsoft.com/office/drawing/2014/main" xmlns="" id="{B16F5ACA-5B20-DED2-F6EA-E50B5B17F3AE}"/>
              </a:ext>
            </a:extLst>
          </p:cNvPr>
          <p:cNvSpPr>
            <a:spLocks noGrp="1"/>
          </p:cNvSpPr>
          <p:nvPr>
            <p:ph idx="1"/>
          </p:nvPr>
        </p:nvSpPr>
        <p:spPr>
          <a:xfrm>
            <a:off x="4464423" y="1637852"/>
            <a:ext cx="4930589" cy="3573152"/>
          </a:xfrm>
        </p:spPr>
        <p:txBody>
          <a:bodyPr>
            <a:noAutofit/>
          </a:bodyPr>
          <a:lstStyle/>
          <a:p>
            <a:pPr marL="0" indent="0">
              <a:buNone/>
            </a:pPr>
            <a:r>
              <a:rPr lang="en-US" sz="2400" b="1" dirty="0">
                <a:solidFill>
                  <a:srgbClr val="002060"/>
                </a:solidFill>
              </a:rPr>
              <a:t>Sustainable development means meeting our current needs without harming the ability of future generations to meet their own. It includes environmental protection, economic growth, and social equality.</a:t>
            </a:r>
          </a:p>
        </p:txBody>
      </p:sp>
      <p:sp>
        <p:nvSpPr>
          <p:cNvPr id="5" name="Slide Number Placeholder 4">
            <a:extLst>
              <a:ext uri="{FF2B5EF4-FFF2-40B4-BE49-F238E27FC236}">
                <a16:creationId xmlns:a16="http://schemas.microsoft.com/office/drawing/2014/main" xmlns="" id="{269330A5-9701-4D21-4CCC-742D1F9B425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a:t>
            </a:fld>
            <a:endParaRPr lang="en-US" dirty="0"/>
          </a:p>
        </p:txBody>
      </p:sp>
    </p:spTree>
    <p:extLst>
      <p:ext uri="{BB962C8B-B14F-4D97-AF65-F5344CB8AC3E}">
        <p14:creationId xmlns:p14="http://schemas.microsoft.com/office/powerpoint/2010/main" val="85220951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C27B755-8483-1C3D-23B2-7AFF295A449E}"/>
              </a:ext>
            </a:extLst>
          </p:cNvPr>
          <p:cNvSpPr>
            <a:spLocks noGrp="1"/>
          </p:cNvSpPr>
          <p:nvPr>
            <p:ph type="body" sz="quarter" idx="10"/>
          </p:nvPr>
        </p:nvSpPr>
        <p:spPr>
          <a:xfrm>
            <a:off x="5700888" y="2247089"/>
            <a:ext cx="6245804" cy="2381355"/>
          </a:xfrm>
        </p:spPr>
        <p:txBody>
          <a:bodyPr>
            <a:normAutofit fontScale="85000" lnSpcReduction="10000"/>
          </a:bodyPr>
          <a:lstStyle/>
          <a:p>
            <a:pPr algn="just"/>
            <a:r>
              <a:rPr lang="en-US" b="1" dirty="0">
                <a:solidFill>
                  <a:srgbClr val="002060"/>
                </a:solidFill>
              </a:rPr>
              <a:t>Most people tend to associate sustainability primarily with fields such as science or technology, as well as with practices like recycling, and the use of  green energy. However, language and communication are just as important. Language shapes how we think, how we share knowledge, and how we work together. So, linguistics, the scientific study of language, can actually help us achieve many of the United Nations’ Sustainable Development Goals (SDGs).</a:t>
            </a:r>
          </a:p>
        </p:txBody>
      </p:sp>
      <p:pic>
        <p:nvPicPr>
          <p:cNvPr id="10" name="Picture 9">
            <a:extLst>
              <a:ext uri="{FF2B5EF4-FFF2-40B4-BE49-F238E27FC236}">
                <a16:creationId xmlns:a16="http://schemas.microsoft.com/office/drawing/2014/main" xmlns="" id="{E319D9AE-05BE-4854-8ACA-7E71EF813C11}"/>
              </a:ext>
            </a:extLst>
          </p:cNvPr>
          <p:cNvPicPr>
            <a:picLocks noChangeAspect="1"/>
          </p:cNvPicPr>
          <p:nvPr/>
        </p:nvPicPr>
        <p:blipFill>
          <a:blip r:embed="rId2"/>
          <a:stretch>
            <a:fillRect/>
          </a:stretch>
        </p:blipFill>
        <p:spPr>
          <a:xfrm>
            <a:off x="380773" y="2716642"/>
            <a:ext cx="4091334" cy="2975187"/>
          </a:xfrm>
          <a:prstGeom prst="rect">
            <a:avLst/>
          </a:prstGeom>
        </p:spPr>
      </p:pic>
      <p:pic>
        <p:nvPicPr>
          <p:cNvPr id="11" name="Picture 10">
            <a:extLst>
              <a:ext uri="{FF2B5EF4-FFF2-40B4-BE49-F238E27FC236}">
                <a16:creationId xmlns:a16="http://schemas.microsoft.com/office/drawing/2014/main" xmlns="" id="{0BC7C453-EAD3-40C2-B656-F776EBA987B7}"/>
              </a:ext>
            </a:extLst>
          </p:cNvPr>
          <p:cNvPicPr>
            <a:picLocks noChangeAspect="1"/>
          </p:cNvPicPr>
          <p:nvPr/>
        </p:nvPicPr>
        <p:blipFill>
          <a:blip r:embed="rId3"/>
          <a:stretch>
            <a:fillRect/>
          </a:stretch>
        </p:blipFill>
        <p:spPr>
          <a:xfrm>
            <a:off x="779566" y="2906978"/>
            <a:ext cx="3293749" cy="2353645"/>
          </a:xfrm>
          <a:prstGeom prst="rect">
            <a:avLst/>
          </a:prstGeom>
        </p:spPr>
      </p:pic>
    </p:spTree>
    <p:extLst>
      <p:ext uri="{BB962C8B-B14F-4D97-AF65-F5344CB8AC3E}">
        <p14:creationId xmlns:p14="http://schemas.microsoft.com/office/powerpoint/2010/main" val="234890676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F47D2-157E-4A91-A86F-11D2C183F31A}"/>
              </a:ext>
            </a:extLst>
          </p:cNvPr>
          <p:cNvSpPr>
            <a:spLocks noGrp="1"/>
          </p:cNvSpPr>
          <p:nvPr>
            <p:ph type="title"/>
          </p:nvPr>
        </p:nvSpPr>
        <p:spPr>
          <a:xfrm>
            <a:off x="5531556" y="225778"/>
            <a:ext cx="6029508" cy="887871"/>
          </a:xfrm>
        </p:spPr>
        <p:txBody>
          <a:bodyPr>
            <a:normAutofit/>
          </a:bodyPr>
          <a:lstStyle/>
          <a:p>
            <a:r>
              <a:rPr lang="en-US" sz="2400" b="1" dirty="0">
                <a:solidFill>
                  <a:srgbClr val="00B0F0"/>
                </a:solidFill>
              </a:rPr>
              <a:t>1. Bridging Communication Gaps in Multilingual Societies </a:t>
            </a:r>
          </a:p>
        </p:txBody>
      </p:sp>
      <p:sp>
        <p:nvSpPr>
          <p:cNvPr id="4" name="Text Placeholder 3">
            <a:extLst>
              <a:ext uri="{FF2B5EF4-FFF2-40B4-BE49-F238E27FC236}">
                <a16:creationId xmlns:a16="http://schemas.microsoft.com/office/drawing/2014/main" xmlns="" id="{A487EFCC-766C-4B1B-86A3-E1884DFD2FD5}"/>
              </a:ext>
            </a:extLst>
          </p:cNvPr>
          <p:cNvSpPr>
            <a:spLocks noGrp="1"/>
          </p:cNvSpPr>
          <p:nvPr>
            <p:ph type="body" sz="quarter" idx="10"/>
          </p:nvPr>
        </p:nvSpPr>
        <p:spPr>
          <a:xfrm>
            <a:off x="5531556" y="1320800"/>
            <a:ext cx="6502400" cy="5311422"/>
          </a:xfrm>
        </p:spPr>
        <p:txBody>
          <a:bodyPr>
            <a:normAutofit/>
          </a:bodyPr>
          <a:lstStyle/>
          <a:p>
            <a:pPr marL="342900" indent="-342900">
              <a:buFont typeface="Wingdings" panose="05000000000000000000" pitchFamily="2" charset="2"/>
              <a:buChar char="q"/>
            </a:pPr>
            <a:r>
              <a:rPr lang="en-US" sz="2000" b="1" dirty="0">
                <a:solidFill>
                  <a:srgbClr val="002060"/>
                </a:solidFill>
              </a:rPr>
              <a:t>Around the world, people speak over 7,000 languages, according to UNESCO. Many of them are spoken by small communities, and some are disappearing fast.</a:t>
            </a:r>
          </a:p>
          <a:p>
            <a:pPr marL="342900" indent="-342900">
              <a:buFont typeface="Wingdings" panose="05000000000000000000" pitchFamily="2" charset="2"/>
              <a:buChar char="q"/>
            </a:pPr>
            <a:r>
              <a:rPr lang="en-US" sz="2000" b="1" dirty="0">
                <a:solidFill>
                  <a:srgbClr val="002060"/>
                </a:solidFill>
              </a:rPr>
              <a:t>This diversity is beautiful, but it also creates communication barriers. For development programs to work, everyone needs to understand information  about health, education, safety, or climate.</a:t>
            </a:r>
          </a:p>
          <a:p>
            <a:pPr marL="342900" indent="-342900">
              <a:buFont typeface="Wingdings" panose="05000000000000000000" pitchFamily="2" charset="2"/>
              <a:buChar char="q"/>
            </a:pPr>
            <a:r>
              <a:rPr lang="en-US" sz="2000" b="1" dirty="0">
                <a:solidFill>
                  <a:srgbClr val="002060"/>
                </a:solidFill>
              </a:rPr>
              <a:t>Linguists help by studying and documenting local languages so governments and organizations can communicate more effectively.</a:t>
            </a:r>
          </a:p>
          <a:p>
            <a:pPr marL="342900" indent="-342900">
              <a:buFont typeface="Wingdings" panose="05000000000000000000" pitchFamily="2" charset="2"/>
              <a:buChar char="q"/>
            </a:pPr>
            <a:endParaRPr lang="en-US" sz="2000" b="1" dirty="0">
              <a:solidFill>
                <a:srgbClr val="002060"/>
              </a:solidFill>
            </a:endParaRPr>
          </a:p>
          <a:p>
            <a:pPr marL="342900" indent="-342900">
              <a:buFont typeface="Wingdings" panose="05000000000000000000" pitchFamily="2" charset="2"/>
              <a:buChar char="q"/>
            </a:pPr>
            <a:r>
              <a:rPr lang="en-US" sz="2000" b="1" u="sng" dirty="0">
                <a:solidFill>
                  <a:srgbClr val="002060"/>
                </a:solidFill>
              </a:rPr>
              <a:t>For example</a:t>
            </a:r>
            <a:r>
              <a:rPr lang="en-US" sz="2000" b="1" dirty="0">
                <a:solidFill>
                  <a:srgbClr val="002060"/>
                </a:solidFill>
              </a:rPr>
              <a:t>, during health campaigns in Africa and Southeast Asia, information about diseases like COVID-19 or malaria was translated into local languages, making it easier for people in rural areas to understand and follow safety instructions.</a:t>
            </a:r>
          </a:p>
          <a:p>
            <a:endParaRPr lang="en-US" dirty="0"/>
          </a:p>
        </p:txBody>
      </p:sp>
      <p:pic>
        <p:nvPicPr>
          <p:cNvPr id="5" name="Picture 4">
            <a:extLst>
              <a:ext uri="{FF2B5EF4-FFF2-40B4-BE49-F238E27FC236}">
                <a16:creationId xmlns:a16="http://schemas.microsoft.com/office/drawing/2014/main" xmlns="" id="{5915A7C3-C2C5-4C97-AEC0-17F1511FA2D4}"/>
              </a:ext>
            </a:extLst>
          </p:cNvPr>
          <p:cNvPicPr>
            <a:picLocks noChangeAspect="1"/>
          </p:cNvPicPr>
          <p:nvPr/>
        </p:nvPicPr>
        <p:blipFill>
          <a:blip r:embed="rId2"/>
          <a:stretch>
            <a:fillRect/>
          </a:stretch>
        </p:blipFill>
        <p:spPr>
          <a:xfrm>
            <a:off x="316088" y="4109156"/>
            <a:ext cx="4865511" cy="2748844"/>
          </a:xfrm>
          <a:prstGeom prst="rect">
            <a:avLst/>
          </a:prstGeom>
        </p:spPr>
      </p:pic>
    </p:spTree>
    <p:extLst>
      <p:ext uri="{BB962C8B-B14F-4D97-AF65-F5344CB8AC3E}">
        <p14:creationId xmlns:p14="http://schemas.microsoft.com/office/powerpoint/2010/main" val="308281631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9A763-A8E3-4429-A67A-F47111428442}"/>
              </a:ext>
            </a:extLst>
          </p:cNvPr>
          <p:cNvSpPr>
            <a:spLocks noGrp="1"/>
          </p:cNvSpPr>
          <p:nvPr>
            <p:ph type="title"/>
          </p:nvPr>
        </p:nvSpPr>
        <p:spPr>
          <a:xfrm>
            <a:off x="285993" y="87548"/>
            <a:ext cx="10894978" cy="753184"/>
          </a:xfrm>
        </p:spPr>
        <p:txBody>
          <a:bodyPr>
            <a:normAutofit/>
          </a:bodyPr>
          <a:lstStyle/>
          <a:p>
            <a:r>
              <a:rPr lang="en-US" sz="2000" b="1" dirty="0">
                <a:solidFill>
                  <a:srgbClr val="00B0F0"/>
                </a:solidFill>
              </a:rPr>
              <a:t>2-Preserving Indigenous Knowledge and Cultural Heritage</a:t>
            </a:r>
          </a:p>
        </p:txBody>
      </p:sp>
      <p:pic>
        <p:nvPicPr>
          <p:cNvPr id="5" name="Picture 4">
            <a:extLst>
              <a:ext uri="{FF2B5EF4-FFF2-40B4-BE49-F238E27FC236}">
                <a16:creationId xmlns:a16="http://schemas.microsoft.com/office/drawing/2014/main" xmlns="" id="{6B2C5367-D9BA-41B2-B108-64019C1AD9AB}"/>
              </a:ext>
            </a:extLst>
          </p:cNvPr>
          <p:cNvPicPr>
            <a:picLocks noChangeAspect="1"/>
          </p:cNvPicPr>
          <p:nvPr/>
        </p:nvPicPr>
        <p:blipFill>
          <a:blip r:embed="rId2"/>
          <a:stretch>
            <a:fillRect/>
          </a:stretch>
        </p:blipFill>
        <p:spPr>
          <a:xfrm>
            <a:off x="7950741" y="2587558"/>
            <a:ext cx="3242126" cy="2422188"/>
          </a:xfrm>
          <a:prstGeom prst="rect">
            <a:avLst/>
          </a:prstGeom>
        </p:spPr>
      </p:pic>
      <p:sp>
        <p:nvSpPr>
          <p:cNvPr id="7" name="Rectangle 6">
            <a:extLst>
              <a:ext uri="{FF2B5EF4-FFF2-40B4-BE49-F238E27FC236}">
                <a16:creationId xmlns:a16="http://schemas.microsoft.com/office/drawing/2014/main" xmlns="" id="{6E7F7188-AD25-4816-9BA8-C84F431808B5}"/>
              </a:ext>
            </a:extLst>
          </p:cNvPr>
          <p:cNvSpPr/>
          <p:nvPr/>
        </p:nvSpPr>
        <p:spPr>
          <a:xfrm>
            <a:off x="285993" y="1906620"/>
            <a:ext cx="6355405" cy="2585323"/>
          </a:xfrm>
          <a:prstGeom prst="rect">
            <a:avLst/>
          </a:prstGeom>
        </p:spPr>
        <p:txBody>
          <a:bodyPr wrap="square">
            <a:spAutoFit/>
          </a:bodyPr>
          <a:lstStyle/>
          <a:p>
            <a:r>
              <a:rPr lang="en-US" b="1" dirty="0">
                <a:solidFill>
                  <a:srgbClr val="002060"/>
                </a:solidFill>
              </a:rPr>
              <a:t>Many indigenous languages carry centuries of knowledge about the environment, plants, farming, and medicine. When these languages disappear, this wisdom can be lost forever. Linguists document endangered languages by creating dictionaries, recording stories, and studying grammar to preserve cultural and ecological knowledge.</a:t>
            </a:r>
          </a:p>
          <a:p>
            <a:endParaRPr lang="en-US" b="1" dirty="0">
              <a:solidFill>
                <a:srgbClr val="002060"/>
              </a:solidFill>
            </a:endParaRPr>
          </a:p>
          <a:p>
            <a:r>
              <a:rPr lang="en-US" b="1" dirty="0">
                <a:solidFill>
                  <a:srgbClr val="00B0F0"/>
                </a:solidFill>
              </a:rPr>
              <a:t>Example</a:t>
            </a:r>
            <a:r>
              <a:rPr lang="en-US" b="1" dirty="0">
                <a:solidFill>
                  <a:srgbClr val="002060"/>
                </a:solidFill>
              </a:rPr>
              <a:t>: Quechua and Aymara in the Andes have special words for weather and soil that help farmers manage crops sustainably.</a:t>
            </a:r>
          </a:p>
        </p:txBody>
      </p:sp>
    </p:spTree>
    <p:extLst>
      <p:ext uri="{BB962C8B-B14F-4D97-AF65-F5344CB8AC3E}">
        <p14:creationId xmlns:p14="http://schemas.microsoft.com/office/powerpoint/2010/main" val="5060525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077C6F9-B646-5C7D-C75E-C0A52DC72116}"/>
              </a:ext>
            </a:extLst>
          </p:cNvPr>
          <p:cNvSpPr>
            <a:spLocks noGrp="1"/>
          </p:cNvSpPr>
          <p:nvPr>
            <p:ph type="title"/>
          </p:nvPr>
        </p:nvSpPr>
        <p:spPr>
          <a:xfrm>
            <a:off x="991248" y="628407"/>
            <a:ext cx="9076879" cy="889108"/>
          </a:xfrm>
        </p:spPr>
        <p:txBody>
          <a:bodyPr>
            <a:normAutofit/>
          </a:bodyPr>
          <a:lstStyle/>
          <a:p>
            <a:r>
              <a:rPr lang="en-US" sz="2000" b="1" dirty="0">
                <a:solidFill>
                  <a:srgbClr val="00B0F0"/>
                </a:solidFill>
              </a:rPr>
              <a:t>3. Promoting Multilingual Education for Equity and Inclusion</a:t>
            </a:r>
          </a:p>
        </p:txBody>
      </p:sp>
      <p:sp>
        <p:nvSpPr>
          <p:cNvPr id="3" name="Slide Number Placeholder 2">
            <a:extLst>
              <a:ext uri="{FF2B5EF4-FFF2-40B4-BE49-F238E27FC236}">
                <a16:creationId xmlns:a16="http://schemas.microsoft.com/office/drawing/2014/main" xmlns="" id="{CBFCE61F-A4B1-C1BD-8937-C2A157D029E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6</a:t>
            </a:fld>
            <a:endParaRPr lang="en-US" dirty="0"/>
          </a:p>
        </p:txBody>
      </p:sp>
      <p:pic>
        <p:nvPicPr>
          <p:cNvPr id="2" name="Picture 1">
            <a:extLst>
              <a:ext uri="{FF2B5EF4-FFF2-40B4-BE49-F238E27FC236}">
                <a16:creationId xmlns:a16="http://schemas.microsoft.com/office/drawing/2014/main" xmlns="" id="{935F7BA8-2B5F-46BB-B5A7-77640FE0ADC3}"/>
              </a:ext>
            </a:extLst>
          </p:cNvPr>
          <p:cNvPicPr>
            <a:picLocks noChangeAspect="1"/>
          </p:cNvPicPr>
          <p:nvPr/>
        </p:nvPicPr>
        <p:blipFill>
          <a:blip r:embed="rId2"/>
          <a:stretch>
            <a:fillRect/>
          </a:stretch>
        </p:blipFill>
        <p:spPr>
          <a:xfrm>
            <a:off x="7702212" y="2136338"/>
            <a:ext cx="3794382" cy="2931773"/>
          </a:xfrm>
          <a:prstGeom prst="rect">
            <a:avLst/>
          </a:prstGeom>
        </p:spPr>
      </p:pic>
      <p:sp>
        <p:nvSpPr>
          <p:cNvPr id="8" name="Rectangle 7">
            <a:extLst>
              <a:ext uri="{FF2B5EF4-FFF2-40B4-BE49-F238E27FC236}">
                <a16:creationId xmlns:a16="http://schemas.microsoft.com/office/drawing/2014/main" xmlns="" id="{799A456F-F16F-4F5F-938D-1D71ADBA49D7}"/>
              </a:ext>
            </a:extLst>
          </p:cNvPr>
          <p:cNvSpPr/>
          <p:nvPr/>
        </p:nvSpPr>
        <p:spPr>
          <a:xfrm>
            <a:off x="893971" y="2136338"/>
            <a:ext cx="6216948" cy="2585323"/>
          </a:xfrm>
          <a:prstGeom prst="rect">
            <a:avLst/>
          </a:prstGeom>
        </p:spPr>
        <p:txBody>
          <a:bodyPr wrap="square">
            <a:spAutoFit/>
          </a:bodyPr>
          <a:lstStyle/>
          <a:p>
            <a:pPr marL="285750" indent="-285750">
              <a:buFont typeface="Wingdings" panose="05000000000000000000" pitchFamily="2" charset="2"/>
              <a:buChar char="q"/>
            </a:pPr>
            <a:r>
              <a:rPr lang="en-US" b="1" dirty="0">
                <a:solidFill>
                  <a:srgbClr val="002060"/>
                </a:solidFill>
              </a:rPr>
              <a:t>Education is a key tool for sustainable development, but children often struggle if taught in a language they don’t speak at home. Linguistic research shows that learning in one’s mother tongue improves understanding, keeps students in school longer, and boosts performance.</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B0F0"/>
                </a:solidFill>
              </a:rPr>
              <a:t>Example</a:t>
            </a:r>
            <a:r>
              <a:rPr lang="en-US" b="1" dirty="0">
                <a:solidFill>
                  <a:srgbClr val="002060"/>
                </a:solidFill>
              </a:rPr>
              <a:t>: Ethiopia and Papua New Guinea improved literacy and reduced dropout rates by using local languages in schools.</a:t>
            </a:r>
          </a:p>
        </p:txBody>
      </p:sp>
    </p:spTree>
    <p:extLst>
      <p:ext uri="{BB962C8B-B14F-4D97-AF65-F5344CB8AC3E}">
        <p14:creationId xmlns:p14="http://schemas.microsoft.com/office/powerpoint/2010/main" val="2346848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CFC0B0-8375-0EFB-5560-78FD88F24B62}"/>
              </a:ext>
            </a:extLst>
          </p:cNvPr>
          <p:cNvSpPr>
            <a:spLocks noGrp="1"/>
          </p:cNvSpPr>
          <p:nvPr>
            <p:ph type="title"/>
          </p:nvPr>
        </p:nvSpPr>
        <p:spPr>
          <a:xfrm>
            <a:off x="672504" y="981022"/>
            <a:ext cx="7082710" cy="587846"/>
          </a:xfrm>
        </p:spPr>
        <p:txBody>
          <a:bodyPr>
            <a:normAutofit/>
          </a:bodyPr>
          <a:lstStyle/>
          <a:p>
            <a:r>
              <a:rPr lang="en-US" sz="2000" b="1" dirty="0">
                <a:solidFill>
                  <a:srgbClr val="00B0F0"/>
                </a:solidFill>
              </a:rPr>
              <a:t>4- Enhancing Climate Action through Linguistic Research</a:t>
            </a:r>
            <a:endParaRPr lang="en-US" sz="2000" b="1" dirty="0">
              <a:solidFill>
                <a:srgbClr val="002060"/>
              </a:solidFill>
            </a:endParaRPr>
          </a:p>
        </p:txBody>
      </p:sp>
      <p:sp>
        <p:nvSpPr>
          <p:cNvPr id="3" name="Slide Number Placeholder 2">
            <a:extLst>
              <a:ext uri="{FF2B5EF4-FFF2-40B4-BE49-F238E27FC236}">
                <a16:creationId xmlns:a16="http://schemas.microsoft.com/office/drawing/2014/main" xmlns=""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7</a:t>
            </a:fld>
            <a:endParaRPr lang="en-US" dirty="0"/>
          </a:p>
        </p:txBody>
      </p:sp>
      <p:pic>
        <p:nvPicPr>
          <p:cNvPr id="2" name="Picture 1">
            <a:extLst>
              <a:ext uri="{FF2B5EF4-FFF2-40B4-BE49-F238E27FC236}">
                <a16:creationId xmlns:a16="http://schemas.microsoft.com/office/drawing/2014/main" xmlns="" id="{3EFBF8BC-71D6-4F57-B22B-43B46AFBE244}"/>
              </a:ext>
            </a:extLst>
          </p:cNvPr>
          <p:cNvPicPr>
            <a:picLocks noChangeAspect="1"/>
          </p:cNvPicPr>
          <p:nvPr/>
        </p:nvPicPr>
        <p:blipFill>
          <a:blip r:embed="rId2"/>
          <a:stretch>
            <a:fillRect/>
          </a:stretch>
        </p:blipFill>
        <p:spPr>
          <a:xfrm>
            <a:off x="8610600" y="2354092"/>
            <a:ext cx="3308693" cy="2354096"/>
          </a:xfrm>
          <a:prstGeom prst="rect">
            <a:avLst/>
          </a:prstGeom>
        </p:spPr>
      </p:pic>
      <p:sp>
        <p:nvSpPr>
          <p:cNvPr id="5" name="Rectangle 4">
            <a:extLst>
              <a:ext uri="{FF2B5EF4-FFF2-40B4-BE49-F238E27FC236}">
                <a16:creationId xmlns:a16="http://schemas.microsoft.com/office/drawing/2014/main" xmlns="" id="{E2ECC07E-280C-4A44-84BC-4D87B3807BE5}"/>
              </a:ext>
            </a:extLst>
          </p:cNvPr>
          <p:cNvSpPr/>
          <p:nvPr/>
        </p:nvSpPr>
        <p:spPr>
          <a:xfrm>
            <a:off x="494651" y="2149811"/>
            <a:ext cx="7438417" cy="3139321"/>
          </a:xfrm>
          <a:prstGeom prst="rect">
            <a:avLst/>
          </a:prstGeom>
        </p:spPr>
        <p:txBody>
          <a:bodyPr wrap="square">
            <a:spAutoFit/>
          </a:bodyPr>
          <a:lstStyle/>
          <a:p>
            <a:pPr marL="285750" indent="-285750">
              <a:buFont typeface="Wingdings" panose="05000000000000000000" pitchFamily="2" charset="2"/>
              <a:buChar char="q"/>
            </a:pPr>
            <a:r>
              <a:rPr lang="en-US" b="1" dirty="0">
                <a:solidFill>
                  <a:srgbClr val="002060"/>
                </a:solidFill>
              </a:rPr>
              <a:t>Climate change is a major global challenge, but solutions rely on clear communication. Scientific terms are often complex, so linguists translate them into local languages, helping communities act, </a:t>
            </a:r>
            <a:r>
              <a:rPr lang="en-US" b="1" dirty="0">
                <a:solidFill>
                  <a:srgbClr val="00B0F0"/>
                </a:solidFill>
              </a:rPr>
              <a:t>for example, </a:t>
            </a:r>
            <a:r>
              <a:rPr lang="en-US" b="1" dirty="0">
                <a:solidFill>
                  <a:srgbClr val="002060"/>
                </a:solidFill>
              </a:rPr>
              <a:t>understanding drought warnings or recycling rules.</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2060"/>
                </a:solidFill>
              </a:rPr>
              <a:t>Linguistics also preserves traditional ecological knowledge. Many indigenous communities have words for local animals, weather, and land management that scientists can learn from.</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B0F0"/>
                </a:solidFill>
              </a:rPr>
              <a:t>Example</a:t>
            </a:r>
            <a:r>
              <a:rPr lang="en-US" b="1" dirty="0">
                <a:solidFill>
                  <a:srgbClr val="002060"/>
                </a:solidFill>
              </a:rPr>
              <a:t>: The Sami people in Northern Europe have over 100 words for snow, which helps scientists track Arctic environmental changes.</a:t>
            </a:r>
          </a:p>
        </p:txBody>
      </p:sp>
    </p:spTree>
    <p:extLst>
      <p:ext uri="{BB962C8B-B14F-4D97-AF65-F5344CB8AC3E}">
        <p14:creationId xmlns:p14="http://schemas.microsoft.com/office/powerpoint/2010/main" val="67532877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805E5-EAE8-4308-9431-AFF575B2A0C8}"/>
              </a:ext>
            </a:extLst>
          </p:cNvPr>
          <p:cNvSpPr>
            <a:spLocks noGrp="1"/>
          </p:cNvSpPr>
          <p:nvPr>
            <p:ph type="title"/>
          </p:nvPr>
        </p:nvSpPr>
        <p:spPr>
          <a:xfrm>
            <a:off x="543776" y="626595"/>
            <a:ext cx="8619680" cy="782104"/>
          </a:xfrm>
        </p:spPr>
        <p:txBody>
          <a:bodyPr>
            <a:normAutofit/>
          </a:bodyPr>
          <a:lstStyle/>
          <a:p>
            <a:r>
              <a:rPr lang="en-US" sz="2000" b="1" dirty="0">
                <a:solidFill>
                  <a:srgbClr val="00B0F0"/>
                </a:solidFill>
              </a:rPr>
              <a:t>5-Facilitating Economic Development through Cross-Cultural Communication</a:t>
            </a:r>
          </a:p>
        </p:txBody>
      </p:sp>
      <p:sp>
        <p:nvSpPr>
          <p:cNvPr id="5" name="Slide Number Placeholder 4">
            <a:extLst>
              <a:ext uri="{FF2B5EF4-FFF2-40B4-BE49-F238E27FC236}">
                <a16:creationId xmlns:a16="http://schemas.microsoft.com/office/drawing/2014/main" xmlns="" id="{4A49DCB8-802F-4BF3-982C-637749ABA304}"/>
              </a:ext>
            </a:extLst>
          </p:cNvPr>
          <p:cNvSpPr>
            <a:spLocks noGrp="1"/>
          </p:cNvSpPr>
          <p:nvPr>
            <p:ph type="sldNum" sz="quarter" idx="12"/>
          </p:nvPr>
        </p:nvSpPr>
        <p:spPr/>
        <p:txBody>
          <a:bodyPr/>
          <a:lstStyle/>
          <a:p>
            <a:fld id="{CBD12358-51D2-46B3-9BDE-DF29528B9454}" type="slidenum">
              <a:rPr lang="en-US" smtClean="0"/>
              <a:t>8</a:t>
            </a:fld>
            <a:endParaRPr lang="en-US" dirty="0"/>
          </a:p>
        </p:txBody>
      </p:sp>
      <p:pic>
        <p:nvPicPr>
          <p:cNvPr id="6" name="Picture 5">
            <a:extLst>
              <a:ext uri="{FF2B5EF4-FFF2-40B4-BE49-F238E27FC236}">
                <a16:creationId xmlns:a16="http://schemas.microsoft.com/office/drawing/2014/main" xmlns="" id="{34638581-D31E-4890-914B-B433D3BF3FFA}"/>
              </a:ext>
            </a:extLst>
          </p:cNvPr>
          <p:cNvPicPr>
            <a:picLocks noChangeAspect="1"/>
          </p:cNvPicPr>
          <p:nvPr/>
        </p:nvPicPr>
        <p:blipFill>
          <a:blip r:embed="rId2"/>
          <a:stretch>
            <a:fillRect/>
          </a:stretch>
        </p:blipFill>
        <p:spPr>
          <a:xfrm>
            <a:off x="7993983" y="1908770"/>
            <a:ext cx="3032877" cy="3040459"/>
          </a:xfrm>
          <a:prstGeom prst="rect">
            <a:avLst/>
          </a:prstGeom>
        </p:spPr>
      </p:pic>
      <p:sp>
        <p:nvSpPr>
          <p:cNvPr id="4" name="Rectangle 3">
            <a:extLst>
              <a:ext uri="{FF2B5EF4-FFF2-40B4-BE49-F238E27FC236}">
                <a16:creationId xmlns:a16="http://schemas.microsoft.com/office/drawing/2014/main" xmlns="" id="{FC01DBDC-6DC4-448D-B1A5-8E6E3FED3B9A}"/>
              </a:ext>
            </a:extLst>
          </p:cNvPr>
          <p:cNvSpPr/>
          <p:nvPr/>
        </p:nvSpPr>
        <p:spPr>
          <a:xfrm>
            <a:off x="830094" y="1830157"/>
            <a:ext cx="6096000" cy="3970318"/>
          </a:xfrm>
          <a:prstGeom prst="rect">
            <a:avLst/>
          </a:prstGeom>
        </p:spPr>
        <p:txBody>
          <a:bodyPr>
            <a:spAutoFit/>
          </a:bodyPr>
          <a:lstStyle/>
          <a:p>
            <a:pPr marL="285750" indent="-285750">
              <a:buFont typeface="Wingdings" panose="05000000000000000000" pitchFamily="2" charset="2"/>
              <a:buChar char="q"/>
            </a:pPr>
            <a:r>
              <a:rPr lang="en-US" b="1" dirty="0">
                <a:solidFill>
                  <a:srgbClr val="002060"/>
                </a:solidFill>
              </a:rPr>
              <a:t>Economic growth often involves communication across cultures and languages in business, trade, or technology.</a:t>
            </a:r>
          </a:p>
          <a:p>
            <a:pPr marL="285750" indent="-285750">
              <a:buFont typeface="Wingdings" panose="05000000000000000000" pitchFamily="2" charset="2"/>
              <a:buChar char="q"/>
            </a:pPr>
            <a:r>
              <a:rPr lang="en-US" b="1" dirty="0">
                <a:solidFill>
                  <a:srgbClr val="002060"/>
                </a:solidFill>
              </a:rPr>
              <a:t>Linguistics helps make this possible by improving cross-cultural communication.</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2060"/>
                </a:solidFill>
              </a:rPr>
              <a:t> </a:t>
            </a:r>
            <a:r>
              <a:rPr lang="en-US" b="1" dirty="0">
                <a:solidFill>
                  <a:srgbClr val="00B0F0"/>
                </a:solidFill>
              </a:rPr>
              <a:t>For example, </a:t>
            </a:r>
            <a:r>
              <a:rPr lang="en-US" b="1" dirty="0">
                <a:solidFill>
                  <a:srgbClr val="002060"/>
                </a:solidFill>
              </a:rPr>
              <a:t>businesses use linguists to localize their products, not just translating words but adapting messages to fit local culture.</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2060"/>
                </a:solidFill>
              </a:rPr>
              <a:t>Think of mobile phone companies that design multilingual apps for Africa or Asia, allowing users to access technology in their own language. That’s linguistic inclusion supporting economic growth.</a:t>
            </a:r>
            <a:r>
              <a:rPr lang="en-US" dirty="0"/>
              <a:t/>
            </a:r>
            <a:br>
              <a:rPr lang="en-US" dirty="0"/>
            </a:br>
            <a:endParaRPr lang="en-US" dirty="0"/>
          </a:p>
        </p:txBody>
      </p:sp>
    </p:spTree>
    <p:extLst>
      <p:ext uri="{BB962C8B-B14F-4D97-AF65-F5344CB8AC3E}">
        <p14:creationId xmlns:p14="http://schemas.microsoft.com/office/powerpoint/2010/main" val="408319748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B0CCF-8765-4E05-AD66-DF8FB3BD2788}"/>
              </a:ext>
            </a:extLst>
          </p:cNvPr>
          <p:cNvSpPr>
            <a:spLocks noGrp="1"/>
          </p:cNvSpPr>
          <p:nvPr>
            <p:ph type="title"/>
          </p:nvPr>
        </p:nvSpPr>
        <p:spPr>
          <a:xfrm>
            <a:off x="618844" y="854866"/>
            <a:ext cx="6596324" cy="803505"/>
          </a:xfrm>
        </p:spPr>
        <p:txBody>
          <a:bodyPr>
            <a:normAutofit/>
          </a:bodyPr>
          <a:lstStyle/>
          <a:p>
            <a:r>
              <a:rPr lang="en-US" sz="2000" b="1" dirty="0">
                <a:solidFill>
                  <a:srgbClr val="00B0F0"/>
                </a:solidFill>
              </a:rPr>
              <a:t>6. Supporting Social Inclusion and Gender Equality </a:t>
            </a:r>
          </a:p>
        </p:txBody>
      </p:sp>
      <p:sp>
        <p:nvSpPr>
          <p:cNvPr id="5" name="Slide Number Placeholder 4">
            <a:extLst>
              <a:ext uri="{FF2B5EF4-FFF2-40B4-BE49-F238E27FC236}">
                <a16:creationId xmlns:a16="http://schemas.microsoft.com/office/drawing/2014/main" xmlns="" id="{F6A5E5B1-FBDC-4835-A38A-D983F00697BB}"/>
              </a:ext>
            </a:extLst>
          </p:cNvPr>
          <p:cNvSpPr>
            <a:spLocks noGrp="1"/>
          </p:cNvSpPr>
          <p:nvPr>
            <p:ph type="sldNum" sz="quarter" idx="12"/>
          </p:nvPr>
        </p:nvSpPr>
        <p:spPr/>
        <p:txBody>
          <a:bodyPr/>
          <a:lstStyle/>
          <a:p>
            <a:fld id="{CBD12358-51D2-46B3-9BDE-DF29528B9454}" type="slidenum">
              <a:rPr lang="en-US" smtClean="0"/>
              <a:t>9</a:t>
            </a:fld>
            <a:endParaRPr lang="en-US" dirty="0"/>
          </a:p>
        </p:txBody>
      </p:sp>
      <p:pic>
        <p:nvPicPr>
          <p:cNvPr id="6" name="Picture 5">
            <a:extLst>
              <a:ext uri="{FF2B5EF4-FFF2-40B4-BE49-F238E27FC236}">
                <a16:creationId xmlns:a16="http://schemas.microsoft.com/office/drawing/2014/main" xmlns="" id="{3E115D93-BAFF-4C6D-B692-8D9CC3091D61}"/>
              </a:ext>
            </a:extLst>
          </p:cNvPr>
          <p:cNvPicPr>
            <a:picLocks noChangeAspect="1"/>
          </p:cNvPicPr>
          <p:nvPr/>
        </p:nvPicPr>
        <p:blipFill>
          <a:blip r:embed="rId2"/>
          <a:stretch>
            <a:fillRect/>
          </a:stretch>
        </p:blipFill>
        <p:spPr>
          <a:xfrm>
            <a:off x="8274995" y="1498059"/>
            <a:ext cx="3414409" cy="3414409"/>
          </a:xfrm>
          <a:prstGeom prst="rect">
            <a:avLst/>
          </a:prstGeom>
        </p:spPr>
      </p:pic>
      <p:sp>
        <p:nvSpPr>
          <p:cNvPr id="4" name="Rectangle 3">
            <a:extLst>
              <a:ext uri="{FF2B5EF4-FFF2-40B4-BE49-F238E27FC236}">
                <a16:creationId xmlns:a16="http://schemas.microsoft.com/office/drawing/2014/main" xmlns="" id="{BCD9A6ED-56BB-48C0-98FA-C9D57510C817}"/>
              </a:ext>
            </a:extLst>
          </p:cNvPr>
          <p:cNvSpPr/>
          <p:nvPr/>
        </p:nvSpPr>
        <p:spPr>
          <a:xfrm>
            <a:off x="618844" y="2352659"/>
            <a:ext cx="6096000" cy="2308324"/>
          </a:xfrm>
          <a:prstGeom prst="rect">
            <a:avLst/>
          </a:prstGeom>
        </p:spPr>
        <p:txBody>
          <a:bodyPr>
            <a:spAutoFit/>
          </a:bodyPr>
          <a:lstStyle/>
          <a:p>
            <a:pPr marL="285750" indent="-285750">
              <a:buFont typeface="Wingdings" panose="05000000000000000000" pitchFamily="2" charset="2"/>
              <a:buChar char="q"/>
            </a:pPr>
            <a:r>
              <a:rPr lang="en-US" b="1" dirty="0">
                <a:solidFill>
                  <a:srgbClr val="002060"/>
                </a:solidFill>
              </a:rPr>
              <a:t>Language shapes how people see the world and treat others. Linguists promote gender-neutral terms to reduce bias and protect minority languages, ensuring everyone feels respected.</a:t>
            </a:r>
          </a:p>
          <a:p>
            <a:pPr marL="285750" indent="-285750">
              <a:buFont typeface="Wingdings" panose="05000000000000000000" pitchFamily="2" charset="2"/>
              <a:buChar char="q"/>
            </a:pPr>
            <a:endParaRPr lang="en-US" b="1" dirty="0">
              <a:solidFill>
                <a:srgbClr val="002060"/>
              </a:solidFill>
            </a:endParaRPr>
          </a:p>
          <a:p>
            <a:pPr marL="285750" indent="-285750">
              <a:buFont typeface="Wingdings" panose="05000000000000000000" pitchFamily="2" charset="2"/>
              <a:buChar char="q"/>
            </a:pPr>
            <a:r>
              <a:rPr lang="en-US" b="1" dirty="0">
                <a:solidFill>
                  <a:srgbClr val="002060"/>
                </a:solidFill>
              </a:rPr>
              <a:t>By making language fair and inclusive, linguistics helps build societies where no one is left behind, supporting equality, social justice, and sustainable development</a:t>
            </a:r>
          </a:p>
        </p:txBody>
      </p:sp>
    </p:spTree>
    <p:extLst>
      <p:ext uri="{BB962C8B-B14F-4D97-AF65-F5344CB8AC3E}">
        <p14:creationId xmlns:p14="http://schemas.microsoft.com/office/powerpoint/2010/main" val="272905835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M33468121_win32_CP_V3" id="{DB41292E-DA07-4A60-84D2-21F0B686AF93}" vid="{CD2DD4A9-674C-44A3-BA93-D7C3019ED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BE47603A-423C-4B8F-AA3D-8E6FA471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9BBA1-1277-4614-8DDE-B2EB22751222}">
  <ds:schemaRefs>
    <ds:schemaRef ds:uri="http://schemas.microsoft.com/sharepoint/v3/contenttype/forms"/>
  </ds:schemaRefs>
</ds:datastoreItem>
</file>

<file path=customXml/itemProps3.xml><?xml version="1.0" encoding="utf-8"?>
<ds:datastoreItem xmlns:ds="http://schemas.openxmlformats.org/officeDocument/2006/customXml" ds:itemID="{62AF5DA8-6387-4138-BF96-B65D39F2FC2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Coastal presentation</Template>
  <TotalTime>192</TotalTime>
  <Words>832</Words>
  <Application>Microsoft Office PowerPoint</Application>
  <PresentationFormat>Custom</PresentationFormat>
  <Paragraphs>55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Custom</vt:lpstr>
      <vt:lpstr>The Role of Linguistics in Promoting Sustainable Development</vt:lpstr>
      <vt:lpstr>Sustainable Development </vt:lpstr>
      <vt:lpstr>PowerPoint Presentation</vt:lpstr>
      <vt:lpstr>1. Bridging Communication Gaps in Multilingual Societies </vt:lpstr>
      <vt:lpstr>2-Preserving Indigenous Knowledge and Cultural Heritage</vt:lpstr>
      <vt:lpstr>3. Promoting Multilingual Education for Equity and Inclusion</vt:lpstr>
      <vt:lpstr>4- Enhancing Climate Action through Linguistic Research</vt:lpstr>
      <vt:lpstr>5-Facilitating Economic Development through Cross-Cultural Communication</vt:lpstr>
      <vt:lpstr>6. Supporting Social Inclusion and Gender Equality </vt:lpstr>
      <vt:lpstr>7. Advancing Technological Innovation for Sustainability </vt:lpstr>
      <vt:lpstr>8. Strengthening Global Collaboration through Language Policy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Linguistics in Promoting Sustainable Development</dc:title>
  <dc:creator>mmm mmm</dc:creator>
  <cp:lastModifiedBy>as</cp:lastModifiedBy>
  <cp:revision>18</cp:revision>
  <dcterms:created xsi:type="dcterms:W3CDTF">2025-10-14T10:36:19Z</dcterms:created>
  <dcterms:modified xsi:type="dcterms:W3CDTF">2025-10-15T19:59:03Z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