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71" r:id="rId5"/>
    <p:sldId id="270" r:id="rId6"/>
    <p:sldId id="272" r:id="rId7"/>
    <p:sldId id="274" r:id="rId8"/>
    <p:sldId id="273" r:id="rId9"/>
    <p:sldId id="261" r:id="rId10"/>
    <p:sldId id="265" r:id="rId11"/>
    <p:sldId id="266" r:id="rId12"/>
    <p:sldId id="277" r:id="rId13"/>
    <p:sldId id="278" r:id="rId14"/>
    <p:sldId id="267" r:id="rId15"/>
    <p:sldId id="275" r:id="rId16"/>
    <p:sldId id="262" r:id="rId17"/>
    <p:sldId id="276" r:id="rId18"/>
    <p:sldId id="25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756" y="72"/>
      </p:cViewPr>
      <p:guideLst>
        <p:guide orient="horz" pos="2183"/>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2BD30-52FE-4B17-9780-A98E6F855667}"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DD207-378A-4AAD-B6DA-9FCAFEF64793}" type="slidenum">
              <a:rPr lang="en-US" smtClean="0"/>
              <a:t>‹#›</a:t>
            </a:fld>
            <a:endParaRPr lang="en-US"/>
          </a:p>
        </p:txBody>
      </p:sp>
    </p:spTree>
    <p:extLst>
      <p:ext uri="{BB962C8B-B14F-4D97-AF65-F5344CB8AC3E}">
        <p14:creationId xmlns:p14="http://schemas.microsoft.com/office/powerpoint/2010/main" val="66006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DD207-378A-4AAD-B6DA-9FCAFEF64793}" type="slidenum">
              <a:rPr lang="en-US" smtClean="0"/>
              <a:t>3</a:t>
            </a:fld>
            <a:endParaRPr lang="en-US"/>
          </a:p>
        </p:txBody>
      </p:sp>
    </p:spTree>
    <p:extLst>
      <p:ext uri="{BB962C8B-B14F-4D97-AF65-F5344CB8AC3E}">
        <p14:creationId xmlns:p14="http://schemas.microsoft.com/office/powerpoint/2010/main" val="413789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301536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1D5F1-7371-48A2-894C-D03F292EDA90}"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143564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3243721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475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314921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184707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3841785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3847561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168223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91810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260147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21D5F1-7371-48A2-894C-D03F292EDA90}"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142882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21D5F1-7371-48A2-894C-D03F292EDA90}"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335839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66595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121493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D21D5F1-7371-48A2-894C-D03F292EDA90}" type="datetimeFigureOut">
              <a:rPr lang="en-US" smtClean="0"/>
              <a:t>10/17/2025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17022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1D5F1-7371-48A2-894C-D03F292EDA90}"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71E1-104C-4592-8EAC-9ACFA5DB28FD}" type="slidenum">
              <a:rPr lang="en-US" smtClean="0"/>
              <a:t>‹#›</a:t>
            </a:fld>
            <a:endParaRPr lang="en-US"/>
          </a:p>
        </p:txBody>
      </p:sp>
    </p:spTree>
    <p:extLst>
      <p:ext uri="{BB962C8B-B14F-4D97-AF65-F5344CB8AC3E}">
        <p14:creationId xmlns:p14="http://schemas.microsoft.com/office/powerpoint/2010/main" val="76931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21D5F1-7371-48A2-894C-D03F292EDA90}" type="datetimeFigureOut">
              <a:rPr lang="en-US" smtClean="0"/>
              <a:t>10/17/2025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0171E1-104C-4592-8EAC-9ACFA5DB28FD}" type="slidenum">
              <a:rPr lang="en-US" smtClean="0"/>
              <a:t>‹#›</a:t>
            </a:fld>
            <a:endParaRPr lang="en-US"/>
          </a:p>
        </p:txBody>
      </p:sp>
    </p:spTree>
    <p:extLst>
      <p:ext uri="{BB962C8B-B14F-4D97-AF65-F5344CB8AC3E}">
        <p14:creationId xmlns:p14="http://schemas.microsoft.com/office/powerpoint/2010/main" val="1121021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sca_esv=67b7e7efba1416c5&amp;hl=en&amp;cs=0&amp;q=%D8%B5%D8%B9%D9%88%D8%A8%D8%A9+%D8%A7%D9%84%D9%88%D8%B5%D9%88%D9%84+%D8%A5%D9%84%D9%89+%D8%A7%D9%84%D8%AA%D9%85%D9%88%D9%8A%D9%84+%D9%88%D8%A7%D9%84%D9%85%D9%87%D8%A7%D8%B1%D8%A7%D8%AA&amp;sa=X&amp;ved=2ahUKEwisv_W85amQAxWmTqQEHRSZE5cQxccNegQIDhAB&amp;mstk=AUtExfALTUyfLfoYA_7EfG5zVxmdKZ6ky2rsOeWvht1NIa93AvTJhHQDXfjCpJEX2GlNfNgUFKlHX0q-V4CeZIO4pTfs4jvSSJzsfy_-qtK-gK1IEBvQ8Tg06-XMU0GlUvB2Phg&amp;csui=3" TargetMode="External"/><Relationship Id="rId2" Type="http://schemas.openxmlformats.org/officeDocument/2006/relationships/hyperlink" Target="https://www.google.com/search?sca_esv=67b7e7efba1416c5&amp;hl=en&amp;cs=0&amp;q=%D9%86%D9%82%D8%B5+%D9%81%D8%B1%D8%B5+%D8%A7%D9%84%D8%B9%D9%85%D9%84+%D9%88%D8%A7%D9%84%D8%AA%D9%85%D9%8A%D9%8A%D8%B2+%D9%81%D9%8A+%D8%A7%D9%84%D8%A3%D8%AC%D9%88%D8%B1&amp;sa=X&amp;ved=2ahUKEwisv_W85amQAxWmTqQEHRSZE5cQxccNegQIDRAB&amp;mstk=AUtExfALTUyfLfoYA_7EfG5zVxmdKZ6ky2rsOeWvht1NIa93AvTJhHQDXfjCpJEX2GlNfNgUFKlHX0q-V4CeZIO4pTfs4jvSSJzsfy_-qtK-gK1IEBvQ8Tg06-XMU0GlUvB2Phg&amp;csui=3"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google.com/search?sca_esv=67b7e7efba1416c5&amp;hl=en&amp;cs=0&amp;q=%D8%AA%D8%AD%D8%AF%D9%8A%D8%A7%D8%AA+%D8%B1%D8%B9%D8%A7%D9%8A%D8%A9+%D8%A7%D9%84%D8%A3%D8%B7%D9%81%D8%A7%D9%84&amp;sa=X&amp;ved=2ahUKEwisv_W85amQAxWmTqQEHRSZE5cQxccNegQIDxAB&amp;mstk=AUtExfALTUyfLfoYA_7EfG5zVxmdKZ6ky2rsOeWvht1NIa93AvTJhHQDXfjCpJEX2GlNfNgUFKlHX0q-V4CeZIO4pTfs4jvSSJzsfy_-qtK-gK1IEBvQ8Tg06-XMU0GlUvB2Phg&amp;csui=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search?sca_esv=67b7e7efba1416c5&amp;hl=en&amp;cs=0&amp;q=%D8%B6%D8%B9%D9%81+%D9%85%D8%B4%D8%A7%D8%B1%D9%83%D8%A9+%D8%A7%D9%84%D9%85%D8%B1%D8%A3%D8%A9+%D9%81%D9%8A+%D8%A7%D9%84%D9%85%D9%86%D8%A7%D8%B5%D8%A8+%D8%A7%D9%84%D9%82%D9%8A%D8%A7%D8%AF%D9%8A%D8%A9&amp;sa=X&amp;ved=2ahUKEwisv_W85amQAxWmTqQEHRSZE5cQxccNegQIERAB&amp;mstk=AUtExfALTUyfLfoYA_7EfG5zVxmdKZ6ky2rsOeWvht1NIa93AvTJhHQDXfjCpJEX2GlNfNgUFKlHX0q-V4CeZIO4pTfs4jvSSJzsfy_-qtK-gK1IEBvQ8Tg06-XMU0GlUvB2Phg&amp;csui=3" TargetMode="External"/><Relationship Id="rId2" Type="http://schemas.openxmlformats.org/officeDocument/2006/relationships/hyperlink" Target="https://www.google.com/search?sca_esv=67b7e7efba1416c5&amp;hl=en&amp;cs=0&amp;q=%D8%B6%D8%B9%D9%81+%D8%A7%D9%84%D9%85%D8%B4%D8%A7%D8%B1%D9%83%D8%A9+%D9%81%D9%8A+%D8%A7%D9%84%D9%82%D8%B7%D8%A7%D8%B9+%D8%BA%D9%8A%D8%B1+%D8%A7%D9%84%D8%B1%D8%B3%D9%85%D9%8A&amp;sa=X&amp;ved=2ahUKEwisv_W85amQAxWmTqQEHRSZE5cQxccNegQIEBAB&amp;mstk=AUtExfALTUyfLfoYA_7EfG5zVxmdKZ6ky2rsOeWvht1NIa93AvTJhHQDXfjCpJEX2GlNfNgUFKlHX0q-V4CeZIO4pTfs4jvSSJzsfy_-qtK-gK1IEBvQ8Tg06-XMU0GlUvB2Phg&amp;csui=3"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google.com/search?sca_esv=67b7e7efba1416c5&amp;hl=en&amp;cs=0&amp;q=%D8%A7%D9%84%D8%B9%D9%88%D8%A7%D9%85%D9%84+%D8%A7%D9%84%D8%A7%D9%82%D8%AA%D8%B5%D8%A7%D8%AF%D9%8A%D8%A9+%D8%A7%D9%84%D8%B9%D8%A7%D9%85%D8%A9+%D9%88%D8%A7%D9%84%D8%AA%D9%85%D9%8A%D9%8A%D8%B2+%D9%81%D9%8A+%D9%85%D9%83%D8%A7%D9%86+%D8%A7%D9%84%D8%B9%D9%85%D9%84&amp;sa=X&amp;ved=2ahUKEwisv_W85amQAxWmTqQEHRSZE5cQxccNegQIExAB&amp;mstk=AUtExfALTUyfLfoYA_7EfG5zVxmdKZ6ky2rsOeWvht1NIa93AvTJhHQDXfjCpJEX2GlNfNgUFKlHX0q-V4CeZIO4pTfs4jvSSJzsfy_-qtK-gK1IEBvQ8Tg06-XMU0GlUvB2Phg&amp;csui=3" TargetMode="External"/><Relationship Id="rId4" Type="http://schemas.openxmlformats.org/officeDocument/2006/relationships/hyperlink" Target="https://www.google.com/search?sca_esv=67b7e7efba1416c5&amp;hl=en&amp;cs=0&amp;q=%D8%A8%D8%B1%D8%A7%D9%85%D8%AC+%D8%A7%D9%84%D8%AA%D8%AF%D8%B1%D9%8A%D8%A8+%D8%BA%D9%8A%D8%B1+%D8%A7%D9%84%D9%83%D8%A7%D9%81%D9%8A%D8%A9&amp;sa=X&amp;ved=2ahUKEwisv_W85amQAxWmTqQEHRSZE5cQxccNegQIEhAB&amp;mstk=AUtExfALTUyfLfoYA_7EfG5zVxmdKZ6ky2rsOeWvht1NIa93AvTJhHQDXfjCpJEX2GlNfNgUFKlHX0q-V4CeZIO4pTfs4jvSSJzsfy_-qtK-gK1IEBvQ8Tg06-XMU0GlUvB2Phg&amp;csui=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599" y="457200"/>
            <a:ext cx="5638801" cy="1411183"/>
          </a:xfrm>
        </p:spPr>
        <p:txBody>
          <a:bodyPr>
            <a:normAutofit fontScale="90000"/>
          </a:bodyPr>
          <a:lstStyle/>
          <a:p>
            <a:pPr algn="ctr"/>
            <a:r>
              <a:rPr lang="ar-IQ" sz="4000" b="1" dirty="0" smtClean="0">
                <a:solidFill>
                  <a:schemeClr val="tx1"/>
                </a:solidFill>
              </a:rPr>
              <a:t>جامعة بغداد</a:t>
            </a:r>
            <a:r>
              <a:rPr lang="ar-IQ" sz="3100" b="1" dirty="0" smtClean="0">
                <a:solidFill>
                  <a:schemeClr val="tx1"/>
                </a:solidFill>
              </a:rPr>
              <a:t/>
            </a:r>
            <a:br>
              <a:rPr lang="ar-IQ" sz="3100" b="1" dirty="0" smtClean="0">
                <a:solidFill>
                  <a:schemeClr val="tx1"/>
                </a:solidFill>
              </a:rPr>
            </a:br>
            <a:r>
              <a:rPr lang="ar-IQ" sz="3100" b="1" dirty="0" smtClean="0">
                <a:solidFill>
                  <a:schemeClr val="tx1"/>
                </a:solidFill>
              </a:rPr>
              <a:t>كلية الادارة والاقتصاد</a:t>
            </a:r>
            <a:br>
              <a:rPr lang="ar-IQ" sz="3100" b="1" dirty="0" smtClean="0">
                <a:solidFill>
                  <a:schemeClr val="tx1"/>
                </a:solidFill>
              </a:rPr>
            </a:br>
            <a:r>
              <a:rPr lang="ar-IQ" sz="3100" b="1" dirty="0" smtClean="0">
                <a:solidFill>
                  <a:schemeClr val="tx1"/>
                </a:solidFill>
              </a:rPr>
              <a:t>التعليم المستمر</a:t>
            </a:r>
            <a:br>
              <a:rPr lang="ar-IQ" sz="3100" b="1" dirty="0" smtClean="0">
                <a:solidFill>
                  <a:schemeClr val="tx1"/>
                </a:solidFill>
              </a:rPr>
            </a:br>
            <a:endParaRPr lang="en-US" sz="3100" b="1" dirty="0">
              <a:solidFill>
                <a:schemeClr val="tx1"/>
              </a:solidFill>
            </a:endParaRPr>
          </a:p>
        </p:txBody>
      </p:sp>
      <p:sp>
        <p:nvSpPr>
          <p:cNvPr id="3" name="Subtitle 2"/>
          <p:cNvSpPr>
            <a:spLocks noGrp="1"/>
          </p:cNvSpPr>
          <p:nvPr>
            <p:ph type="subTitle" idx="1"/>
          </p:nvPr>
        </p:nvSpPr>
        <p:spPr>
          <a:xfrm>
            <a:off x="688609" y="1835395"/>
            <a:ext cx="10887808" cy="3389415"/>
          </a:xfrm>
        </p:spPr>
        <p:txBody>
          <a:bodyPr>
            <a:normAutofit/>
          </a:bodyPr>
          <a:lstStyle/>
          <a:p>
            <a:pPr algn="ctr"/>
            <a:r>
              <a:rPr lang="ar-IQ" sz="4300" b="1" dirty="0" smtClean="0">
                <a:solidFill>
                  <a:srgbClr val="FFFF00"/>
                </a:solidFill>
              </a:rPr>
              <a:t>دور المراة في التنمية الاقتصادية</a:t>
            </a:r>
          </a:p>
          <a:p>
            <a:pPr algn="ctr"/>
            <a:r>
              <a:rPr lang="ar-IQ" sz="3600" b="1" dirty="0" smtClean="0">
                <a:solidFill>
                  <a:schemeClr val="tx1"/>
                </a:solidFill>
              </a:rPr>
              <a:t>يلقيها</a:t>
            </a:r>
          </a:p>
          <a:p>
            <a:pPr algn="ctr"/>
            <a:r>
              <a:rPr lang="ar-IQ" sz="2800" b="1" dirty="0" smtClean="0">
                <a:solidFill>
                  <a:srgbClr val="FFC000"/>
                </a:solidFill>
              </a:rPr>
              <a:t> </a:t>
            </a:r>
            <a:r>
              <a:rPr lang="ar-IQ" sz="2800" b="1" dirty="0" smtClean="0">
                <a:solidFill>
                  <a:srgbClr val="00B0F0"/>
                </a:solidFill>
              </a:rPr>
              <a:t> </a:t>
            </a:r>
            <a:r>
              <a:rPr lang="ar-IQ" sz="2800" b="1" dirty="0">
                <a:solidFill>
                  <a:srgbClr val="92D050"/>
                </a:solidFill>
              </a:rPr>
              <a:t>أ.م.د. </a:t>
            </a:r>
            <a:r>
              <a:rPr lang="ar-IQ" sz="2800" b="1" dirty="0" smtClean="0">
                <a:solidFill>
                  <a:srgbClr val="92D050"/>
                </a:solidFill>
              </a:rPr>
              <a:t>سهى جمال مولود  </a:t>
            </a:r>
            <a:r>
              <a:rPr lang="ar-IQ" sz="2800" b="1" dirty="0" smtClean="0">
                <a:solidFill>
                  <a:srgbClr val="FFC000"/>
                </a:solidFill>
              </a:rPr>
              <a:t> م.نادية شاكر حسين</a:t>
            </a:r>
            <a:endParaRPr lang="ar-IQ" sz="2800" b="1" dirty="0" smtClean="0">
              <a:solidFill>
                <a:srgbClr val="92D050"/>
              </a:solidFill>
            </a:endParaRPr>
          </a:p>
          <a:p>
            <a:pPr algn="ctr"/>
            <a:r>
              <a:rPr lang="ar-IQ" sz="2400" b="1" dirty="0">
                <a:solidFill>
                  <a:srgbClr val="FFC000"/>
                </a:solidFill>
              </a:rPr>
              <a:t>قسم ادارة </a:t>
            </a:r>
            <a:r>
              <a:rPr lang="ar-IQ" sz="2400" b="1" dirty="0" smtClean="0">
                <a:solidFill>
                  <a:srgbClr val="FFC000"/>
                </a:solidFill>
              </a:rPr>
              <a:t>الاعمال             </a:t>
            </a:r>
            <a:r>
              <a:rPr lang="ar-IQ" sz="2400" b="1" dirty="0" smtClean="0">
                <a:solidFill>
                  <a:srgbClr val="92D050"/>
                </a:solidFill>
              </a:rPr>
              <a:t>قسم المحاسبة</a:t>
            </a:r>
          </a:p>
          <a:p>
            <a:pPr algn="ctr"/>
            <a:endParaRPr lang="en-US" sz="3600" b="1" dirty="0"/>
          </a:p>
          <a:p>
            <a:pPr algn="ctr"/>
            <a:endParaRPr lang="ar-IQ" dirty="0" smtClean="0"/>
          </a:p>
          <a:p>
            <a:pPr algn="ct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343" y="0"/>
            <a:ext cx="1937657" cy="17307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111830" cy="1607127"/>
          </a:xfrm>
          <a:prstGeom prst="rect">
            <a:avLst/>
          </a:prstGeom>
        </p:spPr>
      </p:pic>
      <p:pic>
        <p:nvPicPr>
          <p:cNvPr id="8" name="Picture 7"/>
          <p:cNvPicPr>
            <a:picLocks noChangeAspect="1"/>
          </p:cNvPicPr>
          <p:nvPr/>
        </p:nvPicPr>
        <p:blipFill>
          <a:blip r:embed="rId4"/>
          <a:stretch>
            <a:fillRect/>
          </a:stretch>
        </p:blipFill>
        <p:spPr>
          <a:xfrm>
            <a:off x="9057838" y="4530436"/>
            <a:ext cx="3134162" cy="2327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a:stretch>
            <a:fillRect/>
          </a:stretch>
        </p:blipFill>
        <p:spPr>
          <a:xfrm>
            <a:off x="0" y="4364182"/>
            <a:ext cx="4420217" cy="2493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196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286464"/>
            <a:ext cx="9404723" cy="891173"/>
          </a:xfrm>
        </p:spPr>
        <p:txBody>
          <a:bodyPr/>
          <a:lstStyle/>
          <a:p>
            <a:pPr algn="r" rtl="1"/>
            <a:r>
              <a:rPr lang="ar-IQ" b="1" dirty="0" smtClean="0">
                <a:solidFill>
                  <a:srgbClr val="FFFF00"/>
                </a:solidFill>
              </a:rPr>
              <a:t>تمكين المراة</a:t>
            </a:r>
            <a:endParaRPr lang="en-US" b="1" dirty="0">
              <a:solidFill>
                <a:srgbClr val="FFFF00"/>
              </a:solidFill>
            </a:endParaRPr>
          </a:p>
        </p:txBody>
      </p:sp>
      <p:sp>
        <p:nvSpPr>
          <p:cNvPr id="3" name="Content Placeholder 2"/>
          <p:cNvSpPr>
            <a:spLocks noGrp="1"/>
          </p:cNvSpPr>
          <p:nvPr>
            <p:ph idx="1"/>
          </p:nvPr>
        </p:nvSpPr>
        <p:spPr>
          <a:xfrm>
            <a:off x="298619" y="1620981"/>
            <a:ext cx="11103672" cy="4613563"/>
          </a:xfrm>
        </p:spPr>
        <p:txBody>
          <a:bodyPr>
            <a:normAutofit/>
          </a:bodyPr>
          <a:lstStyle/>
          <a:p>
            <a:pPr marL="0" indent="0" algn="r" rtl="1">
              <a:buNone/>
            </a:pPr>
            <a:r>
              <a:rPr lang="ar-IQ" sz="2400" b="1" dirty="0" smtClean="0">
                <a:solidFill>
                  <a:srgbClr val="00B0F0"/>
                </a:solidFill>
              </a:rPr>
              <a:t>تمكين </a:t>
            </a:r>
            <a:r>
              <a:rPr lang="ar-IQ" sz="2400" b="1" dirty="0">
                <a:solidFill>
                  <a:srgbClr val="00B0F0"/>
                </a:solidFill>
              </a:rPr>
              <a:t>المرأة </a:t>
            </a:r>
            <a:r>
              <a:rPr lang="ar-IQ" sz="2400" b="1" dirty="0" smtClean="0"/>
              <a:t>تمثل</a:t>
            </a:r>
            <a:r>
              <a:rPr lang="ar-IQ" sz="2400" b="1" dirty="0"/>
              <a:t> عملية تزيد من قدرة المرأة على اكتساب الموارد والتحكم فيها، ورفع صوتها في مجالات الحياة المختلفة، بما في ذلك الاقتصاد والتعليم والسياسة، لتحقيق استقلاليتها والمشاركة الفعالة في بناء مجتمع مستدام. ويشمل ذلك توفير فرص متساوية، ومكافحة التمييز، وتنمية المهارات، وتعزيز مشاركتها في صنع القرار على كافة المستويات</a:t>
            </a:r>
            <a:r>
              <a:rPr lang="ar-IQ" sz="2400" b="1" dirty="0" smtClean="0"/>
              <a:t>.</a:t>
            </a:r>
          </a:p>
          <a:p>
            <a:pPr marL="0" indent="0" algn="r" rtl="1" fontAlgn="ctr">
              <a:buNone/>
            </a:pPr>
            <a:r>
              <a:rPr lang="ar-IQ" sz="2400" b="1" dirty="0" smtClean="0">
                <a:solidFill>
                  <a:srgbClr val="FFFF00"/>
                </a:solidFill>
              </a:rPr>
              <a:t>اما  اركان </a:t>
            </a:r>
            <a:r>
              <a:rPr lang="ar-IQ" sz="2400" b="1" dirty="0">
                <a:solidFill>
                  <a:srgbClr val="FFFF00"/>
                </a:solidFill>
              </a:rPr>
              <a:t>تمكين المرأة </a:t>
            </a:r>
            <a:r>
              <a:rPr lang="ar-IQ" sz="2400" b="1" dirty="0" smtClean="0">
                <a:solidFill>
                  <a:srgbClr val="FFFF00"/>
                </a:solidFill>
              </a:rPr>
              <a:t> فتخلص باللاتي: </a:t>
            </a:r>
            <a:endParaRPr lang="ar-IQ" sz="2400" b="1" dirty="0">
              <a:solidFill>
                <a:srgbClr val="FFFF00"/>
              </a:solidFill>
            </a:endParaRPr>
          </a:p>
          <a:p>
            <a:pPr algn="r" rtl="1">
              <a:buFont typeface="Wingdings" panose="05000000000000000000" pitchFamily="2" charset="2"/>
              <a:buChar char="q"/>
            </a:pPr>
            <a:r>
              <a:rPr lang="ar-IQ" sz="2400" b="1" dirty="0">
                <a:solidFill>
                  <a:srgbClr val="FFC000"/>
                </a:solidFill>
              </a:rPr>
              <a:t>الموارد: </a:t>
            </a:r>
            <a:r>
              <a:rPr lang="ar-IQ" sz="2400" b="1" dirty="0" smtClean="0"/>
              <a:t>توفير </a:t>
            </a:r>
            <a:r>
              <a:rPr lang="ar-IQ" sz="2400" b="1" dirty="0"/>
              <a:t>الموارد الأساسية مثل التعليم، والصحة، والمال، وفرص العمل.</a:t>
            </a:r>
          </a:p>
          <a:p>
            <a:pPr algn="r" rtl="1">
              <a:buFont typeface="Wingdings" panose="05000000000000000000" pitchFamily="2" charset="2"/>
              <a:buChar char="q"/>
            </a:pPr>
            <a:r>
              <a:rPr lang="ar-IQ" sz="2400" b="1" dirty="0">
                <a:solidFill>
                  <a:srgbClr val="00B0F0"/>
                </a:solidFill>
              </a:rPr>
              <a:t>الإدارة:</a:t>
            </a:r>
            <a:r>
              <a:rPr lang="ar-IQ" sz="2400" b="1" dirty="0"/>
              <a:t> </a:t>
            </a:r>
            <a:r>
              <a:rPr lang="ar-IQ" sz="2400" b="1" dirty="0" smtClean="0"/>
              <a:t>تعزيز </a:t>
            </a:r>
            <a:r>
              <a:rPr lang="ar-IQ" sz="2400" b="1" dirty="0"/>
              <a:t>قدرة المرأة على إدارة حياتها، وتحديد أهدافها الاستراتيجية، واتخاذ قراراتها بنفسها.</a:t>
            </a:r>
          </a:p>
          <a:p>
            <a:pPr algn="r" rtl="1">
              <a:buFont typeface="Wingdings" panose="05000000000000000000" pitchFamily="2" charset="2"/>
              <a:buChar char="q"/>
            </a:pPr>
            <a:r>
              <a:rPr lang="ar-IQ" sz="2400" b="1" dirty="0">
                <a:solidFill>
                  <a:srgbClr val="FFC000"/>
                </a:solidFill>
              </a:rPr>
              <a:t>الإنجازات</a:t>
            </a:r>
            <a:r>
              <a:rPr lang="ar-IQ" sz="2400" b="1" dirty="0"/>
              <a:t>: </a:t>
            </a:r>
            <a:r>
              <a:rPr lang="ar-IQ" sz="2400" b="1" dirty="0" smtClean="0"/>
              <a:t>تحقيق </a:t>
            </a:r>
            <a:r>
              <a:rPr lang="ar-IQ" sz="2400" b="1" dirty="0"/>
              <a:t>نتائج إيجابية، مثل تحسين مستوى العيش، وتحقيق التمثيل السياسي، والمساهمة في التنمية المستدامة.</a:t>
            </a:r>
          </a:p>
          <a:p>
            <a:pPr marL="0" indent="0" algn="r" rtl="1">
              <a:buNone/>
            </a:pPr>
            <a:endParaRPr lang="en-US" sz="2400" b="1" dirty="0"/>
          </a:p>
        </p:txBody>
      </p:sp>
      <p:pic>
        <p:nvPicPr>
          <p:cNvPr id="5" name="Picture 4"/>
          <p:cNvPicPr>
            <a:picLocks noChangeAspect="1"/>
          </p:cNvPicPr>
          <p:nvPr/>
        </p:nvPicPr>
        <p:blipFill>
          <a:blip r:embed="rId2"/>
          <a:stretch>
            <a:fillRect/>
          </a:stretch>
        </p:blipFill>
        <p:spPr>
          <a:xfrm>
            <a:off x="160074" y="31865"/>
            <a:ext cx="4827563" cy="14003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70412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165" y="452718"/>
            <a:ext cx="9404723" cy="877318"/>
          </a:xfrm>
        </p:spPr>
        <p:txBody>
          <a:bodyPr/>
          <a:lstStyle/>
          <a:p>
            <a:pPr algn="r" rtl="1"/>
            <a:r>
              <a:rPr lang="ar-IQ" sz="4400" b="1" dirty="0" smtClean="0">
                <a:solidFill>
                  <a:srgbClr val="FFFF00"/>
                </a:solidFill>
              </a:rPr>
              <a:t>ماهو اقتصاد المرأة   </a:t>
            </a:r>
            <a:r>
              <a:rPr lang="ar-IQ" b="1" dirty="0" smtClean="0">
                <a:solidFill>
                  <a:srgbClr val="FFFF00"/>
                </a:solidFill>
              </a:rPr>
              <a:t>؟</a:t>
            </a:r>
            <a:br>
              <a:rPr lang="ar-IQ" b="1" dirty="0" smtClean="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1482436" y="1330036"/>
            <a:ext cx="10016837" cy="4918363"/>
          </a:xfrm>
        </p:spPr>
        <p:txBody>
          <a:bodyPr>
            <a:normAutofit fontScale="92500" lnSpcReduction="20000"/>
          </a:bodyPr>
          <a:lstStyle/>
          <a:p>
            <a:pPr marL="0" indent="0" algn="r" rtl="1">
              <a:buNone/>
            </a:pPr>
            <a:r>
              <a:rPr lang="ar-IQ" sz="2800" dirty="0" smtClean="0"/>
              <a:t>  </a:t>
            </a:r>
            <a:r>
              <a:rPr lang="ar-IQ" sz="2800" b="1" dirty="0">
                <a:solidFill>
                  <a:srgbClr val="00B0F0"/>
                </a:solidFill>
              </a:rPr>
              <a:t>اقتصاد المرأة</a:t>
            </a:r>
            <a:r>
              <a:rPr lang="ar-IQ" sz="2800" b="1" dirty="0"/>
              <a:t>، أو </a:t>
            </a:r>
            <a:r>
              <a:rPr lang="ar-IQ" sz="2800" b="1" dirty="0">
                <a:solidFill>
                  <a:srgbClr val="FFC000"/>
                </a:solidFill>
              </a:rPr>
              <a:t>التمكين الاقتصادي للمرأة</a:t>
            </a:r>
            <a:r>
              <a:rPr lang="ar-IQ" sz="2800" b="1" dirty="0"/>
              <a:t>، </a:t>
            </a:r>
            <a:r>
              <a:rPr lang="ar-IQ" sz="2800" b="1" dirty="0" smtClean="0"/>
              <a:t>يمثل</a:t>
            </a:r>
            <a:r>
              <a:rPr lang="ar-IQ" sz="2800" b="1" dirty="0"/>
              <a:t> عملية تهدف إلى زيادة قدرة المرأة على التحكم في مواردها الاقتصادية والمالية، مما يعزز استقلاليتها المادية ويحسن وضعها الاجتماعي والاقتصادي. يشمل هذا المفهوم تحسين فرصها في التعليم والتدريب والوصول إلى التمويل والمشاركة في صنع القرارات </a:t>
            </a:r>
            <a:r>
              <a:rPr lang="ar-IQ" sz="2800" b="1" dirty="0" smtClean="0"/>
              <a:t>الاقتصادية </a:t>
            </a:r>
            <a:r>
              <a:rPr lang="ar-IQ" sz="2800" b="1" dirty="0" smtClean="0">
                <a:solidFill>
                  <a:srgbClr val="FFC000"/>
                </a:solidFill>
              </a:rPr>
              <a:t>ويكمن هذا عبر: </a:t>
            </a:r>
          </a:p>
          <a:p>
            <a:pPr marL="0" indent="0" algn="r" rtl="1">
              <a:buNone/>
            </a:pPr>
            <a:endParaRPr lang="ar-IQ" sz="2800" b="1" dirty="0">
              <a:solidFill>
                <a:srgbClr val="FFC000"/>
              </a:solidFill>
            </a:endParaRPr>
          </a:p>
          <a:p>
            <a:pPr algn="r" rtl="1">
              <a:buFont typeface="Wingdings" panose="05000000000000000000" pitchFamily="2" charset="2"/>
              <a:buChar char="q"/>
            </a:pPr>
            <a:r>
              <a:rPr lang="ar-IQ" sz="2800" b="1" dirty="0" smtClean="0">
                <a:solidFill>
                  <a:srgbClr val="FFC000"/>
                </a:solidFill>
              </a:rPr>
              <a:t>التعليم </a:t>
            </a:r>
            <a:r>
              <a:rPr lang="ar-IQ" sz="2800" b="1" dirty="0">
                <a:solidFill>
                  <a:srgbClr val="FFC000"/>
                </a:solidFill>
              </a:rPr>
              <a:t>والتدريب:</a:t>
            </a:r>
            <a:r>
              <a:rPr lang="ar-IQ" sz="2800" b="1" dirty="0"/>
              <a:t> </a:t>
            </a:r>
            <a:r>
              <a:rPr lang="ar-IQ" sz="2800" b="1" dirty="0" smtClean="0"/>
              <a:t>تطوير </a:t>
            </a:r>
            <a:r>
              <a:rPr lang="ar-IQ" sz="2800" b="1" dirty="0"/>
              <a:t>مهارات المرأة الشخصية والاجتماعية والمهنية، وخاصة في مجالات التكنولوجيا. </a:t>
            </a:r>
          </a:p>
          <a:p>
            <a:pPr algn="r" rtl="1">
              <a:buFont typeface="Wingdings" panose="05000000000000000000" pitchFamily="2" charset="2"/>
              <a:buChar char="q"/>
            </a:pPr>
            <a:r>
              <a:rPr lang="ar-IQ" sz="2800" b="1" dirty="0">
                <a:solidFill>
                  <a:srgbClr val="92D050"/>
                </a:solidFill>
              </a:rPr>
              <a:t>التشريعات والسياسات</a:t>
            </a:r>
            <a:r>
              <a:rPr lang="ar-IQ" sz="2800" b="1" dirty="0"/>
              <a:t>: </a:t>
            </a:r>
            <a:r>
              <a:rPr lang="ar-IQ" sz="2800" b="1" dirty="0" smtClean="0"/>
              <a:t>سن </a:t>
            </a:r>
            <a:r>
              <a:rPr lang="ar-IQ" sz="2800" b="1" dirty="0"/>
              <a:t>سياسات داعمة للمساواة بين الجنسين وضمان محاسبة القيادات على تنفيذها. </a:t>
            </a:r>
          </a:p>
          <a:p>
            <a:pPr algn="r" rtl="1">
              <a:buFont typeface="Wingdings" panose="05000000000000000000" pitchFamily="2" charset="2"/>
              <a:buChar char="q"/>
            </a:pPr>
            <a:r>
              <a:rPr lang="ar-IQ" sz="2800" b="1" dirty="0">
                <a:solidFill>
                  <a:srgbClr val="FFC000"/>
                </a:solidFill>
              </a:rPr>
              <a:t>التوعية والتثقيف</a:t>
            </a:r>
            <a:r>
              <a:rPr lang="ar-IQ" sz="2800" b="1" dirty="0"/>
              <a:t>: </a:t>
            </a:r>
            <a:r>
              <a:rPr lang="ar-IQ" sz="2800" b="1" dirty="0" smtClean="0"/>
              <a:t>زيادة </a:t>
            </a:r>
            <a:r>
              <a:rPr lang="ar-IQ" sz="2800" b="1" dirty="0"/>
              <a:t>الوعي لدى المجتمع بأهمية تمكين المرأة وفوائده. </a:t>
            </a:r>
          </a:p>
          <a:p>
            <a:pPr algn="r" rtl="1">
              <a:buFont typeface="Wingdings" panose="05000000000000000000" pitchFamily="2" charset="2"/>
              <a:buChar char="q"/>
            </a:pPr>
            <a:r>
              <a:rPr lang="ar-IQ" sz="2800" b="1" dirty="0">
                <a:solidFill>
                  <a:srgbClr val="92D050"/>
                </a:solidFill>
              </a:rPr>
              <a:t>الدعم المادي والاجتماعي</a:t>
            </a:r>
            <a:r>
              <a:rPr lang="ar-IQ" sz="2800" b="1" dirty="0"/>
              <a:t>: </a:t>
            </a:r>
            <a:r>
              <a:rPr lang="ar-IQ" sz="2800" b="1" dirty="0" smtClean="0"/>
              <a:t>توفير </a:t>
            </a:r>
            <a:r>
              <a:rPr lang="ar-IQ" sz="2800" b="1" dirty="0"/>
              <a:t>الخدمات الأساسية، مثل رعاية الأطفال، وتوفير الدعم للأنشطة الاقتصادية التي تقودها النساء</a:t>
            </a:r>
          </a:p>
          <a:p>
            <a:pPr marL="0" indent="0" algn="r" rtl="1">
              <a:buNone/>
            </a:pPr>
            <a:endParaRPr lang="en-US" dirty="0"/>
          </a:p>
        </p:txBody>
      </p:sp>
      <p:pic>
        <p:nvPicPr>
          <p:cNvPr id="7" name="Picture 6"/>
          <p:cNvPicPr>
            <a:picLocks noChangeAspect="1"/>
          </p:cNvPicPr>
          <p:nvPr/>
        </p:nvPicPr>
        <p:blipFill>
          <a:blip r:embed="rId2"/>
          <a:stretch>
            <a:fillRect/>
          </a:stretch>
        </p:blipFill>
        <p:spPr>
          <a:xfrm>
            <a:off x="139780" y="117763"/>
            <a:ext cx="3375459" cy="1032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17786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24907" cy="614082"/>
          </a:xfrm>
        </p:spPr>
        <p:txBody>
          <a:bodyPr/>
          <a:lstStyle/>
          <a:p>
            <a:pPr algn="r" rtl="1"/>
            <a:r>
              <a:rPr lang="ar-IQ" sz="4000" b="1" dirty="0">
                <a:solidFill>
                  <a:srgbClr val="FFFF00"/>
                </a:solidFill>
              </a:rPr>
              <a:t>ماهو اقتصاد المرأة  </a:t>
            </a:r>
            <a:r>
              <a:rPr lang="ar-IQ" b="1" dirty="0">
                <a:solidFill>
                  <a:srgbClr val="FFFF00"/>
                </a:solidFill>
              </a:rPr>
              <a:t>؟</a:t>
            </a:r>
            <a:endParaRPr lang="en-US" dirty="0"/>
          </a:p>
        </p:txBody>
      </p:sp>
      <p:sp>
        <p:nvSpPr>
          <p:cNvPr id="3" name="Content Placeholder 2"/>
          <p:cNvSpPr>
            <a:spLocks noGrp="1"/>
          </p:cNvSpPr>
          <p:nvPr>
            <p:ph idx="1"/>
          </p:nvPr>
        </p:nvSpPr>
        <p:spPr>
          <a:xfrm>
            <a:off x="1103312" y="2052918"/>
            <a:ext cx="10201997" cy="4195481"/>
          </a:xfrm>
        </p:spPr>
        <p:txBody>
          <a:bodyPr>
            <a:normAutofit lnSpcReduction="10000"/>
          </a:bodyPr>
          <a:lstStyle/>
          <a:p>
            <a:pPr algn="r" rtl="1">
              <a:buFont typeface="Wingdings" panose="05000000000000000000" pitchFamily="2" charset="2"/>
              <a:buChar char="q"/>
            </a:pPr>
            <a:r>
              <a:rPr lang="ar-IQ" b="1" dirty="0">
                <a:solidFill>
                  <a:srgbClr val="FFC000"/>
                </a:solidFill>
              </a:rPr>
              <a:t>استقلالية المالية</a:t>
            </a:r>
            <a:r>
              <a:rPr lang="ar-IQ" dirty="0"/>
              <a:t>: </a:t>
            </a:r>
            <a:r>
              <a:rPr lang="ar-IQ" dirty="0" smtClean="0"/>
              <a:t> تُعد </a:t>
            </a:r>
            <a:r>
              <a:rPr lang="ar-IQ" dirty="0"/>
              <a:t>زيادة قدرة المرأة على التحكم في مواردها مثل رأس المال والأجور والملكية خطوة أساسية نحو الانتقال من موقع اقتصادي أدنى إلى موقع أقوى. </a:t>
            </a:r>
            <a:endParaRPr lang="ar-IQ" dirty="0" smtClean="0"/>
          </a:p>
          <a:p>
            <a:pPr marL="0" indent="0" algn="r" rtl="1">
              <a:buNone/>
            </a:pPr>
            <a:endParaRPr lang="ar-IQ" dirty="0"/>
          </a:p>
          <a:p>
            <a:pPr algn="r" rtl="1">
              <a:buFont typeface="Wingdings" panose="05000000000000000000" pitchFamily="2" charset="2"/>
              <a:buChar char="q"/>
            </a:pPr>
            <a:r>
              <a:rPr lang="ar-IQ" b="1" dirty="0">
                <a:solidFill>
                  <a:srgbClr val="92D050"/>
                </a:solidFill>
              </a:rPr>
              <a:t>تحسين فرص العمل</a:t>
            </a:r>
            <a:r>
              <a:rPr lang="ar-IQ" dirty="0">
                <a:solidFill>
                  <a:srgbClr val="92D050"/>
                </a:solidFill>
              </a:rPr>
              <a:t>:</a:t>
            </a:r>
            <a:r>
              <a:rPr lang="ar-IQ" dirty="0"/>
              <a:t> </a:t>
            </a:r>
            <a:r>
              <a:rPr lang="ar-IQ" dirty="0" smtClean="0"/>
              <a:t>يشمل </a:t>
            </a:r>
            <a:r>
              <a:rPr lang="ar-IQ" dirty="0"/>
              <a:t>توفير فرص عمل لائقة ومنتجة، بالإضافة إلى تعزيز روح ريادة الأعمال لدى النساء من خلال تخفيف الحواجز وتهيئة بيئة مواتية. </a:t>
            </a:r>
            <a:endParaRPr lang="ar-IQ" dirty="0" smtClean="0"/>
          </a:p>
          <a:p>
            <a:pPr algn="r" rtl="1">
              <a:buFont typeface="Wingdings" panose="05000000000000000000" pitchFamily="2" charset="2"/>
              <a:buChar char="q"/>
            </a:pPr>
            <a:endParaRPr lang="ar-IQ" dirty="0" smtClean="0"/>
          </a:p>
          <a:p>
            <a:pPr algn="r" rtl="1">
              <a:buFont typeface="Wingdings" panose="05000000000000000000" pitchFamily="2" charset="2"/>
              <a:buChar char="q"/>
            </a:pPr>
            <a:r>
              <a:rPr lang="ar-IQ" b="1" dirty="0">
                <a:solidFill>
                  <a:srgbClr val="FFC000"/>
                </a:solidFill>
              </a:rPr>
              <a:t>لمشاركة الاقتصادية والاجتماعية</a:t>
            </a:r>
            <a:r>
              <a:rPr lang="ar-IQ" dirty="0"/>
              <a:t>: </a:t>
            </a:r>
            <a:r>
              <a:rPr lang="ar-IQ" dirty="0" smtClean="0"/>
              <a:t>تهدف </a:t>
            </a:r>
            <a:r>
              <a:rPr lang="ar-IQ" dirty="0"/>
              <a:t>العملية إلى تمكين المرأة من المشاركة بشكل فعال في مختلف المجالات الاقتصادية والاجتماعية والسياسية، مما يساهم في تحقيق التنمية المستدامة. </a:t>
            </a:r>
            <a:endParaRPr lang="ar-IQ" dirty="0" smtClean="0"/>
          </a:p>
          <a:p>
            <a:pPr algn="r" rtl="1">
              <a:buFont typeface="Wingdings" panose="05000000000000000000" pitchFamily="2" charset="2"/>
              <a:buChar char="q"/>
            </a:pPr>
            <a:endParaRPr lang="ar-IQ" dirty="0"/>
          </a:p>
          <a:p>
            <a:pPr algn="r" rtl="1">
              <a:buFont typeface="Wingdings" panose="05000000000000000000" pitchFamily="2" charset="2"/>
              <a:buChar char="q"/>
            </a:pPr>
            <a:r>
              <a:rPr lang="ar-IQ" dirty="0" smtClean="0"/>
              <a:t>.</a:t>
            </a:r>
            <a:r>
              <a:rPr lang="ar-IQ" b="1" dirty="0" smtClean="0">
                <a:solidFill>
                  <a:srgbClr val="92D050"/>
                </a:solidFill>
              </a:rPr>
              <a:t>الوصول </a:t>
            </a:r>
            <a:r>
              <a:rPr lang="ar-IQ" b="1" dirty="0">
                <a:solidFill>
                  <a:srgbClr val="92D050"/>
                </a:solidFill>
              </a:rPr>
              <a:t>إلى الخدمات المالية</a:t>
            </a:r>
            <a:r>
              <a:rPr lang="ar-IQ" dirty="0">
                <a:solidFill>
                  <a:srgbClr val="92D050"/>
                </a:solidFill>
              </a:rPr>
              <a:t>:</a:t>
            </a:r>
            <a:r>
              <a:rPr lang="ar-IQ" dirty="0"/>
              <a:t> </a:t>
            </a:r>
            <a:r>
              <a:rPr lang="ar-IQ" dirty="0" smtClean="0"/>
              <a:t>توفير </a:t>
            </a:r>
            <a:r>
              <a:rPr lang="ar-IQ" dirty="0"/>
              <a:t>الخدمات المالية الرسمية وغير الرسمية لتمكين النساء من إدارة أموالهن والاستفادة من الفرص الاقتصادية. </a:t>
            </a:r>
          </a:p>
          <a:p>
            <a:pPr algn="r" rtl="1">
              <a:buFont typeface="Wingdings" panose="05000000000000000000" pitchFamily="2" charset="2"/>
              <a:buChar char="q"/>
            </a:pPr>
            <a:endParaRPr lang="ar-IQ" dirty="0"/>
          </a:p>
          <a:p>
            <a:pPr algn="r" rtl="1">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401783" y="297873"/>
            <a:ext cx="3375459" cy="15378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8262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383446"/>
            <a:ext cx="9404723" cy="738773"/>
          </a:xfrm>
        </p:spPr>
        <p:txBody>
          <a:bodyPr/>
          <a:lstStyle/>
          <a:p>
            <a:pPr algn="r" rtl="1"/>
            <a:r>
              <a:rPr lang="ar-IQ" b="1" dirty="0" smtClean="0">
                <a:solidFill>
                  <a:srgbClr val="FFFF00"/>
                </a:solidFill>
              </a:rPr>
              <a:t>بماذا يسهم تمكين المراة اقتصاديا؟</a:t>
            </a:r>
            <a:endParaRPr lang="en-US" b="1" dirty="0">
              <a:solidFill>
                <a:srgbClr val="FFFF00"/>
              </a:solidFill>
            </a:endParaRPr>
          </a:p>
        </p:txBody>
      </p:sp>
      <p:sp>
        <p:nvSpPr>
          <p:cNvPr id="3" name="Content Placeholder 2"/>
          <p:cNvSpPr>
            <a:spLocks noGrp="1"/>
          </p:cNvSpPr>
          <p:nvPr>
            <p:ph idx="1"/>
          </p:nvPr>
        </p:nvSpPr>
        <p:spPr>
          <a:xfrm>
            <a:off x="1103312" y="1316182"/>
            <a:ext cx="10049597" cy="4932217"/>
          </a:xfrm>
        </p:spPr>
        <p:txBody>
          <a:bodyPr/>
          <a:lstStyle/>
          <a:p>
            <a:pPr algn="r" rtl="1">
              <a:buFont typeface="Wingdings" panose="05000000000000000000" pitchFamily="2" charset="2"/>
              <a:buChar char="§"/>
            </a:pPr>
            <a:r>
              <a:rPr lang="ar-IQ" b="1" dirty="0" smtClean="0">
                <a:solidFill>
                  <a:srgbClr val="00B0F0"/>
                </a:solidFill>
              </a:rPr>
              <a:t>تحقيق المساواة</a:t>
            </a:r>
            <a:r>
              <a:rPr lang="ar-IQ" dirty="0" smtClean="0">
                <a:solidFill>
                  <a:srgbClr val="00B0F0"/>
                </a:solidFill>
              </a:rPr>
              <a:t>:يُعد </a:t>
            </a:r>
            <a:r>
              <a:rPr lang="ar-IQ" dirty="0"/>
              <a:t>التمكين الاقتصادي للمرأة حقًا ضروريًا لتحقيق المساواة بين الجنسين. </a:t>
            </a:r>
            <a:endParaRPr lang="ar-IQ" dirty="0" smtClean="0"/>
          </a:p>
          <a:p>
            <a:pPr algn="r" rtl="1">
              <a:buFont typeface="Wingdings" panose="05000000000000000000" pitchFamily="2" charset="2"/>
              <a:buChar char="§"/>
            </a:pPr>
            <a:endParaRPr lang="ar-IQ" dirty="0"/>
          </a:p>
          <a:p>
            <a:pPr algn="r" rtl="1">
              <a:buFont typeface="Wingdings" panose="05000000000000000000" pitchFamily="2" charset="2"/>
              <a:buChar char="§"/>
            </a:pPr>
            <a:r>
              <a:rPr lang="ar-IQ" b="1" dirty="0">
                <a:solidFill>
                  <a:srgbClr val="00B0F0"/>
                </a:solidFill>
              </a:rPr>
              <a:t>تحفيز النمو الاقتصادي</a:t>
            </a:r>
            <a:r>
              <a:rPr lang="ar-IQ" dirty="0"/>
              <a:t>: </a:t>
            </a:r>
            <a:r>
              <a:rPr lang="ar-IQ" dirty="0" smtClean="0"/>
              <a:t>تساهم </a:t>
            </a:r>
            <a:r>
              <a:rPr lang="ar-IQ" dirty="0"/>
              <a:t>مشاركة المرأة في الاقتصاد في تنويع الاقتصاد وزيادة الطلب على السلع والخدمات، مما يدفع عجلة النمو الاقتصادي. </a:t>
            </a:r>
            <a:endParaRPr lang="ar-IQ" dirty="0" smtClean="0"/>
          </a:p>
          <a:p>
            <a:pPr algn="r" rtl="1">
              <a:buFont typeface="Wingdings" panose="05000000000000000000" pitchFamily="2" charset="2"/>
              <a:buChar char="§"/>
            </a:pPr>
            <a:endParaRPr lang="ar-IQ" dirty="0"/>
          </a:p>
          <a:p>
            <a:pPr algn="r" rtl="1">
              <a:buFont typeface="Wingdings" panose="05000000000000000000" pitchFamily="2" charset="2"/>
              <a:buChar char="§"/>
            </a:pPr>
            <a:r>
              <a:rPr lang="ar-IQ" b="1" dirty="0">
                <a:solidFill>
                  <a:srgbClr val="00B0F0"/>
                </a:solidFill>
              </a:rPr>
              <a:t>الحد من الفقر</a:t>
            </a:r>
            <a:r>
              <a:rPr lang="ar-IQ" dirty="0">
                <a:solidFill>
                  <a:srgbClr val="00B0F0"/>
                </a:solidFill>
              </a:rPr>
              <a:t>:</a:t>
            </a:r>
            <a:r>
              <a:rPr lang="ar-IQ" dirty="0"/>
              <a:t> </a:t>
            </a:r>
            <a:r>
              <a:rPr lang="ar-IQ" dirty="0" smtClean="0"/>
              <a:t>يساهم </a:t>
            </a:r>
            <a:r>
              <a:rPr lang="ar-IQ" dirty="0"/>
              <a:t>تمكين المرأة </a:t>
            </a:r>
            <a:r>
              <a:rPr lang="ar-IQ" dirty="0" smtClean="0"/>
              <a:t>اقتصاديًا </a:t>
            </a:r>
            <a:r>
              <a:rPr lang="ar-IQ" dirty="0"/>
              <a:t>في الحد من الفقر وتحسين الرفاهية الاجتماعية. </a:t>
            </a:r>
            <a:endParaRPr lang="ar-IQ" dirty="0" smtClean="0"/>
          </a:p>
          <a:p>
            <a:pPr algn="r" rtl="1">
              <a:buFont typeface="Wingdings" panose="05000000000000000000" pitchFamily="2" charset="2"/>
              <a:buChar char="§"/>
            </a:pPr>
            <a:endParaRPr lang="ar-IQ" dirty="0"/>
          </a:p>
          <a:p>
            <a:pPr algn="r" rtl="1">
              <a:buFont typeface="Wingdings" panose="05000000000000000000" pitchFamily="2" charset="2"/>
              <a:buChar char="§"/>
            </a:pPr>
            <a:r>
              <a:rPr lang="ar-IQ" b="1" dirty="0">
                <a:solidFill>
                  <a:srgbClr val="00B0F0"/>
                </a:solidFill>
              </a:rPr>
              <a:t>تحقيق التنمية </a:t>
            </a:r>
            <a:r>
              <a:rPr lang="ar-IQ" b="1" dirty="0" smtClean="0">
                <a:solidFill>
                  <a:srgbClr val="00B0F0"/>
                </a:solidFill>
              </a:rPr>
              <a:t>المستدامة</a:t>
            </a:r>
            <a:r>
              <a:rPr lang="ar-IQ" dirty="0" smtClean="0">
                <a:solidFill>
                  <a:srgbClr val="00B0F0"/>
                </a:solidFill>
              </a:rPr>
              <a:t>:يمثل </a:t>
            </a:r>
            <a:r>
              <a:rPr lang="ar-IQ" dirty="0"/>
              <a:t>تمكين المرأة محركًا أساسيًا لتحقيق أهداف التنمية المستدامة. </a:t>
            </a:r>
          </a:p>
          <a:p>
            <a:pPr algn="r" rtl="1">
              <a:buFont typeface="Wingdings" panose="05000000000000000000" pitchFamily="2" charset="2"/>
              <a:buChar char="q"/>
            </a:pPr>
            <a:endParaRPr lang="en-US" dirty="0"/>
          </a:p>
        </p:txBody>
      </p:sp>
      <p:pic>
        <p:nvPicPr>
          <p:cNvPr id="6" name="Picture 5"/>
          <p:cNvPicPr>
            <a:picLocks noChangeAspect="1"/>
          </p:cNvPicPr>
          <p:nvPr/>
        </p:nvPicPr>
        <p:blipFill>
          <a:blip r:embed="rId2"/>
          <a:stretch>
            <a:fillRect/>
          </a:stretch>
        </p:blipFill>
        <p:spPr>
          <a:xfrm>
            <a:off x="387928" y="3782290"/>
            <a:ext cx="2729123" cy="2438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9942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452718"/>
            <a:ext cx="9404723" cy="932737"/>
          </a:xfrm>
        </p:spPr>
        <p:txBody>
          <a:bodyPr/>
          <a:lstStyle/>
          <a:p>
            <a:pPr algn="r" rtl="1"/>
            <a:r>
              <a:rPr lang="ar-IQ" b="1" dirty="0" smtClean="0">
                <a:solidFill>
                  <a:srgbClr val="FFFF00"/>
                </a:solidFill>
              </a:rPr>
              <a:t> معوقات تمكين المراة اقتصاديا  </a:t>
            </a:r>
            <a:endParaRPr lang="en-US" b="1" dirty="0">
              <a:solidFill>
                <a:srgbClr val="FFFF00"/>
              </a:solidFill>
            </a:endParaRPr>
          </a:p>
        </p:txBody>
      </p:sp>
      <p:sp>
        <p:nvSpPr>
          <p:cNvPr id="3" name="Content Placeholder 2"/>
          <p:cNvSpPr>
            <a:spLocks noGrp="1"/>
          </p:cNvSpPr>
          <p:nvPr>
            <p:ph idx="1"/>
          </p:nvPr>
        </p:nvSpPr>
        <p:spPr>
          <a:xfrm>
            <a:off x="1103312" y="1879737"/>
            <a:ext cx="10326688" cy="4091571"/>
          </a:xfrm>
        </p:spPr>
        <p:txBody>
          <a:bodyPr>
            <a:normAutofit/>
          </a:bodyPr>
          <a:lstStyle/>
          <a:p>
            <a:pPr algn="r" rtl="1">
              <a:buFont typeface="Wingdings" panose="05000000000000000000" pitchFamily="2" charset="2"/>
              <a:buChar char="§"/>
            </a:pPr>
            <a:r>
              <a:rPr lang="ar-IQ" sz="2400" b="1" dirty="0" smtClean="0">
                <a:hlinkClick r:id="rId2"/>
              </a:rPr>
              <a:t>نقص </a:t>
            </a:r>
            <a:r>
              <a:rPr lang="ar-IQ" sz="2400" b="1" dirty="0">
                <a:hlinkClick r:id="rId2"/>
              </a:rPr>
              <a:t>فرص العمل والتمييز في الأجور</a:t>
            </a:r>
            <a:r>
              <a:rPr lang="ar-IQ" sz="2400" b="1" dirty="0"/>
              <a:t>: </a:t>
            </a:r>
            <a:r>
              <a:rPr lang="ar-IQ" sz="2400" b="1" dirty="0" smtClean="0"/>
              <a:t> تواجه </a:t>
            </a:r>
            <a:r>
              <a:rPr lang="ar-IQ" sz="2400" b="1" dirty="0"/>
              <a:t>المرأة صعوبة في الحصول على فرص عمل متساوية مع الرجال وتتعرض لتمييز في الأجور، مما يقلل من قدرتها على الاستقلال المالي. </a:t>
            </a:r>
            <a:endParaRPr lang="ar-IQ" sz="2400" b="1" dirty="0" smtClean="0"/>
          </a:p>
          <a:p>
            <a:pPr algn="r" rtl="1">
              <a:buFont typeface="Wingdings" panose="05000000000000000000" pitchFamily="2" charset="2"/>
              <a:buChar char="§"/>
            </a:pPr>
            <a:endParaRPr lang="ar-IQ" sz="2400" b="1" dirty="0"/>
          </a:p>
          <a:p>
            <a:pPr algn="r" rtl="1">
              <a:buFont typeface="Wingdings" panose="05000000000000000000" pitchFamily="2" charset="2"/>
              <a:buChar char="§"/>
            </a:pPr>
            <a:r>
              <a:rPr lang="ar-IQ" sz="2400" b="1" dirty="0">
                <a:hlinkClick r:id="rId3"/>
              </a:rPr>
              <a:t>صعوبة الوصول إلى التمويل والمهارات</a:t>
            </a:r>
            <a:r>
              <a:rPr lang="ar-IQ" sz="2400" b="1" dirty="0"/>
              <a:t>: </a:t>
            </a:r>
            <a:r>
              <a:rPr lang="ar-IQ" sz="2400" b="1" dirty="0" smtClean="0"/>
              <a:t>يفتقر العديد من النساء، خاصة في القطاع غير الرسمي، إلى التمويل والضمانات اللازمة لبدء المشاريع، إضافة إلى نقص المهارات الإدارية والفنية المطلوبة. </a:t>
            </a:r>
          </a:p>
          <a:p>
            <a:pPr algn="r" rtl="1">
              <a:buFont typeface="Wingdings" panose="05000000000000000000" pitchFamily="2" charset="2"/>
              <a:buChar char="§"/>
            </a:pPr>
            <a:endParaRPr lang="ar-IQ" sz="2400" b="1" dirty="0" smtClean="0"/>
          </a:p>
          <a:p>
            <a:pPr algn="r" rtl="1">
              <a:buFont typeface="Wingdings" panose="05000000000000000000" pitchFamily="2" charset="2"/>
              <a:buChar char="§"/>
            </a:pPr>
            <a:r>
              <a:rPr lang="ar-IQ" sz="2400" b="1" dirty="0" smtClean="0">
                <a:hlinkClick r:id="rId4"/>
              </a:rPr>
              <a:t>تحديات </a:t>
            </a:r>
            <a:r>
              <a:rPr lang="ar-IQ" sz="2400" b="1" dirty="0">
                <a:hlinkClick r:id="rId4"/>
              </a:rPr>
              <a:t>رعاية الأطفال</a:t>
            </a:r>
            <a:r>
              <a:rPr lang="ar-IQ" sz="2400" b="1" dirty="0"/>
              <a:t>: </a:t>
            </a:r>
            <a:r>
              <a:rPr lang="ar-IQ" sz="2400" b="1" dirty="0" smtClean="0"/>
              <a:t>تُعتبر </a:t>
            </a:r>
            <a:r>
              <a:rPr lang="ar-IQ" sz="2400" b="1" dirty="0"/>
              <a:t>مسؤوليات رعاية </a:t>
            </a:r>
            <a:r>
              <a:rPr lang="ar-IQ" sz="2400" b="1" dirty="0" smtClean="0"/>
              <a:t>الأطفال </a:t>
            </a:r>
            <a:r>
              <a:rPr lang="ar-IQ" sz="2400" b="1" dirty="0"/>
              <a:t>وعدم توفر دور حضانة ذات جودة وبأسعار مناسبة عائقًا رئيسيًا أمام التحاق المرأة بسوق العمل والمشاركة الكاملة</a:t>
            </a:r>
          </a:p>
          <a:p>
            <a:pPr marL="0" indent="0" algn="r" rtl="1">
              <a:buNone/>
            </a:pPr>
            <a:endParaRPr lang="en-US" dirty="0"/>
          </a:p>
        </p:txBody>
      </p:sp>
      <p:pic>
        <p:nvPicPr>
          <p:cNvPr id="5" name="Picture 4"/>
          <p:cNvPicPr>
            <a:picLocks noChangeAspect="1"/>
          </p:cNvPicPr>
          <p:nvPr/>
        </p:nvPicPr>
        <p:blipFill>
          <a:blip r:embed="rId5"/>
          <a:stretch>
            <a:fillRect/>
          </a:stretch>
        </p:blipFill>
        <p:spPr>
          <a:xfrm>
            <a:off x="0" y="-41564"/>
            <a:ext cx="3400900" cy="1884219"/>
          </a:xfrm>
          <a:prstGeom prst="ellipse">
            <a:avLst/>
          </a:prstGeom>
          <a:ln>
            <a:noFill/>
          </a:ln>
          <a:effectLst>
            <a:softEdge rad="112500"/>
          </a:effectLst>
        </p:spPr>
      </p:pic>
    </p:spTree>
    <p:extLst>
      <p:ext uri="{BB962C8B-B14F-4D97-AF65-F5344CB8AC3E}">
        <p14:creationId xmlns:p14="http://schemas.microsoft.com/office/powerpoint/2010/main" val="717643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4191"/>
          </a:xfrm>
        </p:spPr>
        <p:txBody>
          <a:bodyPr/>
          <a:lstStyle/>
          <a:p>
            <a:pPr algn="r" rtl="1"/>
            <a:r>
              <a:rPr lang="ar-IQ" b="1" dirty="0">
                <a:solidFill>
                  <a:srgbClr val="FFFF00"/>
                </a:solidFill>
              </a:rPr>
              <a:t>معوقات تمكين المراة اقتصاديا</a:t>
            </a:r>
            <a:endParaRPr lang="en-US" dirty="0"/>
          </a:p>
        </p:txBody>
      </p:sp>
      <p:sp>
        <p:nvSpPr>
          <p:cNvPr id="3" name="Content Placeholder 2"/>
          <p:cNvSpPr>
            <a:spLocks noGrp="1"/>
          </p:cNvSpPr>
          <p:nvPr>
            <p:ph idx="1"/>
          </p:nvPr>
        </p:nvSpPr>
        <p:spPr>
          <a:xfrm>
            <a:off x="1103312" y="1246910"/>
            <a:ext cx="10146579" cy="5001490"/>
          </a:xfrm>
        </p:spPr>
        <p:txBody>
          <a:bodyPr/>
          <a:lstStyle/>
          <a:p>
            <a:pPr algn="r" rtl="1">
              <a:buFont typeface="Arial" panose="020B0604020202020204" pitchFamily="34" charset="0"/>
              <a:buChar char="•"/>
            </a:pPr>
            <a:r>
              <a:rPr lang="ar-IQ" b="1" dirty="0">
                <a:hlinkClick r:id="rId2"/>
              </a:rPr>
              <a:t>ضعف المشاركة في القطاع غير الرسمي</a:t>
            </a:r>
            <a:r>
              <a:rPr lang="ar-IQ" b="1" dirty="0"/>
              <a:t>: </a:t>
            </a:r>
            <a:r>
              <a:rPr lang="ar-IQ" b="1" dirty="0" smtClean="0"/>
              <a:t>تعاني </a:t>
            </a:r>
            <a:r>
              <a:rPr lang="ar-IQ" b="1" dirty="0"/>
              <a:t>المشاريع النسائية في القطاع غير الرسمي من ضعف القدرة على الوصول لرأس المال، ونقص مهارات التفاوض والتسويق اللازمة لمستلزمات الإنتاج وتصريف المنتجات. </a:t>
            </a:r>
            <a:endParaRPr lang="ar-IQ" b="1" dirty="0" smtClean="0"/>
          </a:p>
          <a:p>
            <a:pPr algn="r" rtl="1">
              <a:buFont typeface="Arial" panose="020B0604020202020204" pitchFamily="34" charset="0"/>
              <a:buChar char="•"/>
            </a:pPr>
            <a:endParaRPr lang="ar-IQ" b="1" dirty="0"/>
          </a:p>
          <a:p>
            <a:pPr algn="r" rtl="1">
              <a:buFont typeface="Arial" panose="020B0604020202020204" pitchFamily="34" charset="0"/>
              <a:buChar char="•"/>
            </a:pPr>
            <a:r>
              <a:rPr lang="ar-IQ" b="1" dirty="0">
                <a:hlinkClick r:id="rId3"/>
              </a:rPr>
              <a:t>ضعف مشاركة المرأة في المناصب القيادية</a:t>
            </a:r>
            <a:r>
              <a:rPr lang="ar-IQ" b="1" dirty="0"/>
              <a:t>: </a:t>
            </a:r>
            <a:r>
              <a:rPr lang="ar-IQ" b="1" dirty="0" smtClean="0"/>
              <a:t>نسبة </a:t>
            </a:r>
            <a:r>
              <a:rPr lang="ar-IQ" b="1" dirty="0"/>
              <a:t>قليلة من النساء يشغلن مناصب إدارية مقارنة بالمتوسط العالمي، مما يحد من تأثيرهن في صنع القرارات الاقتصادية. </a:t>
            </a:r>
            <a:endParaRPr lang="ar-IQ" b="1" dirty="0" smtClean="0"/>
          </a:p>
          <a:p>
            <a:pPr algn="r" rtl="1">
              <a:buFont typeface="Arial" panose="020B0604020202020204" pitchFamily="34" charset="0"/>
              <a:buChar char="•"/>
            </a:pPr>
            <a:endParaRPr lang="ar-IQ" b="1" dirty="0"/>
          </a:p>
          <a:p>
            <a:pPr algn="r" rtl="1">
              <a:buFont typeface="Arial" panose="020B0604020202020204" pitchFamily="34" charset="0"/>
              <a:buChar char="•"/>
            </a:pPr>
            <a:r>
              <a:rPr lang="ar-IQ" b="1" dirty="0">
                <a:hlinkClick r:id="rId4"/>
              </a:rPr>
              <a:t>برامج التدريب غير الكافية</a:t>
            </a:r>
            <a:r>
              <a:rPr lang="ar-IQ" b="1" dirty="0"/>
              <a:t>: </a:t>
            </a:r>
            <a:r>
              <a:rPr lang="ar-IQ" b="1" dirty="0" smtClean="0"/>
              <a:t>تعاني </a:t>
            </a:r>
            <a:r>
              <a:rPr lang="ar-IQ" b="1" dirty="0"/>
              <a:t>المرأة من نقص في برامج التدريب المتاحة والتي تواكب متطلبات سوق العمل الحديثة. </a:t>
            </a:r>
            <a:endParaRPr lang="ar-IQ" b="1" dirty="0" smtClean="0"/>
          </a:p>
          <a:p>
            <a:pPr algn="r" rtl="1">
              <a:buFont typeface="Arial" panose="020B0604020202020204" pitchFamily="34" charset="0"/>
              <a:buChar char="•"/>
            </a:pPr>
            <a:endParaRPr lang="ar-IQ" b="1" dirty="0"/>
          </a:p>
          <a:p>
            <a:pPr algn="r" rtl="1">
              <a:buFont typeface="Arial" panose="020B0604020202020204" pitchFamily="34" charset="0"/>
              <a:buChar char="•"/>
            </a:pPr>
            <a:r>
              <a:rPr lang="ar-IQ" b="1" dirty="0">
                <a:hlinkClick r:id="rId5"/>
              </a:rPr>
              <a:t>العوامل الاقتصادية العامة والتمييز في مكان العمل</a:t>
            </a:r>
            <a:r>
              <a:rPr lang="ar-IQ" b="1" dirty="0"/>
              <a:t>: </a:t>
            </a:r>
            <a:r>
              <a:rPr lang="ar-IQ" b="1" dirty="0" smtClean="0"/>
              <a:t>تلعب </a:t>
            </a:r>
            <a:r>
              <a:rPr lang="ar-IQ" b="1" dirty="0"/>
              <a:t>الظروف الاقتصادية العامة للدولة، وعدم كفاءة سوق العمل، والتمييز المجحف في مكان العمل دورًا في إعاقة تمكين المرأة الاقتصادي</a:t>
            </a:r>
          </a:p>
          <a:p>
            <a:pPr algn="r" rtl="1">
              <a:buFont typeface="Arial" panose="020B0604020202020204" pitchFamily="34" charset="0"/>
              <a:buChar char="•"/>
            </a:pPr>
            <a:endParaRPr lang="en-US" dirty="0"/>
          </a:p>
        </p:txBody>
      </p:sp>
      <p:pic>
        <p:nvPicPr>
          <p:cNvPr id="4" name="Picture 3"/>
          <p:cNvPicPr>
            <a:picLocks noChangeAspect="1"/>
          </p:cNvPicPr>
          <p:nvPr/>
        </p:nvPicPr>
        <p:blipFill>
          <a:blip r:embed="rId6"/>
          <a:stretch>
            <a:fillRect/>
          </a:stretch>
        </p:blipFill>
        <p:spPr>
          <a:xfrm>
            <a:off x="-1" y="0"/>
            <a:ext cx="1607127" cy="2327564"/>
          </a:xfrm>
          <a:prstGeom prst="rect">
            <a:avLst/>
          </a:prstGeom>
        </p:spPr>
      </p:pic>
    </p:spTree>
    <p:extLst>
      <p:ext uri="{BB962C8B-B14F-4D97-AF65-F5344CB8AC3E}">
        <p14:creationId xmlns:p14="http://schemas.microsoft.com/office/powerpoint/2010/main" val="1850770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621" y="189482"/>
            <a:ext cx="9404723" cy="821900"/>
          </a:xfrm>
        </p:spPr>
        <p:txBody>
          <a:bodyPr/>
          <a:lstStyle/>
          <a:p>
            <a:pPr algn="r" rtl="1"/>
            <a:r>
              <a:rPr lang="ar-IQ" b="1" dirty="0" smtClean="0">
                <a:solidFill>
                  <a:srgbClr val="FFFF00"/>
                </a:solidFill>
              </a:rPr>
              <a:t>العوامل الداعمة لتمكين المراة اقتصاديا</a:t>
            </a:r>
            <a:endParaRPr lang="en-US" b="1" dirty="0">
              <a:solidFill>
                <a:srgbClr val="FFFF00"/>
              </a:solidFill>
            </a:endParaRPr>
          </a:p>
        </p:txBody>
      </p:sp>
      <p:sp>
        <p:nvSpPr>
          <p:cNvPr id="3" name="Content Placeholder 2"/>
          <p:cNvSpPr>
            <a:spLocks noGrp="1"/>
          </p:cNvSpPr>
          <p:nvPr>
            <p:ph idx="1"/>
          </p:nvPr>
        </p:nvSpPr>
        <p:spPr>
          <a:xfrm>
            <a:off x="304800" y="1648691"/>
            <a:ext cx="10764982" cy="4710545"/>
          </a:xfrm>
        </p:spPr>
        <p:txBody>
          <a:bodyPr>
            <a:normAutofit/>
          </a:bodyPr>
          <a:lstStyle/>
          <a:p>
            <a:pPr algn="r" rtl="1">
              <a:buFont typeface="Wingdings" panose="05000000000000000000" pitchFamily="2" charset="2"/>
              <a:buChar char="§"/>
            </a:pPr>
            <a:r>
              <a:rPr lang="ar-IQ" b="1" dirty="0" smtClean="0">
                <a:solidFill>
                  <a:srgbClr val="00B0F0"/>
                </a:solidFill>
              </a:rPr>
              <a:t>التعليم </a:t>
            </a:r>
            <a:r>
              <a:rPr lang="ar-IQ" b="1" dirty="0">
                <a:solidFill>
                  <a:srgbClr val="00B0F0"/>
                </a:solidFill>
              </a:rPr>
              <a:t>والمهارات:</a:t>
            </a:r>
            <a:r>
              <a:rPr lang="ar-IQ" dirty="0"/>
              <a:t> </a:t>
            </a:r>
            <a:r>
              <a:rPr lang="ar-IQ" dirty="0" smtClean="0"/>
              <a:t>حصول </a:t>
            </a:r>
            <a:r>
              <a:rPr lang="ar-IQ" dirty="0"/>
              <a:t>المرأة على تعليم متساوٍ وتوفير فرص التدريب المهني يساهم في تمكينها اقتصادياً ويساعدها على الانخراط في سوق العمل، بما في ذلك مجالات العلوم والتكنولوجيا الحديثة. </a:t>
            </a:r>
          </a:p>
          <a:p>
            <a:pPr algn="r" rtl="1">
              <a:buFont typeface="Wingdings" panose="05000000000000000000" pitchFamily="2" charset="2"/>
              <a:buChar char="§"/>
            </a:pPr>
            <a:r>
              <a:rPr lang="ar-IQ" b="1" dirty="0">
                <a:solidFill>
                  <a:srgbClr val="00B0F0"/>
                </a:solidFill>
              </a:rPr>
              <a:t>الوصول إلى الموارد</a:t>
            </a:r>
            <a:r>
              <a:rPr lang="ar-IQ" b="1" dirty="0"/>
              <a:t>:</a:t>
            </a:r>
            <a:r>
              <a:rPr lang="ar-IQ" dirty="0"/>
              <a:t> </a:t>
            </a:r>
            <a:r>
              <a:rPr lang="ar-IQ" dirty="0" smtClean="0"/>
              <a:t>ضمان </a:t>
            </a:r>
            <a:r>
              <a:rPr lang="ar-IQ" dirty="0"/>
              <a:t>وصول المرأة إلى الأسواق والتمويل والسيطرة على مواردها وقتها وحياتها يعتبر عنصراً أساسياً في تمكينها الاقتصادي. </a:t>
            </a:r>
          </a:p>
          <a:p>
            <a:pPr algn="r" rtl="1">
              <a:buFont typeface="Wingdings" panose="05000000000000000000" pitchFamily="2" charset="2"/>
              <a:buChar char="§"/>
            </a:pPr>
            <a:r>
              <a:rPr lang="ar-IQ" b="1" dirty="0">
                <a:solidFill>
                  <a:srgbClr val="00B0F0"/>
                </a:solidFill>
              </a:rPr>
              <a:t>المشاركة في صنع القرار:</a:t>
            </a:r>
            <a:r>
              <a:rPr lang="ar-IQ" dirty="0"/>
              <a:t> </a:t>
            </a:r>
            <a:r>
              <a:rPr lang="ar-IQ" dirty="0" smtClean="0"/>
              <a:t>تمكين </a:t>
            </a:r>
            <a:r>
              <a:rPr lang="ar-IQ" dirty="0"/>
              <a:t>المرأة للمشاركة في صنع القرارات الاقتصادية والسياسية يعزز صوتها ويضمن تمثيلها العادل. </a:t>
            </a:r>
          </a:p>
          <a:p>
            <a:pPr algn="r" rtl="1">
              <a:buFont typeface="Wingdings" panose="05000000000000000000" pitchFamily="2" charset="2"/>
              <a:buChar char="§"/>
            </a:pPr>
            <a:r>
              <a:rPr lang="ar-IQ" b="1" dirty="0"/>
              <a:t>المساواة والتشريعات:</a:t>
            </a:r>
            <a:r>
              <a:rPr lang="ar-IQ" dirty="0"/>
              <a:t> </a:t>
            </a:r>
            <a:r>
              <a:rPr lang="ar-IQ" dirty="0" smtClean="0"/>
              <a:t>يجب </a:t>
            </a:r>
            <a:r>
              <a:rPr lang="ar-IQ" dirty="0"/>
              <a:t>إزالة العوائق المجتمعية والتشريعية التي تحد من مشاركة المرأة في سوق العمل، وضمان الحماية الاجتماعية لها. </a:t>
            </a:r>
          </a:p>
          <a:p>
            <a:pPr algn="r" rtl="1">
              <a:buFont typeface="Wingdings" panose="05000000000000000000" pitchFamily="2" charset="2"/>
              <a:buChar char="§"/>
            </a:pPr>
            <a:r>
              <a:rPr lang="ar-IQ" b="1" dirty="0">
                <a:solidFill>
                  <a:srgbClr val="00B0F0"/>
                </a:solidFill>
              </a:rPr>
              <a:t>تغيير الثقافة المجتمعية</a:t>
            </a:r>
            <a:r>
              <a:rPr lang="ar-IQ" b="1" dirty="0"/>
              <a:t>:</a:t>
            </a:r>
            <a:r>
              <a:rPr lang="ar-IQ" dirty="0"/>
              <a:t> </a:t>
            </a:r>
            <a:r>
              <a:rPr lang="ar-IQ" dirty="0" smtClean="0"/>
              <a:t>تحتاج </a:t>
            </a:r>
            <a:r>
              <a:rPr lang="ar-IQ" dirty="0"/>
              <a:t>المرأة إلى الإيمان بدورها خارج النطاق التقليدي، ويتطلب ذلك أيضاً تغيير ثقافة المجتمع لإدراك قيمة مساهمات المرأة. </a:t>
            </a:r>
          </a:p>
          <a:p>
            <a:pPr algn="r" rtl="1">
              <a:buFont typeface="Wingdings" panose="05000000000000000000" pitchFamily="2" charset="2"/>
              <a:buChar char="§"/>
            </a:pPr>
            <a:endParaRPr lang="en-US" dirty="0"/>
          </a:p>
        </p:txBody>
      </p:sp>
      <p:pic>
        <p:nvPicPr>
          <p:cNvPr id="4" name="Picture 3"/>
          <p:cNvPicPr>
            <a:picLocks noChangeAspect="1"/>
          </p:cNvPicPr>
          <p:nvPr/>
        </p:nvPicPr>
        <p:blipFill>
          <a:blip r:embed="rId2"/>
          <a:stretch>
            <a:fillRect/>
          </a:stretch>
        </p:blipFill>
        <p:spPr>
          <a:xfrm>
            <a:off x="498764" y="4904714"/>
            <a:ext cx="3740727" cy="1454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71045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20209"/>
            <a:ext cx="9404723" cy="503246"/>
          </a:xfrm>
        </p:spPr>
        <p:txBody>
          <a:bodyPr/>
          <a:lstStyle/>
          <a:p>
            <a:pPr algn="r"/>
            <a:r>
              <a:rPr lang="ar-IQ" dirty="0" smtClean="0">
                <a:solidFill>
                  <a:srgbClr val="FFFF00"/>
                </a:solidFill>
              </a:rPr>
              <a:t>ا</a:t>
            </a:r>
            <a:r>
              <a:rPr lang="ar-IQ" b="1" dirty="0" smtClean="0">
                <a:solidFill>
                  <a:srgbClr val="FFFF00"/>
                </a:solidFill>
              </a:rPr>
              <a:t>لمساهمات الاقتصادية </a:t>
            </a:r>
            <a:r>
              <a:rPr lang="ar-IQ" b="1" dirty="0">
                <a:solidFill>
                  <a:srgbClr val="FFFF00"/>
                </a:solidFill>
              </a:rPr>
              <a:t>الرئيسية </a:t>
            </a:r>
            <a:r>
              <a:rPr lang="ar-IQ" b="1" dirty="0" smtClean="0">
                <a:solidFill>
                  <a:srgbClr val="FFFF00"/>
                </a:solidFill>
              </a:rPr>
              <a:t>للمرأة</a:t>
            </a:r>
            <a:endParaRPr lang="en-US" b="1" dirty="0">
              <a:solidFill>
                <a:srgbClr val="FFFF00"/>
              </a:solidFill>
            </a:endParaRPr>
          </a:p>
        </p:txBody>
      </p:sp>
      <p:sp>
        <p:nvSpPr>
          <p:cNvPr id="3" name="Content Placeholder 2"/>
          <p:cNvSpPr>
            <a:spLocks noGrp="1"/>
          </p:cNvSpPr>
          <p:nvPr>
            <p:ph idx="1"/>
          </p:nvPr>
        </p:nvSpPr>
        <p:spPr>
          <a:xfrm>
            <a:off x="1103312" y="1136074"/>
            <a:ext cx="10229706" cy="5112326"/>
          </a:xfrm>
        </p:spPr>
        <p:txBody>
          <a:bodyPr>
            <a:normAutofit lnSpcReduction="10000"/>
          </a:bodyPr>
          <a:lstStyle/>
          <a:p>
            <a:pPr algn="r" rtl="1">
              <a:buFont typeface="Wingdings" panose="05000000000000000000" pitchFamily="2" charset="2"/>
              <a:buChar char="§"/>
            </a:pPr>
            <a:r>
              <a:rPr lang="ar-IQ" sz="2400" b="1" dirty="0">
                <a:solidFill>
                  <a:srgbClr val="FFC000"/>
                </a:solidFill>
              </a:rPr>
              <a:t>القوة العاملة</a:t>
            </a:r>
            <a:r>
              <a:rPr lang="ar-IQ" sz="2400" b="1" dirty="0"/>
              <a:t>:</a:t>
            </a:r>
            <a:r>
              <a:rPr lang="ar-IQ" sz="2400" dirty="0"/>
              <a:t> </a:t>
            </a:r>
            <a:r>
              <a:rPr lang="ar-IQ" sz="2400" dirty="0" smtClean="0"/>
              <a:t>تساهم </a:t>
            </a:r>
            <a:r>
              <a:rPr lang="ar-IQ" sz="2400" dirty="0"/>
              <a:t>النساء بشكل مباشر في الاقتصاد من خلال العمل في مختلف القطاعات، بما في ذلك القطاع الزراعي في الدول النامية، مما يزيد من الإنتاجية الإجمالية ويساهم في تحسين مستويات الدخل والرفاهية</a:t>
            </a:r>
            <a:r>
              <a:rPr lang="ar-IQ" sz="2400" dirty="0" smtClean="0"/>
              <a:t>.</a:t>
            </a:r>
          </a:p>
          <a:p>
            <a:pPr algn="r" rtl="1">
              <a:buFont typeface="Wingdings" panose="05000000000000000000" pitchFamily="2" charset="2"/>
              <a:buChar char="§"/>
            </a:pPr>
            <a:endParaRPr lang="ar-IQ" sz="2400" dirty="0"/>
          </a:p>
          <a:p>
            <a:pPr algn="r" rtl="1">
              <a:buFont typeface="Wingdings" panose="05000000000000000000" pitchFamily="2" charset="2"/>
              <a:buChar char="§"/>
            </a:pPr>
            <a:r>
              <a:rPr lang="ar-IQ" sz="2400" b="1" dirty="0">
                <a:solidFill>
                  <a:srgbClr val="00B0F0"/>
                </a:solidFill>
              </a:rPr>
              <a:t>ريادة الأعمال</a:t>
            </a:r>
            <a:r>
              <a:rPr lang="ar-IQ" sz="2400" b="1" dirty="0"/>
              <a:t>:</a:t>
            </a:r>
            <a:r>
              <a:rPr lang="ar-IQ" sz="2400" dirty="0"/>
              <a:t> </a:t>
            </a:r>
            <a:r>
              <a:rPr lang="ar-IQ" sz="2400" dirty="0" smtClean="0"/>
              <a:t>تقوم </a:t>
            </a:r>
            <a:r>
              <a:rPr lang="ar-IQ" sz="2400" dirty="0"/>
              <a:t>المرأة بتأسيس مشاريع صغيرة ومتوسطة، بما في ذلك التجارة الإلكترونية، مما يساهم في خلق فرص عمل ودعم الاقتصاد الوطني</a:t>
            </a:r>
            <a:r>
              <a:rPr lang="ar-IQ" sz="2400" dirty="0" smtClean="0"/>
              <a:t>.</a:t>
            </a:r>
          </a:p>
          <a:p>
            <a:pPr algn="r" rtl="1">
              <a:buFont typeface="Wingdings" panose="05000000000000000000" pitchFamily="2" charset="2"/>
              <a:buChar char="§"/>
            </a:pPr>
            <a:endParaRPr lang="ar-IQ" sz="2400" dirty="0"/>
          </a:p>
          <a:p>
            <a:pPr algn="r" rtl="1">
              <a:buFont typeface="Wingdings" panose="05000000000000000000" pitchFamily="2" charset="2"/>
              <a:buChar char="§"/>
            </a:pPr>
            <a:r>
              <a:rPr lang="ar-IQ" sz="2400" b="1" dirty="0">
                <a:solidFill>
                  <a:srgbClr val="FFC000"/>
                </a:solidFill>
              </a:rPr>
              <a:t>الاستهلاك</a:t>
            </a:r>
            <a:r>
              <a:rPr lang="ar-IQ" sz="2400" b="1" dirty="0"/>
              <a:t>:</a:t>
            </a:r>
            <a:r>
              <a:rPr lang="ar-IQ" sz="2400" dirty="0"/>
              <a:t> </a:t>
            </a:r>
            <a:r>
              <a:rPr lang="ar-IQ" sz="2400" dirty="0" smtClean="0"/>
              <a:t>تساهم </a:t>
            </a:r>
            <a:r>
              <a:rPr lang="ar-IQ" sz="2400" dirty="0"/>
              <a:t>المرأة في الدورة الاقتصادية من خلال قدرتها الشرائية، والتي تزيد عندما تكون لديها موارد مالية كافية</a:t>
            </a:r>
            <a:r>
              <a:rPr lang="ar-IQ" sz="2400" dirty="0" smtClean="0"/>
              <a:t>.</a:t>
            </a:r>
          </a:p>
          <a:p>
            <a:pPr algn="r" rtl="1">
              <a:buFont typeface="Wingdings" panose="05000000000000000000" pitchFamily="2" charset="2"/>
              <a:buChar char="§"/>
            </a:pPr>
            <a:endParaRPr lang="ar-IQ" sz="2400" dirty="0"/>
          </a:p>
          <a:p>
            <a:pPr algn="r" rtl="1">
              <a:buFont typeface="Wingdings" panose="05000000000000000000" pitchFamily="2" charset="2"/>
              <a:buChar char="§"/>
            </a:pPr>
            <a:r>
              <a:rPr lang="ar-IQ" sz="2400" b="1" dirty="0">
                <a:solidFill>
                  <a:srgbClr val="00B0F0"/>
                </a:solidFill>
              </a:rPr>
              <a:t>التنمية المستدامة:</a:t>
            </a:r>
            <a:r>
              <a:rPr lang="ar-IQ" sz="2400" dirty="0"/>
              <a:t> </a:t>
            </a:r>
            <a:r>
              <a:rPr lang="ar-IQ" sz="2400" dirty="0" smtClean="0"/>
              <a:t>تلعب </a:t>
            </a:r>
            <a:r>
              <a:rPr lang="ar-IQ" sz="2400" dirty="0"/>
              <a:t>المرأة دوراً في التنمية المستدامة من خلال مشاركتها في مجالات مثل الزراعة المستدامة وإدارة الموارد الطبيعي</a:t>
            </a:r>
          </a:p>
          <a:p>
            <a:pPr algn="r" rtl="1">
              <a:buFont typeface="Wingdings" panose="05000000000000000000" pitchFamily="2" charset="2"/>
              <a:buChar char="§"/>
            </a:pPr>
            <a:endParaRPr lang="en-US" dirty="0"/>
          </a:p>
        </p:txBody>
      </p:sp>
    </p:spTree>
    <p:extLst>
      <p:ext uri="{BB962C8B-B14F-4D97-AF65-F5344CB8AC3E}">
        <p14:creationId xmlns:p14="http://schemas.microsoft.com/office/powerpoint/2010/main" val="2561926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203336"/>
            <a:ext cx="9404723" cy="891173"/>
          </a:xfrm>
        </p:spPr>
        <p:txBody>
          <a:bodyPr/>
          <a:lstStyle/>
          <a:p>
            <a:pPr algn="r"/>
            <a:r>
              <a:rPr lang="ar-IQ" dirty="0" smtClean="0"/>
              <a:t>ا</a:t>
            </a:r>
            <a:r>
              <a:rPr lang="ar-IQ" b="1" dirty="0" smtClean="0">
                <a:solidFill>
                  <a:srgbClr val="FFFF00"/>
                </a:solidFill>
              </a:rPr>
              <a:t>لتوصيات</a:t>
            </a:r>
            <a:endParaRPr lang="en-US" b="1" dirty="0">
              <a:solidFill>
                <a:srgbClr val="FFFF00"/>
              </a:solidFill>
            </a:endParaRPr>
          </a:p>
        </p:txBody>
      </p:sp>
      <p:sp>
        <p:nvSpPr>
          <p:cNvPr id="3" name="Content Placeholder 2"/>
          <p:cNvSpPr>
            <a:spLocks noGrp="1"/>
          </p:cNvSpPr>
          <p:nvPr>
            <p:ph idx="1"/>
          </p:nvPr>
        </p:nvSpPr>
        <p:spPr>
          <a:xfrm>
            <a:off x="1103312" y="1440874"/>
            <a:ext cx="9924906" cy="4807526"/>
          </a:xfrm>
        </p:spPr>
        <p:txBody>
          <a:bodyPr/>
          <a:lstStyle/>
          <a:p>
            <a:pPr algn="r" rtl="1">
              <a:buFont typeface="Wingdings" panose="05000000000000000000" pitchFamily="2" charset="2"/>
              <a:buChar char="q"/>
            </a:pPr>
            <a:r>
              <a:rPr lang="ar-IQ" dirty="0" smtClean="0"/>
              <a:t>دعم البرامج  والمشاريع المعززة لريادة الاعمال النسائية</a:t>
            </a:r>
          </a:p>
          <a:p>
            <a:pPr algn="r" rtl="1">
              <a:buFont typeface="Wingdings" panose="05000000000000000000" pitchFamily="2" charset="2"/>
              <a:buChar char="q"/>
            </a:pPr>
            <a:r>
              <a:rPr lang="ar-IQ" dirty="0" smtClean="0"/>
              <a:t>توفير فرص تدريب وتمويل ميسر للنساء</a:t>
            </a:r>
          </a:p>
          <a:p>
            <a:pPr algn="r" rtl="1">
              <a:buFont typeface="Wingdings" panose="05000000000000000000" pitchFamily="2" charset="2"/>
              <a:buChar char="q"/>
            </a:pPr>
            <a:r>
              <a:rPr lang="ar-IQ" dirty="0" smtClean="0"/>
              <a:t>ضمان المساواة في الاجور وفرص العمل</a:t>
            </a:r>
          </a:p>
          <a:p>
            <a:pPr algn="r" rtl="1">
              <a:buFont typeface="Wingdings" panose="05000000000000000000" pitchFamily="2" charset="2"/>
              <a:buChar char="q"/>
            </a:pPr>
            <a:r>
              <a:rPr lang="ar-IQ" dirty="0" smtClean="0"/>
              <a:t>سن تشريعات لحماية حقوق المراة العاملة </a:t>
            </a:r>
          </a:p>
          <a:p>
            <a:pPr algn="r" rtl="1">
              <a:buFont typeface="Wingdings" panose="05000000000000000000" pitchFamily="2" charset="2"/>
              <a:buChar char="q"/>
            </a:pPr>
            <a:r>
              <a:rPr lang="ar-IQ" dirty="0" smtClean="0"/>
              <a:t>تعزيز الوعي المجتمعي </a:t>
            </a:r>
            <a:r>
              <a:rPr lang="ar-IQ" smtClean="0"/>
              <a:t>باهمية </a:t>
            </a:r>
            <a:r>
              <a:rPr lang="ar-IQ" smtClean="0"/>
              <a:t>مشار</a:t>
            </a:r>
            <a:r>
              <a:rPr lang="ar-IQ"/>
              <a:t>ك</a:t>
            </a:r>
            <a:r>
              <a:rPr lang="ar-IQ" smtClean="0"/>
              <a:t>ة </a:t>
            </a:r>
            <a:r>
              <a:rPr lang="ar-IQ" dirty="0" smtClean="0"/>
              <a:t>المراة في التنمية</a:t>
            </a:r>
          </a:p>
        </p:txBody>
      </p:sp>
      <p:pic>
        <p:nvPicPr>
          <p:cNvPr id="5" name="Picture 4"/>
          <p:cNvPicPr>
            <a:picLocks noChangeAspect="1"/>
          </p:cNvPicPr>
          <p:nvPr/>
        </p:nvPicPr>
        <p:blipFill>
          <a:blip r:embed="rId2"/>
          <a:stretch>
            <a:fillRect/>
          </a:stretch>
        </p:blipFill>
        <p:spPr>
          <a:xfrm>
            <a:off x="823955" y="1211521"/>
            <a:ext cx="2710760" cy="3305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1311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383" y="277090"/>
            <a:ext cx="11582400" cy="6276109"/>
          </a:xfrm>
          <a:prstGeom prst="rect">
            <a:avLst/>
          </a:prstGeom>
        </p:spPr>
      </p:pic>
      <p:pic>
        <p:nvPicPr>
          <p:cNvPr id="3" name="Picture 2"/>
          <p:cNvPicPr>
            <a:picLocks noChangeAspect="1"/>
          </p:cNvPicPr>
          <p:nvPr/>
        </p:nvPicPr>
        <p:blipFill rotWithShape="1">
          <a:blip r:embed="rId3"/>
          <a:srcRect r="2428"/>
          <a:stretch/>
        </p:blipFill>
        <p:spPr>
          <a:xfrm>
            <a:off x="2812473" y="2974780"/>
            <a:ext cx="6761018" cy="714475"/>
          </a:xfrm>
          <a:prstGeom prst="rect">
            <a:avLst/>
          </a:prstGeom>
        </p:spPr>
      </p:pic>
    </p:spTree>
    <p:extLst>
      <p:ext uri="{BB962C8B-B14F-4D97-AF65-F5344CB8AC3E}">
        <p14:creationId xmlns:p14="http://schemas.microsoft.com/office/powerpoint/2010/main" val="319145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620" y="175627"/>
            <a:ext cx="9404723" cy="738773"/>
          </a:xfrm>
        </p:spPr>
        <p:txBody>
          <a:bodyPr/>
          <a:lstStyle/>
          <a:p>
            <a:pPr algn="r"/>
            <a:r>
              <a:rPr lang="ar-IQ" b="1" dirty="0" smtClean="0">
                <a:solidFill>
                  <a:srgbClr val="FFFF00"/>
                </a:solidFill>
              </a:rPr>
              <a:t>الهدف</a:t>
            </a:r>
            <a:endParaRPr lang="en-US" b="1" dirty="0">
              <a:solidFill>
                <a:srgbClr val="FFFF00"/>
              </a:solidFill>
            </a:endParaRPr>
          </a:p>
        </p:txBody>
      </p:sp>
      <p:sp>
        <p:nvSpPr>
          <p:cNvPr id="3" name="Content Placeholder 2"/>
          <p:cNvSpPr>
            <a:spLocks noGrp="1"/>
          </p:cNvSpPr>
          <p:nvPr>
            <p:ph idx="1"/>
          </p:nvPr>
        </p:nvSpPr>
        <p:spPr>
          <a:xfrm>
            <a:off x="1436802" y="1180082"/>
            <a:ext cx="8946541" cy="3862973"/>
          </a:xfrm>
        </p:spPr>
        <p:txBody>
          <a:bodyPr>
            <a:normAutofit/>
          </a:bodyPr>
          <a:lstStyle/>
          <a:p>
            <a:pPr marL="0" indent="0" algn="r">
              <a:buNone/>
            </a:pPr>
            <a:r>
              <a:rPr lang="ar-IQ" sz="2400" b="1" dirty="0" smtClean="0"/>
              <a:t>تسليط الضوء على الادوار المحورية التي تقوم بها المراة  في  دفع عجلة   التنمية الاقتصادية  في المجتمعات الحديثة من خلال مشاركتها في سوق العمل وريادة الاعمال  والمساهمة في تطوير الموارد البشرية  وتحقيق التنمية المستدامة  وتوعية المشاركين بالتحديات التي تواجه المراة  وكيفية معالجتها</a:t>
            </a:r>
          </a:p>
          <a:p>
            <a:pPr marL="0" indent="0" algn="r">
              <a:buNone/>
            </a:pPr>
            <a:r>
              <a:rPr lang="ar-IQ" sz="2400" dirty="0" smtClean="0"/>
              <a:t> </a:t>
            </a:r>
            <a:endParaRPr lang="en-US" sz="2400" dirty="0"/>
          </a:p>
        </p:txBody>
      </p:sp>
      <p:pic>
        <p:nvPicPr>
          <p:cNvPr id="6" name="Picture 5"/>
          <p:cNvPicPr>
            <a:picLocks noChangeAspect="1"/>
          </p:cNvPicPr>
          <p:nvPr/>
        </p:nvPicPr>
        <p:blipFill>
          <a:blip r:embed="rId2"/>
          <a:stretch>
            <a:fillRect/>
          </a:stretch>
        </p:blipFill>
        <p:spPr>
          <a:xfrm>
            <a:off x="134474" y="2660074"/>
            <a:ext cx="2604655" cy="37545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3750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20209"/>
            <a:ext cx="9404723" cy="918882"/>
          </a:xfrm>
        </p:spPr>
        <p:txBody>
          <a:bodyPr/>
          <a:lstStyle/>
          <a:p>
            <a:pPr algn="r"/>
            <a:r>
              <a:rPr lang="ar-IQ" b="1" dirty="0" smtClean="0">
                <a:solidFill>
                  <a:srgbClr val="FFFF00"/>
                </a:solidFill>
              </a:rPr>
              <a:t>التنمية الاقتصادية</a:t>
            </a:r>
            <a:endParaRPr lang="en-US" b="1" dirty="0">
              <a:solidFill>
                <a:srgbClr val="FFFF00"/>
              </a:solidFill>
            </a:endParaRPr>
          </a:p>
        </p:txBody>
      </p:sp>
      <p:sp>
        <p:nvSpPr>
          <p:cNvPr id="5" name="Content Placeholder 4"/>
          <p:cNvSpPr>
            <a:spLocks noGrp="1"/>
          </p:cNvSpPr>
          <p:nvPr>
            <p:ph idx="1"/>
          </p:nvPr>
        </p:nvSpPr>
        <p:spPr>
          <a:xfrm>
            <a:off x="498764" y="1219200"/>
            <a:ext cx="10640291" cy="5029199"/>
          </a:xfrm>
        </p:spPr>
        <p:txBody>
          <a:bodyPr>
            <a:normAutofit/>
          </a:bodyPr>
          <a:lstStyle/>
          <a:p>
            <a:pPr algn="r" rtl="1">
              <a:buFont typeface="Wingdings" panose="05000000000000000000" pitchFamily="2" charset="2"/>
              <a:buChar char="q"/>
            </a:pPr>
            <a:r>
              <a:rPr lang="ar-IQ" dirty="0" smtClean="0">
                <a:solidFill>
                  <a:srgbClr val="00B0F0"/>
                </a:solidFill>
              </a:rPr>
              <a:t> </a:t>
            </a:r>
            <a:r>
              <a:rPr lang="ar-IQ" b="1" dirty="0">
                <a:solidFill>
                  <a:srgbClr val="FFC000"/>
                </a:solidFill>
              </a:rPr>
              <a:t>التنمية الاقتصادية </a:t>
            </a:r>
            <a:r>
              <a:rPr lang="ar-IQ" b="1" dirty="0" smtClean="0"/>
              <a:t>تعد </a:t>
            </a:r>
            <a:r>
              <a:rPr lang="ar-IQ" b="1" dirty="0"/>
              <a:t>العملية التي تعمل بها الأمة على تحسين الرفاهية الاقتصادية والسياسية والاجتماعية </a:t>
            </a:r>
            <a:r>
              <a:rPr lang="ar-IQ" b="1" dirty="0" smtClean="0"/>
              <a:t>لشعبها</a:t>
            </a:r>
          </a:p>
          <a:p>
            <a:pPr marL="0" indent="0" algn="r" rtl="1">
              <a:buNone/>
            </a:pPr>
            <a:endParaRPr lang="ar-IQ" b="1" dirty="0" smtClean="0"/>
          </a:p>
          <a:p>
            <a:pPr algn="r" rtl="1">
              <a:buFont typeface="Wingdings" panose="05000000000000000000" pitchFamily="2" charset="2"/>
              <a:buChar char="q"/>
            </a:pPr>
            <a:r>
              <a:rPr lang="ar-IQ" b="1" dirty="0" smtClean="0">
                <a:solidFill>
                  <a:srgbClr val="FFC000"/>
                </a:solidFill>
              </a:rPr>
              <a:t>التنمية </a:t>
            </a:r>
            <a:r>
              <a:rPr lang="ar-IQ" b="1" dirty="0">
                <a:solidFill>
                  <a:srgbClr val="FFC000"/>
                </a:solidFill>
              </a:rPr>
              <a:t>الاقتصادية </a:t>
            </a:r>
            <a:r>
              <a:rPr lang="ar-IQ" b="1" dirty="0" smtClean="0"/>
              <a:t> تمثل </a:t>
            </a:r>
            <a:r>
              <a:rPr lang="ar-IQ" b="1" dirty="0"/>
              <a:t>الإجراءات المستدامة والمنسقة التي يتخذها صناع السياسة </a:t>
            </a:r>
            <a:r>
              <a:rPr lang="ar-IQ" b="1" dirty="0" smtClean="0"/>
              <a:t>والجماعات المشتركة</a:t>
            </a:r>
            <a:r>
              <a:rPr lang="ar-IQ" b="1" dirty="0" smtClean="0">
                <a:solidFill>
                  <a:srgbClr val="FFC000"/>
                </a:solidFill>
              </a:rPr>
              <a:t>، </a:t>
            </a:r>
            <a:r>
              <a:rPr lang="ar-IQ" b="1" dirty="0"/>
              <a:t>والتي تساهم في تعزيز </a:t>
            </a:r>
            <a:r>
              <a:rPr lang="ar-IQ" b="1" dirty="0" smtClean="0"/>
              <a:t>مستوى المعيشة </a:t>
            </a:r>
            <a:r>
              <a:rPr lang="ar-IQ" b="1" dirty="0"/>
              <a:t> والصحة الاقتصادية لمنطقة معينة. كذلك، يمكن أن تشير التنمية الاقتصادية إلى التغيرات الكمية والنوعية التي يشهدها الاقتصاد. ويمكن أن تشمل هذه الإجراءات مجالات متعددة، من بينها رأس المال البشري والبنية التحتية الأساسية والتنافس الإقليمي والاستدامة البيئية والشمولية الاجتماعية والصحة والأمن والقراءة والكتابة، فضلًا عن غيرها من المجالات الأخرى. </a:t>
            </a:r>
            <a:endParaRPr lang="ar-IQ" b="1" dirty="0" smtClean="0">
              <a:solidFill>
                <a:srgbClr val="00B0F0"/>
              </a:solidFill>
            </a:endParaRPr>
          </a:p>
          <a:p>
            <a:pPr marL="0" indent="0" algn="r" rtl="1">
              <a:buNone/>
            </a:pPr>
            <a:endParaRPr lang="ar-IQ" b="1" dirty="0">
              <a:solidFill>
                <a:srgbClr val="00B0F0"/>
              </a:solidFill>
            </a:endParaRPr>
          </a:p>
          <a:p>
            <a:pPr algn="r" rtl="1">
              <a:buFont typeface="Wingdings" panose="05000000000000000000" pitchFamily="2" charset="2"/>
              <a:buChar char="q"/>
            </a:pPr>
            <a:r>
              <a:rPr lang="ar-IQ" b="1" dirty="0" smtClean="0">
                <a:solidFill>
                  <a:srgbClr val="FFC000"/>
                </a:solidFill>
              </a:rPr>
              <a:t>التنمية </a:t>
            </a:r>
            <a:r>
              <a:rPr lang="ar-IQ" b="1" dirty="0">
                <a:solidFill>
                  <a:srgbClr val="FFC000"/>
                </a:solidFill>
              </a:rPr>
              <a:t>الاقتصادية </a:t>
            </a:r>
            <a:r>
              <a:rPr lang="ar-IQ" b="1" dirty="0" smtClean="0"/>
              <a:t>تعد</a:t>
            </a:r>
            <a:r>
              <a:rPr lang="ar-IQ" b="1" dirty="0"/>
              <a:t> عملية شاملة تسعى إلى تحسين مستوى المعيشة ونوعية الحياة لأمة أو منطقة أو مجتمع عبر تحقيق تحسينات كمية ونوعية في البنيان الاقتصادي والاجتماعي، وليس مجرد زيادة في النمو الاقتصادي. وتشمل هذه العملية إعادة توزيع عناصر الإنتاج، وتحسين الخدمات الصحية والتعليمية، وتطوير البنية التحتية، وخلق الثروة بما يخدم المجتمع </a:t>
            </a:r>
            <a:r>
              <a:rPr lang="ar-IQ" b="1" dirty="0" smtClean="0"/>
              <a:t>ككل</a:t>
            </a:r>
          </a:p>
        </p:txBody>
      </p:sp>
    </p:spTree>
    <p:extLst>
      <p:ext uri="{BB962C8B-B14F-4D97-AF65-F5344CB8AC3E}">
        <p14:creationId xmlns:p14="http://schemas.microsoft.com/office/powerpoint/2010/main" val="270961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231045"/>
            <a:ext cx="9404723" cy="877318"/>
          </a:xfrm>
        </p:spPr>
        <p:txBody>
          <a:bodyPr/>
          <a:lstStyle/>
          <a:p>
            <a:pPr algn="r"/>
            <a:r>
              <a:rPr lang="ar-IQ" b="1" dirty="0" smtClean="0">
                <a:solidFill>
                  <a:srgbClr val="FFFF00"/>
                </a:solidFill>
              </a:rPr>
              <a:t>اهداف التنمية الاقتصادية</a:t>
            </a:r>
            <a:endParaRPr lang="en-US" b="1" dirty="0">
              <a:solidFill>
                <a:srgbClr val="FFFF00"/>
              </a:solidFill>
            </a:endParaRPr>
          </a:p>
        </p:txBody>
      </p:sp>
      <p:sp>
        <p:nvSpPr>
          <p:cNvPr id="3" name="Content Placeholder 2"/>
          <p:cNvSpPr>
            <a:spLocks noGrp="1"/>
          </p:cNvSpPr>
          <p:nvPr>
            <p:ph idx="1"/>
          </p:nvPr>
        </p:nvSpPr>
        <p:spPr>
          <a:xfrm>
            <a:off x="1103312" y="1385456"/>
            <a:ext cx="9841779" cy="4862944"/>
          </a:xfrm>
        </p:spPr>
        <p:txBody>
          <a:bodyPr>
            <a:normAutofit/>
          </a:bodyPr>
          <a:lstStyle/>
          <a:p>
            <a:pPr algn="r" rtl="1">
              <a:buFont typeface="Wingdings" panose="05000000000000000000" pitchFamily="2" charset="2"/>
              <a:buChar char="q"/>
            </a:pPr>
            <a:r>
              <a:rPr lang="ar-IQ" b="1" dirty="0">
                <a:solidFill>
                  <a:srgbClr val="00B0F0"/>
                </a:solidFill>
              </a:rPr>
              <a:t>تحسين مستوى المعيشة</a:t>
            </a:r>
            <a:r>
              <a:rPr lang="ar-IQ" b="1" dirty="0"/>
              <a:t>: </a:t>
            </a:r>
            <a:r>
              <a:rPr lang="ar-IQ" b="1" dirty="0" smtClean="0"/>
              <a:t>السعي </a:t>
            </a:r>
            <a:r>
              <a:rPr lang="ar-IQ" b="1" dirty="0"/>
              <a:t>لرفع مستوى معيشة السكان وزيادة نصيب الفرد من الدخل الحقيقي، مع التركيز على الشرائح الأفقر في المجتمع. </a:t>
            </a:r>
            <a:endParaRPr lang="ar-IQ" b="1" dirty="0" smtClean="0"/>
          </a:p>
          <a:p>
            <a:pPr marL="0" indent="0" algn="r" rtl="1">
              <a:buNone/>
            </a:pPr>
            <a:endParaRPr lang="ar-IQ" b="1" dirty="0"/>
          </a:p>
          <a:p>
            <a:pPr algn="r" rtl="1">
              <a:buFont typeface="Wingdings" panose="05000000000000000000" pitchFamily="2" charset="2"/>
              <a:buChar char="q"/>
            </a:pPr>
            <a:r>
              <a:rPr lang="ar-IQ" b="1" dirty="0">
                <a:solidFill>
                  <a:srgbClr val="00B0F0"/>
                </a:solidFill>
              </a:rPr>
              <a:t>خلق فرص عمل لائقة:</a:t>
            </a:r>
            <a:r>
              <a:rPr lang="ar-IQ" b="1" dirty="0"/>
              <a:t> </a:t>
            </a:r>
            <a:r>
              <a:rPr lang="ar-IQ" b="1" dirty="0" smtClean="0"/>
              <a:t>توليد </a:t>
            </a:r>
            <a:r>
              <a:rPr lang="ar-IQ" b="1" dirty="0"/>
              <a:t>فرص عمل مستدامة تتناسب مع مهارات الأفراد، مع توفير الحماية الاجتماعية للعاملين. </a:t>
            </a:r>
            <a:endParaRPr lang="ar-IQ" b="1" dirty="0" smtClean="0"/>
          </a:p>
          <a:p>
            <a:pPr marL="0" indent="0" algn="r" rtl="1">
              <a:buNone/>
            </a:pPr>
            <a:endParaRPr lang="ar-IQ" b="1" dirty="0"/>
          </a:p>
          <a:p>
            <a:pPr algn="r" rtl="1">
              <a:buFont typeface="Wingdings" panose="05000000000000000000" pitchFamily="2" charset="2"/>
              <a:buChar char="q"/>
            </a:pPr>
            <a:r>
              <a:rPr lang="ar-IQ" b="1" dirty="0">
                <a:solidFill>
                  <a:srgbClr val="00B0F0"/>
                </a:solidFill>
              </a:rPr>
              <a:t>تطوير البنية التحتية</a:t>
            </a:r>
            <a:r>
              <a:rPr lang="ar-IQ" b="1" dirty="0"/>
              <a:t>: </a:t>
            </a:r>
            <a:r>
              <a:rPr lang="ar-IQ" b="1" dirty="0" smtClean="0"/>
              <a:t>بناء </a:t>
            </a:r>
            <a:r>
              <a:rPr lang="ar-IQ" b="1" dirty="0"/>
              <a:t>وتحديث البنية التحتية اللازمة للإنتاج والتجارة والخدمات. </a:t>
            </a:r>
            <a:endParaRPr lang="ar-IQ" b="1" dirty="0" smtClean="0"/>
          </a:p>
          <a:p>
            <a:pPr marL="0" indent="0" algn="r" rtl="1">
              <a:buNone/>
            </a:pPr>
            <a:endParaRPr lang="ar-IQ" b="1" dirty="0"/>
          </a:p>
          <a:p>
            <a:pPr algn="r" rtl="1">
              <a:buFont typeface="Wingdings" panose="05000000000000000000" pitchFamily="2" charset="2"/>
              <a:buChar char="q"/>
            </a:pPr>
            <a:r>
              <a:rPr lang="ar-IQ" b="1" dirty="0">
                <a:solidFill>
                  <a:srgbClr val="00B0F0"/>
                </a:solidFill>
              </a:rPr>
              <a:t>تنويع مصادر الدخل</a:t>
            </a:r>
            <a:r>
              <a:rPr lang="ar-IQ" b="1" dirty="0"/>
              <a:t>: </a:t>
            </a:r>
            <a:r>
              <a:rPr lang="ar-IQ" b="1" dirty="0" smtClean="0"/>
              <a:t>تقليل </a:t>
            </a:r>
            <a:r>
              <a:rPr lang="ar-IQ" b="1" dirty="0"/>
              <a:t>الاعتماد على قطاع واحد من خلال تنويع مصادر الدخل القومي. </a:t>
            </a:r>
            <a:endParaRPr lang="ar-IQ" b="1" dirty="0" smtClean="0"/>
          </a:p>
          <a:p>
            <a:pPr marL="0" indent="0" algn="r" rtl="1">
              <a:buNone/>
            </a:pPr>
            <a:endParaRPr lang="ar-IQ" b="1" dirty="0"/>
          </a:p>
          <a:p>
            <a:pPr algn="r" rtl="1">
              <a:buFont typeface="Wingdings" panose="05000000000000000000" pitchFamily="2" charset="2"/>
              <a:buChar char="q"/>
            </a:pPr>
            <a:r>
              <a:rPr lang="ar-IQ" b="1" dirty="0">
                <a:solidFill>
                  <a:srgbClr val="00B0F0"/>
                </a:solidFill>
              </a:rPr>
              <a:t>تعزيز الاستدامة</a:t>
            </a:r>
            <a:r>
              <a:rPr lang="ar-IQ" b="1" dirty="0"/>
              <a:t>: </a:t>
            </a:r>
            <a:r>
              <a:rPr lang="ar-IQ" b="1" dirty="0" smtClean="0"/>
              <a:t>تحقيق </a:t>
            </a:r>
            <a:r>
              <a:rPr lang="ar-IQ" b="1" dirty="0"/>
              <a:t>التنمية بطريقة تلبي احتياجات الأجيال الحالية دون المساس بقدرة الأجيال القادمة على تلبية احتياجاتها، وذلك بالاعتماد على الابتكار والتكنولوجيا المستدامة. </a:t>
            </a:r>
          </a:p>
        </p:txBody>
      </p:sp>
    </p:spTree>
    <p:extLst>
      <p:ext uri="{BB962C8B-B14F-4D97-AF65-F5344CB8AC3E}">
        <p14:creationId xmlns:p14="http://schemas.microsoft.com/office/powerpoint/2010/main" val="209306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FF00"/>
                </a:solidFill>
              </a:rPr>
              <a:t>التنمية الاقتصادية والنمو الاقتصادي</a:t>
            </a:r>
            <a:endParaRPr lang="en-US" b="1" dirty="0">
              <a:solidFill>
                <a:srgbClr val="FFFF00"/>
              </a:solidFill>
            </a:endParaRPr>
          </a:p>
        </p:txBody>
      </p:sp>
      <p:sp>
        <p:nvSpPr>
          <p:cNvPr id="3" name="Content Placeholder 2"/>
          <p:cNvSpPr>
            <a:spLocks noGrp="1"/>
          </p:cNvSpPr>
          <p:nvPr>
            <p:ph idx="1"/>
          </p:nvPr>
        </p:nvSpPr>
        <p:spPr>
          <a:xfrm>
            <a:off x="1103312" y="1427018"/>
            <a:ext cx="10021888" cy="4821381"/>
          </a:xfrm>
        </p:spPr>
        <p:txBody>
          <a:bodyPr>
            <a:normAutofit/>
          </a:bodyPr>
          <a:lstStyle/>
          <a:p>
            <a:pPr marL="0" indent="0" algn="r" rtl="1">
              <a:buNone/>
            </a:pPr>
            <a:r>
              <a:rPr lang="ar-IQ" b="1" dirty="0" smtClean="0"/>
              <a:t>يختلف مفهوم التنمية الاقتصادية عن النمو الاقتصادي. فبينما تشير </a:t>
            </a:r>
            <a:r>
              <a:rPr lang="ar-IQ" b="1" dirty="0" smtClean="0">
                <a:solidFill>
                  <a:srgbClr val="FFFF00"/>
                </a:solidFill>
              </a:rPr>
              <a:t>التنمية الاقتصادية</a:t>
            </a:r>
            <a:r>
              <a:rPr lang="ar-IQ" b="1" dirty="0" smtClean="0"/>
              <a:t> إلى مساعي التدخل في السياسات بهدف ضمان الرفاهية الاقتصادية والاجتماعية للأشخاص، بينما يشير </a:t>
            </a:r>
            <a:r>
              <a:rPr lang="ar-IQ" b="1" dirty="0" smtClean="0">
                <a:solidFill>
                  <a:srgbClr val="FFFF00"/>
                </a:solidFill>
              </a:rPr>
              <a:t>النمو الاقتصادي</a:t>
            </a:r>
            <a:r>
              <a:rPr lang="ar-IQ" b="1" dirty="0" smtClean="0"/>
              <a:t> إلى ظاهرة الإنتاجية في السوق والارتفاع في معدل الناتج المحلي الإجمالي  </a:t>
            </a:r>
            <a:r>
              <a:rPr lang="ar-IQ" b="1" dirty="0" smtClean="0">
                <a:solidFill>
                  <a:srgbClr val="FFFF00"/>
                </a:solidFill>
              </a:rPr>
              <a:t>وتسهم المراة في </a:t>
            </a:r>
          </a:p>
          <a:p>
            <a:pPr marL="0" indent="0" algn="r" rtl="1">
              <a:buNone/>
            </a:pPr>
            <a:r>
              <a:rPr lang="ar-IQ" dirty="0" smtClean="0">
                <a:solidFill>
                  <a:srgbClr val="FFC000"/>
                </a:solidFill>
              </a:rPr>
              <a:t>ا</a:t>
            </a:r>
            <a:r>
              <a:rPr lang="ar-IQ" b="1" dirty="0" smtClean="0">
                <a:solidFill>
                  <a:srgbClr val="FFC000"/>
                </a:solidFill>
              </a:rPr>
              <a:t>لعمل والإنتاجية</a:t>
            </a:r>
            <a:r>
              <a:rPr lang="ar-IQ" b="1" dirty="0" smtClean="0"/>
              <a:t>:</a:t>
            </a:r>
            <a:r>
              <a:rPr lang="ar-IQ" dirty="0" smtClean="0"/>
              <a:t> </a:t>
            </a:r>
          </a:p>
          <a:p>
            <a:pPr marL="0" indent="0" algn="r" rtl="1" fontAlgn="ctr">
              <a:buNone/>
            </a:pPr>
            <a:r>
              <a:rPr lang="ar-IQ" dirty="0" smtClean="0"/>
              <a:t>تساهم </a:t>
            </a:r>
            <a:r>
              <a:rPr lang="ar-IQ" dirty="0"/>
              <a:t>المرأة بشكل مباشر في القوة العاملة وتعمل على زيادة الإنتاجية والنمو الاقتصادي، كما أن وجودها يخلق طلبًا جديدًا على السلع والخدمات. </a:t>
            </a:r>
          </a:p>
          <a:p>
            <a:pPr marL="0" indent="0" algn="r" rtl="1">
              <a:buNone/>
            </a:pPr>
            <a:r>
              <a:rPr lang="ar-IQ" b="1" dirty="0">
                <a:solidFill>
                  <a:srgbClr val="FFC000"/>
                </a:solidFill>
              </a:rPr>
              <a:t>ريادة الأعمال:</a:t>
            </a:r>
            <a:r>
              <a:rPr lang="ar-IQ" dirty="0">
                <a:solidFill>
                  <a:srgbClr val="FFC000"/>
                </a:solidFill>
              </a:rPr>
              <a:t> </a:t>
            </a:r>
          </a:p>
          <a:p>
            <a:pPr marL="0" indent="0" algn="r" rtl="1" fontAlgn="ctr">
              <a:buNone/>
            </a:pPr>
            <a:r>
              <a:rPr lang="ar-IQ" dirty="0"/>
              <a:t>تمثل النساء غالبية أصحاب المشاريع الصغيرة والمتوسطة، والتي تعتبر محركًا رئيسيًا لخلق فرص عمل جديدة وتعزيز الابتكار. </a:t>
            </a:r>
          </a:p>
          <a:p>
            <a:pPr marL="0" indent="0" algn="r" rtl="1">
              <a:buNone/>
            </a:pPr>
            <a:r>
              <a:rPr lang="ar-IQ" b="1" dirty="0">
                <a:solidFill>
                  <a:srgbClr val="FFC000"/>
                </a:solidFill>
              </a:rPr>
              <a:t>التنويع الاقتصادي:</a:t>
            </a:r>
            <a:r>
              <a:rPr lang="ar-IQ" dirty="0">
                <a:solidFill>
                  <a:srgbClr val="FFC000"/>
                </a:solidFill>
              </a:rPr>
              <a:t> </a:t>
            </a:r>
          </a:p>
          <a:p>
            <a:pPr marL="0" indent="0" algn="r" rtl="1">
              <a:buNone/>
            </a:pPr>
            <a:r>
              <a:rPr lang="ar-IQ" dirty="0"/>
              <a:t>دخول المرأة إلى سوق العمل يساهم في تنويع الاقتصاد وزيادة مصادر الدخل. </a:t>
            </a:r>
          </a:p>
          <a:p>
            <a:pPr marL="0" indent="0" algn="r">
              <a:buNone/>
            </a:pPr>
            <a:endParaRPr lang="en-US" dirty="0"/>
          </a:p>
        </p:txBody>
      </p:sp>
    </p:spTree>
    <p:extLst>
      <p:ext uri="{BB962C8B-B14F-4D97-AF65-F5344CB8AC3E}">
        <p14:creationId xmlns:p14="http://schemas.microsoft.com/office/powerpoint/2010/main" val="2164731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solidFill>
                  <a:srgbClr val="FFFF00"/>
                </a:solidFill>
              </a:rPr>
              <a:t>كيف نحقق التنمية الاقتصادية؟</a:t>
            </a:r>
            <a:endParaRPr lang="en-US" b="1" dirty="0">
              <a:solidFill>
                <a:srgbClr val="FFFF00"/>
              </a:solidFill>
            </a:endParaRPr>
          </a:p>
        </p:txBody>
      </p:sp>
      <p:sp>
        <p:nvSpPr>
          <p:cNvPr id="3" name="Content Placeholder 2"/>
          <p:cNvSpPr>
            <a:spLocks noGrp="1"/>
          </p:cNvSpPr>
          <p:nvPr>
            <p:ph idx="1"/>
          </p:nvPr>
        </p:nvSpPr>
        <p:spPr>
          <a:xfrm>
            <a:off x="1103312" y="1579418"/>
            <a:ext cx="10118870" cy="4668981"/>
          </a:xfrm>
        </p:spPr>
        <p:txBody>
          <a:bodyPr/>
          <a:lstStyle/>
          <a:p>
            <a:pPr marL="0" indent="0" algn="r" rtl="1">
              <a:buNone/>
            </a:pPr>
            <a:r>
              <a:rPr lang="ar-IQ" dirty="0"/>
              <a:t>تحقيق التنمية الاقتصادية، يجب التركيز على استراتيجيات متعددة تشمل تنويع الاقتصاد، وتطوير البنية التحتية، والاستثمار في التعليم والمهارات، وتشجيع الاستثمار المحلي والأجنبي، وتحسين الحوكمة، مع مراعاة تحقيق التنمية المستدامة التي توازن بين الأهداف الاقتصادية والاجتماعية والبيئية. </a:t>
            </a:r>
            <a:endParaRPr lang="ar-IQ" b="1" dirty="0" smtClean="0"/>
          </a:p>
          <a:p>
            <a:pPr marL="0" indent="0" algn="r" rtl="1">
              <a:buNone/>
            </a:pPr>
            <a:r>
              <a:rPr lang="ar-IQ" b="1" dirty="0" smtClean="0">
                <a:solidFill>
                  <a:srgbClr val="FFC000"/>
                </a:solidFill>
              </a:rPr>
              <a:t>فالخطوة الاولى تكمن في وضع </a:t>
            </a:r>
            <a:r>
              <a:rPr lang="ar-IQ" b="1" dirty="0">
                <a:solidFill>
                  <a:srgbClr val="FFC000"/>
                </a:solidFill>
              </a:rPr>
              <a:t>رؤية واستراتيجية:</a:t>
            </a:r>
            <a:r>
              <a:rPr lang="ar-IQ" dirty="0"/>
              <a:t> </a:t>
            </a:r>
            <a:r>
              <a:rPr lang="ar-IQ" dirty="0" smtClean="0"/>
              <a:t>وضع </a:t>
            </a:r>
            <a:r>
              <a:rPr lang="ar-IQ" dirty="0"/>
              <a:t>خطة عمل واضحة بأهداف قابلة للقياس وجداول زمنية محددة، مع تحديد المسؤوليات بوضوح. </a:t>
            </a:r>
          </a:p>
          <a:p>
            <a:pPr marL="0" indent="0" algn="r" rtl="1">
              <a:buNone/>
            </a:pPr>
            <a:r>
              <a:rPr lang="ar-IQ" b="1" dirty="0" smtClean="0">
                <a:solidFill>
                  <a:srgbClr val="00B0F0"/>
                </a:solidFill>
              </a:rPr>
              <a:t>والخطوة الثانية في الاستثمار </a:t>
            </a:r>
            <a:r>
              <a:rPr lang="ar-IQ" b="1" dirty="0">
                <a:solidFill>
                  <a:srgbClr val="00B0F0"/>
                </a:solidFill>
              </a:rPr>
              <a:t>في رأس المال البشري</a:t>
            </a:r>
            <a:r>
              <a:rPr lang="ar-IQ" b="1" dirty="0"/>
              <a:t>:</a:t>
            </a:r>
            <a:r>
              <a:rPr lang="ar-IQ" dirty="0"/>
              <a:t> </a:t>
            </a:r>
            <a:r>
              <a:rPr lang="ar-IQ" dirty="0" smtClean="0"/>
              <a:t>توفير </a:t>
            </a:r>
            <a:r>
              <a:rPr lang="ar-IQ" dirty="0"/>
              <a:t>تعليم وتدريب عالي الجودة لتزويد الشباب بالمهارات اللازمة لسوق العمل الحديث. </a:t>
            </a:r>
          </a:p>
          <a:p>
            <a:pPr marL="0" indent="0" algn="r" rtl="1">
              <a:buNone/>
            </a:pPr>
            <a:r>
              <a:rPr lang="ar-IQ" b="1" dirty="0" smtClean="0"/>
              <a:t> </a:t>
            </a:r>
            <a:r>
              <a:rPr lang="ar-IQ" b="1" dirty="0" smtClean="0">
                <a:solidFill>
                  <a:srgbClr val="FFC000"/>
                </a:solidFill>
              </a:rPr>
              <a:t>والثالثة في تطوير </a:t>
            </a:r>
            <a:r>
              <a:rPr lang="ar-IQ" b="1" dirty="0">
                <a:solidFill>
                  <a:srgbClr val="FFC000"/>
                </a:solidFill>
              </a:rPr>
              <a:t>بيئة العمل</a:t>
            </a:r>
            <a:r>
              <a:rPr lang="ar-IQ" b="1" dirty="0"/>
              <a:t>:</a:t>
            </a:r>
            <a:r>
              <a:rPr lang="ar-IQ" dirty="0"/>
              <a:t> </a:t>
            </a:r>
            <a:r>
              <a:rPr lang="ar-IQ" dirty="0" smtClean="0"/>
              <a:t>خلق </a:t>
            </a:r>
            <a:r>
              <a:rPr lang="ar-IQ" dirty="0"/>
              <a:t>مناخ عمل صحي ومستدام يشجع على الابتكار والاستثمار ويدعم نجاح الأعمال. </a:t>
            </a:r>
          </a:p>
          <a:p>
            <a:pPr marL="0" indent="0" algn="r" rtl="1">
              <a:buNone/>
            </a:pPr>
            <a:r>
              <a:rPr lang="ar-IQ" b="1" dirty="0" smtClean="0"/>
              <a:t>و </a:t>
            </a:r>
            <a:r>
              <a:rPr lang="ar-IQ" b="1" dirty="0" smtClean="0">
                <a:solidFill>
                  <a:srgbClr val="00B0F0"/>
                </a:solidFill>
              </a:rPr>
              <a:t>الخطوة الرابعة في تعزيز </a:t>
            </a:r>
            <a:r>
              <a:rPr lang="ar-IQ" b="1" dirty="0">
                <a:solidFill>
                  <a:srgbClr val="00B0F0"/>
                </a:solidFill>
              </a:rPr>
              <a:t>الشراكات</a:t>
            </a:r>
            <a:r>
              <a:rPr lang="ar-IQ" b="1" dirty="0">
                <a:solidFill>
                  <a:srgbClr val="FFC000"/>
                </a:solidFill>
              </a:rPr>
              <a:t>:</a:t>
            </a:r>
            <a:r>
              <a:rPr lang="ar-IQ" dirty="0"/>
              <a:t> </a:t>
            </a:r>
            <a:r>
              <a:rPr lang="ar-IQ" dirty="0" smtClean="0"/>
              <a:t>تشجيع </a:t>
            </a:r>
            <a:r>
              <a:rPr lang="ar-IQ" dirty="0"/>
              <a:t>الشراكات بين القطاعين الحكومي والخاص والمنظمات المحلية والدولية لدعم المشاريع التنموية. </a:t>
            </a:r>
          </a:p>
          <a:p>
            <a:pPr marL="0" indent="0" algn="r" rtl="1">
              <a:buNone/>
            </a:pPr>
            <a:endParaRPr lang="en-US" dirty="0"/>
          </a:p>
        </p:txBody>
      </p:sp>
      <p:pic>
        <p:nvPicPr>
          <p:cNvPr id="5" name="Picture 4"/>
          <p:cNvPicPr>
            <a:picLocks noChangeAspect="1"/>
          </p:cNvPicPr>
          <p:nvPr/>
        </p:nvPicPr>
        <p:blipFill>
          <a:blip r:embed="rId2"/>
          <a:stretch>
            <a:fillRect/>
          </a:stretch>
        </p:blipFill>
        <p:spPr>
          <a:xfrm>
            <a:off x="0" y="56107"/>
            <a:ext cx="4639322" cy="15233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45058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299725"/>
            <a:ext cx="9404723" cy="558664"/>
          </a:xfrm>
        </p:spPr>
        <p:txBody>
          <a:bodyPr/>
          <a:lstStyle/>
          <a:p>
            <a:pPr algn="r"/>
            <a:r>
              <a:rPr lang="ar-IQ" b="1" dirty="0" smtClean="0">
                <a:solidFill>
                  <a:srgbClr val="FFFF00"/>
                </a:solidFill>
              </a:rPr>
              <a:t>استراتيجيات  تحقيق التنمية الاقتصادية</a:t>
            </a:r>
            <a:endParaRPr lang="en-US" b="1" dirty="0">
              <a:solidFill>
                <a:srgbClr val="FFFF00"/>
              </a:solidFill>
            </a:endParaRPr>
          </a:p>
        </p:txBody>
      </p:sp>
      <p:sp>
        <p:nvSpPr>
          <p:cNvPr id="3" name="Content Placeholder 2"/>
          <p:cNvSpPr>
            <a:spLocks noGrp="1"/>
          </p:cNvSpPr>
          <p:nvPr>
            <p:ph idx="1"/>
          </p:nvPr>
        </p:nvSpPr>
        <p:spPr>
          <a:xfrm>
            <a:off x="1103312" y="1288474"/>
            <a:ext cx="10298979" cy="4959926"/>
          </a:xfrm>
        </p:spPr>
        <p:txBody>
          <a:bodyPr>
            <a:normAutofit/>
          </a:bodyPr>
          <a:lstStyle/>
          <a:p>
            <a:pPr algn="r" rtl="1">
              <a:buFont typeface="Wingdings" panose="05000000000000000000" pitchFamily="2" charset="2"/>
              <a:buChar char="q"/>
            </a:pPr>
            <a:r>
              <a:rPr lang="ar-IQ" b="1" dirty="0" smtClean="0">
                <a:solidFill>
                  <a:srgbClr val="00B0F0"/>
                </a:solidFill>
              </a:rPr>
              <a:t>تنويع الاقتصاد: </a:t>
            </a:r>
            <a:r>
              <a:rPr lang="ar-IQ" b="1" dirty="0" smtClean="0"/>
              <a:t>تجنب </a:t>
            </a:r>
            <a:r>
              <a:rPr lang="ar-IQ" b="1" dirty="0"/>
              <a:t>الاعتماد على قطاع واحد وتقوية قطاعات جديدة ذات إمكانات نمو واعدة. </a:t>
            </a:r>
          </a:p>
          <a:p>
            <a:pPr algn="r" rtl="1">
              <a:buFont typeface="Wingdings" panose="05000000000000000000" pitchFamily="2" charset="2"/>
              <a:buChar char="q"/>
            </a:pPr>
            <a:r>
              <a:rPr lang="ar-IQ" b="1" dirty="0">
                <a:solidFill>
                  <a:srgbClr val="00B0F0"/>
                </a:solidFill>
              </a:rPr>
              <a:t>تطوير البنية التحتية:</a:t>
            </a:r>
            <a:r>
              <a:rPr lang="ar-IQ" b="1" dirty="0"/>
              <a:t> </a:t>
            </a:r>
            <a:r>
              <a:rPr lang="ar-IQ" b="1" dirty="0" smtClean="0"/>
              <a:t>بناء </a:t>
            </a:r>
            <a:r>
              <a:rPr lang="ar-IQ" b="1" dirty="0"/>
              <a:t>وتطوير البنية التحتية اللازمة للنمو مثل الطرق والمواصلات والخدمات اللوجستية. </a:t>
            </a:r>
          </a:p>
          <a:p>
            <a:pPr algn="r" rtl="1">
              <a:buFont typeface="Wingdings" panose="05000000000000000000" pitchFamily="2" charset="2"/>
              <a:buChar char="q"/>
            </a:pPr>
            <a:r>
              <a:rPr lang="ar-IQ" b="1" dirty="0">
                <a:solidFill>
                  <a:srgbClr val="00B0F0"/>
                </a:solidFill>
              </a:rPr>
              <a:t>الاستثمار في رأس المال البشري:</a:t>
            </a:r>
            <a:r>
              <a:rPr lang="ar-IQ" b="1" dirty="0"/>
              <a:t> </a:t>
            </a:r>
            <a:r>
              <a:rPr lang="ar-IQ" b="1" dirty="0" smtClean="0"/>
              <a:t>توفير </a:t>
            </a:r>
            <a:r>
              <a:rPr lang="ar-IQ" b="1" dirty="0"/>
              <a:t>تعليم وتدريب عالي الجودة لتزويد القوى العاملة بالمهارات المطلوبة لسوق العمل. </a:t>
            </a:r>
          </a:p>
          <a:p>
            <a:pPr algn="r" rtl="1">
              <a:buFont typeface="Wingdings" panose="05000000000000000000" pitchFamily="2" charset="2"/>
              <a:buChar char="q"/>
            </a:pPr>
            <a:r>
              <a:rPr lang="ar-IQ" b="1" dirty="0">
                <a:solidFill>
                  <a:srgbClr val="00B0F0"/>
                </a:solidFill>
              </a:rPr>
              <a:t>تشجيع الاستثمار</a:t>
            </a:r>
            <a:r>
              <a:rPr lang="ar-IQ" b="1" dirty="0"/>
              <a:t>: </a:t>
            </a:r>
            <a:r>
              <a:rPr lang="ar-IQ" b="1" dirty="0" smtClean="0"/>
              <a:t>جذب </a:t>
            </a:r>
            <a:r>
              <a:rPr lang="ar-IQ" b="1" dirty="0"/>
              <a:t>الاستثمارات المحلية والأجنبية من خلال توفير بيئة استثمارية جاذبة ووضع إطار قانوني داعم. </a:t>
            </a:r>
            <a:endParaRPr lang="ar-IQ" b="1" dirty="0" smtClean="0"/>
          </a:p>
          <a:p>
            <a:pPr algn="r" rtl="1">
              <a:buFont typeface="Wingdings" panose="05000000000000000000" pitchFamily="2" charset="2"/>
              <a:buChar char="q"/>
            </a:pPr>
            <a:r>
              <a:rPr lang="ar-IQ" b="1" dirty="0">
                <a:solidFill>
                  <a:srgbClr val="00B0F0"/>
                </a:solidFill>
              </a:rPr>
              <a:t>تحسين الحوكمة</a:t>
            </a:r>
            <a:r>
              <a:rPr lang="ar-IQ" b="1" dirty="0"/>
              <a:t>: </a:t>
            </a:r>
            <a:r>
              <a:rPr lang="ar-IQ" b="1" dirty="0" smtClean="0"/>
              <a:t>بناء </a:t>
            </a:r>
            <a:r>
              <a:rPr lang="ar-IQ" b="1" dirty="0"/>
              <a:t>مؤسسات قوية وشفافة لضمان استقرار النظام الاقتصادي. </a:t>
            </a:r>
          </a:p>
          <a:p>
            <a:pPr algn="r" rtl="1">
              <a:buFont typeface="Wingdings" panose="05000000000000000000" pitchFamily="2" charset="2"/>
              <a:buChar char="q"/>
            </a:pPr>
            <a:r>
              <a:rPr lang="ar-IQ" b="1" dirty="0">
                <a:solidFill>
                  <a:srgbClr val="00B0F0"/>
                </a:solidFill>
              </a:rPr>
              <a:t>تعزيز التجارة الخارجية</a:t>
            </a:r>
            <a:r>
              <a:rPr lang="ar-IQ" b="1" dirty="0"/>
              <a:t>: </a:t>
            </a:r>
            <a:r>
              <a:rPr lang="ar-IQ" b="1" dirty="0" smtClean="0"/>
              <a:t>زيادة </a:t>
            </a:r>
            <a:r>
              <a:rPr lang="ar-IQ" b="1" dirty="0"/>
              <a:t>الصادرات وتقوية العلاقات التجارية مع الدول الأخرى لتعزيز النمو الاقتصادي. </a:t>
            </a:r>
          </a:p>
          <a:p>
            <a:pPr algn="r" rtl="1">
              <a:buFont typeface="Wingdings" panose="05000000000000000000" pitchFamily="2" charset="2"/>
              <a:buChar char="q"/>
            </a:pPr>
            <a:r>
              <a:rPr lang="ar-IQ" b="1" dirty="0">
                <a:solidFill>
                  <a:srgbClr val="00B0F0"/>
                </a:solidFill>
              </a:rPr>
              <a:t>دعم التنمية المستدامة</a:t>
            </a:r>
            <a:r>
              <a:rPr lang="ar-IQ" b="1" dirty="0"/>
              <a:t>: </a:t>
            </a:r>
            <a:r>
              <a:rPr lang="ar-IQ" b="1" dirty="0" smtClean="0"/>
              <a:t>تبني </a:t>
            </a:r>
            <a:r>
              <a:rPr lang="ar-IQ" b="1" dirty="0"/>
              <a:t>سياسات اقتصادية تراعي الجوانب البيئية والاجتماعية، مثل تشجيع الطاقة المتجددة والحد من التلوث، لتحقيق نمو لا يؤثر سلباً على الأجيال القادمة. </a:t>
            </a:r>
          </a:p>
          <a:p>
            <a:pPr algn="r" rtl="1">
              <a:buFont typeface="Wingdings" panose="05000000000000000000" pitchFamily="2" charset="2"/>
              <a:buChar char="q"/>
            </a:pPr>
            <a:r>
              <a:rPr lang="ar-IQ" b="1" dirty="0">
                <a:solidFill>
                  <a:srgbClr val="00B0F0"/>
                </a:solidFill>
              </a:rPr>
              <a:t>توفير العمل اللائق</a:t>
            </a:r>
            <a:r>
              <a:rPr lang="ar-IQ" b="1" dirty="0"/>
              <a:t>: </a:t>
            </a:r>
            <a:r>
              <a:rPr lang="ar-IQ" b="1" dirty="0" smtClean="0"/>
              <a:t>التركيز </a:t>
            </a:r>
            <a:r>
              <a:rPr lang="ar-IQ" b="1" dirty="0"/>
              <a:t>على خلق فرص عمل منتجة وعمل لائق للجميع، مع ضمان المساواة وتكافؤ الفرص. </a:t>
            </a:r>
          </a:p>
          <a:p>
            <a:pPr algn="r" rtl="1">
              <a:buFont typeface="Wingdings" panose="05000000000000000000" pitchFamily="2" charset="2"/>
              <a:buChar char="q"/>
            </a:pPr>
            <a:r>
              <a:rPr lang="ar-IQ" b="1" dirty="0">
                <a:solidFill>
                  <a:srgbClr val="00B0F0"/>
                </a:solidFill>
              </a:rPr>
              <a:t>تحسين شبكات الأمان الاجتماعي</a:t>
            </a:r>
            <a:r>
              <a:rPr lang="ar-IQ" b="1" dirty="0"/>
              <a:t>: </a:t>
            </a:r>
            <a:r>
              <a:rPr lang="ar-IQ" b="1" dirty="0" smtClean="0"/>
              <a:t>تقوية </a:t>
            </a:r>
            <a:r>
              <a:rPr lang="ar-IQ" b="1" dirty="0"/>
              <a:t>شبكات الأمان الاجتماعي للحد من الفقر وعدم المساواة. </a:t>
            </a:r>
          </a:p>
          <a:p>
            <a:pPr algn="r" rtl="1">
              <a:buFont typeface="Wingdings" panose="05000000000000000000" pitchFamily="2" charset="2"/>
              <a:buChar char="q"/>
            </a:pPr>
            <a:endParaRPr lang="ar-IQ" dirty="0"/>
          </a:p>
          <a:p>
            <a:pPr algn="r" rtl="1">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0" y="0"/>
            <a:ext cx="3671455" cy="1330631"/>
          </a:xfrm>
          <a:prstGeom prst="rect">
            <a:avLst/>
          </a:prstGeom>
        </p:spPr>
      </p:pic>
    </p:spTree>
    <p:extLst>
      <p:ext uri="{BB962C8B-B14F-4D97-AF65-F5344CB8AC3E}">
        <p14:creationId xmlns:p14="http://schemas.microsoft.com/office/powerpoint/2010/main" val="3675592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75525" cy="891173"/>
          </a:xfrm>
        </p:spPr>
        <p:txBody>
          <a:bodyPr/>
          <a:lstStyle/>
          <a:p>
            <a:pPr algn="r" rtl="1"/>
            <a:r>
              <a:rPr lang="ar-IQ" b="1" dirty="0" smtClean="0">
                <a:solidFill>
                  <a:srgbClr val="FFFF00"/>
                </a:solidFill>
              </a:rPr>
              <a:t>خصائص التنمية الاقتصادية</a:t>
            </a:r>
            <a:endParaRPr lang="en-US" b="1" dirty="0">
              <a:solidFill>
                <a:srgbClr val="FFFF00"/>
              </a:solidFill>
            </a:endParaRPr>
          </a:p>
        </p:txBody>
      </p:sp>
      <p:sp>
        <p:nvSpPr>
          <p:cNvPr id="3" name="Content Placeholder 2"/>
          <p:cNvSpPr>
            <a:spLocks noGrp="1"/>
          </p:cNvSpPr>
          <p:nvPr>
            <p:ph idx="1"/>
          </p:nvPr>
        </p:nvSpPr>
        <p:spPr>
          <a:xfrm>
            <a:off x="1103312" y="1343892"/>
            <a:ext cx="10035743" cy="4904508"/>
          </a:xfrm>
        </p:spPr>
        <p:txBody>
          <a:bodyPr>
            <a:normAutofit/>
          </a:bodyPr>
          <a:lstStyle/>
          <a:p>
            <a:pPr marL="0" indent="0" algn="r" rtl="1">
              <a:buNone/>
            </a:pPr>
            <a:r>
              <a:rPr lang="ar-IQ" dirty="0"/>
              <a:t>تتضمن خصائص التنمية الاقتصادية التطور الهيكلي للمجتمع، وزيادة متوسط الدخل الفردي، وارتفاع جودة السلع والخدمات، وتحسين مستويات المعيشة العامة مثل الصحة والتعليم، بالإضافة إلى انخفاض مستويات الفقر والبطالة، والتنوع في مصادر الدخل. كما أنها عملية مستمرة ومخططة تتطلب المشاركة المجتمعية والوعي </a:t>
            </a:r>
            <a:r>
              <a:rPr lang="ar-IQ" dirty="0" smtClean="0"/>
              <a:t>التنموي</a:t>
            </a:r>
          </a:p>
          <a:p>
            <a:pPr marL="0" indent="0" algn="r" rtl="1">
              <a:buNone/>
            </a:pPr>
            <a:r>
              <a:rPr lang="ar-IQ" dirty="0" smtClean="0"/>
              <a:t>وتتمثل في</a:t>
            </a:r>
          </a:p>
          <a:p>
            <a:pPr algn="r" rtl="1">
              <a:buFont typeface="Wingdings" panose="05000000000000000000" pitchFamily="2" charset="2"/>
              <a:buChar char="q"/>
            </a:pPr>
            <a:r>
              <a:rPr lang="ar-IQ" b="1" dirty="0">
                <a:solidFill>
                  <a:srgbClr val="FFFF00"/>
                </a:solidFill>
              </a:rPr>
              <a:t>النمو في الدخل والإنتاج</a:t>
            </a:r>
            <a:r>
              <a:rPr lang="ar-IQ" b="1" dirty="0"/>
              <a:t>:</a:t>
            </a:r>
            <a:r>
              <a:rPr lang="ar-IQ" dirty="0"/>
              <a:t> </a:t>
            </a:r>
            <a:r>
              <a:rPr lang="ar-IQ" dirty="0" smtClean="0"/>
              <a:t>تتضمن </a:t>
            </a:r>
            <a:r>
              <a:rPr lang="ar-IQ" dirty="0"/>
              <a:t>زيادة متوسط دخل الفرد الحقيقي، وتنويع مصادر الدخل القومي، ورفع مستويات الاستهلاك والادخار والاستثمار. </a:t>
            </a:r>
          </a:p>
          <a:p>
            <a:pPr algn="r" rtl="1">
              <a:buFont typeface="Wingdings" panose="05000000000000000000" pitchFamily="2" charset="2"/>
              <a:buChar char="q"/>
            </a:pPr>
            <a:r>
              <a:rPr lang="ar-IQ" b="1" dirty="0">
                <a:solidFill>
                  <a:srgbClr val="FFFF00"/>
                </a:solidFill>
              </a:rPr>
              <a:t>تحسين جودة الحياة</a:t>
            </a:r>
            <a:r>
              <a:rPr lang="ar-IQ" b="1" dirty="0"/>
              <a:t>:</a:t>
            </a:r>
            <a:r>
              <a:rPr lang="ar-IQ" dirty="0"/>
              <a:t> </a:t>
            </a:r>
            <a:r>
              <a:rPr lang="ar-IQ" dirty="0" smtClean="0"/>
              <a:t>تشمل </a:t>
            </a:r>
            <a:r>
              <a:rPr lang="ar-IQ" dirty="0"/>
              <a:t>تقليل مستويات الفقر والجوع والمرض، وتوفير سكن لائق، وخفض معدلات الجريمة والفساد. </a:t>
            </a:r>
          </a:p>
          <a:p>
            <a:pPr algn="r" rtl="1">
              <a:buFont typeface="Wingdings" panose="05000000000000000000" pitchFamily="2" charset="2"/>
              <a:buChar char="q"/>
            </a:pPr>
            <a:r>
              <a:rPr lang="ar-IQ" b="1" dirty="0">
                <a:solidFill>
                  <a:srgbClr val="FFFF00"/>
                </a:solidFill>
              </a:rPr>
              <a:t>التنويع الاقتصادي</a:t>
            </a:r>
            <a:r>
              <a:rPr lang="ar-IQ" b="1" dirty="0"/>
              <a:t>:</a:t>
            </a:r>
            <a:r>
              <a:rPr lang="ar-IQ" dirty="0"/>
              <a:t> </a:t>
            </a:r>
            <a:r>
              <a:rPr lang="ar-IQ" dirty="0" smtClean="0"/>
              <a:t>زيادة </a:t>
            </a:r>
            <a:r>
              <a:rPr lang="ar-IQ" dirty="0"/>
              <a:t>في عدد السلع والخدمات المنتجة، مما يقلل من الاعتماد على قطاع واحد ويخلق فرص عمل أكثر في مجالات متنوعة. </a:t>
            </a:r>
          </a:p>
          <a:p>
            <a:pPr algn="r" rtl="1">
              <a:buFont typeface="Wingdings" panose="05000000000000000000" pitchFamily="2" charset="2"/>
              <a:buChar char="q"/>
            </a:pPr>
            <a:r>
              <a:rPr lang="ar-IQ" b="1" dirty="0">
                <a:solidFill>
                  <a:srgbClr val="FFFF00"/>
                </a:solidFill>
              </a:rPr>
              <a:t>خفض البطالة:</a:t>
            </a:r>
            <a:r>
              <a:rPr lang="ar-IQ" dirty="0"/>
              <a:t> </a:t>
            </a:r>
            <a:r>
              <a:rPr lang="ar-IQ" dirty="0" smtClean="0"/>
              <a:t>العمل </a:t>
            </a:r>
            <a:r>
              <a:rPr lang="ar-IQ" dirty="0"/>
              <a:t>على تقليل البطالة، بما في ذلك البطالة المقنعة في القطاعات التي لا تنتج قيمة مضافة كبيرة. </a:t>
            </a:r>
          </a:p>
        </p:txBody>
      </p:sp>
      <p:pic>
        <p:nvPicPr>
          <p:cNvPr id="4" name="Picture 3"/>
          <p:cNvPicPr>
            <a:picLocks noChangeAspect="1"/>
          </p:cNvPicPr>
          <p:nvPr/>
        </p:nvPicPr>
        <p:blipFill>
          <a:blip r:embed="rId2"/>
          <a:stretch>
            <a:fillRect/>
          </a:stretch>
        </p:blipFill>
        <p:spPr>
          <a:xfrm>
            <a:off x="0" y="0"/>
            <a:ext cx="4420217" cy="1261358"/>
          </a:xfrm>
          <a:prstGeom prst="rect">
            <a:avLst/>
          </a:prstGeom>
        </p:spPr>
      </p:pic>
    </p:spTree>
    <p:extLst>
      <p:ext uri="{BB962C8B-B14F-4D97-AF65-F5344CB8AC3E}">
        <p14:creationId xmlns:p14="http://schemas.microsoft.com/office/powerpoint/2010/main" val="67210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3464"/>
          </a:xfrm>
        </p:spPr>
        <p:txBody>
          <a:bodyPr/>
          <a:lstStyle/>
          <a:p>
            <a:pPr algn="r"/>
            <a:r>
              <a:rPr lang="ar-IQ" b="1" dirty="0" smtClean="0">
                <a:solidFill>
                  <a:srgbClr val="FFFF00"/>
                </a:solidFill>
              </a:rPr>
              <a:t>اهداف التنمية الاقتصادية </a:t>
            </a:r>
            <a:endParaRPr lang="en-US" b="1" dirty="0">
              <a:solidFill>
                <a:srgbClr val="FFFF00"/>
              </a:solidFill>
            </a:endParaRPr>
          </a:p>
        </p:txBody>
      </p:sp>
      <p:sp>
        <p:nvSpPr>
          <p:cNvPr id="3" name="Content Placeholder 2"/>
          <p:cNvSpPr>
            <a:spLocks noGrp="1"/>
          </p:cNvSpPr>
          <p:nvPr>
            <p:ph idx="1"/>
          </p:nvPr>
        </p:nvSpPr>
        <p:spPr>
          <a:xfrm>
            <a:off x="1103312" y="1108364"/>
            <a:ext cx="10021888" cy="5140035"/>
          </a:xfrm>
        </p:spPr>
        <p:txBody>
          <a:bodyPr>
            <a:normAutofit/>
          </a:bodyPr>
          <a:lstStyle/>
          <a:p>
            <a:pPr algn="r" rtl="1"/>
            <a:r>
              <a:rPr lang="ar-IQ" dirty="0"/>
              <a:t/>
            </a:r>
            <a:br>
              <a:rPr lang="ar-IQ" dirty="0"/>
            </a:br>
            <a:r>
              <a:rPr lang="ar-IQ" b="1" dirty="0"/>
              <a:t>تواجه النساء صعوبات كبيرة في الحصول على فرص عمل متكافئة مع الرجال، بالإضافة إلى التمييز في الأجور. تؤدي فجوة الأجور بين الجنسين إلى تقليل قدرة المرأة على تحقيق التمكين المالي والمساهمة الفعالة في التنمية الاقتصادية</a:t>
            </a:r>
            <a:endParaRPr lang="ar-IQ" b="1" dirty="0">
              <a:solidFill>
                <a:srgbClr val="FFC000"/>
              </a:solidFill>
            </a:endParaRPr>
          </a:p>
          <a:p>
            <a:pPr algn="r" rtl="1"/>
            <a:r>
              <a:rPr lang="ar-IQ" b="1" dirty="0" smtClean="0">
                <a:solidFill>
                  <a:srgbClr val="FFC000"/>
                </a:solidFill>
              </a:rPr>
              <a:t>تحقيق </a:t>
            </a:r>
            <a:r>
              <a:rPr lang="ar-IQ" b="1" dirty="0">
                <a:solidFill>
                  <a:srgbClr val="FFC000"/>
                </a:solidFill>
              </a:rPr>
              <a:t>الرفاهية:</a:t>
            </a:r>
            <a:r>
              <a:rPr lang="ar-IQ" b="1" dirty="0"/>
              <a:t> </a:t>
            </a:r>
            <a:r>
              <a:rPr lang="ar-IQ" b="1" dirty="0" smtClean="0"/>
              <a:t>تحسين </a:t>
            </a:r>
            <a:r>
              <a:rPr lang="ar-IQ" b="1" dirty="0"/>
              <a:t>الظروف المعيشية للأفراد وزيادة الرفاهية الاجتماعية لهم. </a:t>
            </a:r>
          </a:p>
          <a:p>
            <a:pPr algn="r" rtl="1"/>
            <a:r>
              <a:rPr lang="ar-IQ" b="1" dirty="0">
                <a:solidFill>
                  <a:srgbClr val="FFFF00"/>
                </a:solidFill>
              </a:rPr>
              <a:t>تعزيز التماسك الاجتماعي</a:t>
            </a:r>
            <a:r>
              <a:rPr lang="ar-IQ" b="1" dirty="0"/>
              <a:t>: </a:t>
            </a:r>
            <a:r>
              <a:rPr lang="ar-IQ" b="1" dirty="0" smtClean="0"/>
              <a:t>بناء </a:t>
            </a:r>
            <a:r>
              <a:rPr lang="ar-IQ" b="1" dirty="0"/>
              <a:t>مجتمعات متماسكة وقوية تقوم على الاحترام المتبادل والوحدة والمسؤولية الاجتماعية. </a:t>
            </a:r>
          </a:p>
          <a:p>
            <a:pPr algn="r" rtl="1"/>
            <a:r>
              <a:rPr lang="ar-IQ" b="1" dirty="0">
                <a:solidFill>
                  <a:srgbClr val="FFC000"/>
                </a:solidFill>
              </a:rPr>
              <a:t>ضمان العدالة والمساواة</a:t>
            </a:r>
            <a:r>
              <a:rPr lang="ar-IQ" b="1" dirty="0"/>
              <a:t>: </a:t>
            </a:r>
            <a:r>
              <a:rPr lang="ar-IQ" b="1" dirty="0" smtClean="0"/>
              <a:t>العمل </a:t>
            </a:r>
            <a:r>
              <a:rPr lang="ar-IQ" b="1" dirty="0"/>
              <a:t>على تحقيق العدل والمساواة بين جميع أفراد المجتمع، والتصدي لأي حواجز تحول دون تحقيق المساواة. </a:t>
            </a:r>
          </a:p>
          <a:p>
            <a:pPr algn="r" rtl="1"/>
            <a:r>
              <a:rPr lang="ar-IQ" b="1" dirty="0">
                <a:solidFill>
                  <a:srgbClr val="FFFF00"/>
                </a:solidFill>
              </a:rPr>
              <a:t>تمكين </a:t>
            </a:r>
            <a:r>
              <a:rPr lang="ar-IQ" b="1" dirty="0" smtClean="0">
                <a:solidFill>
                  <a:srgbClr val="FFFF00"/>
                </a:solidFill>
              </a:rPr>
              <a:t>الأفراد عامة والمراة خاصة</a:t>
            </a:r>
            <a:r>
              <a:rPr lang="ar-IQ" b="1" dirty="0" smtClean="0"/>
              <a:t>:</a:t>
            </a:r>
            <a:r>
              <a:rPr lang="ar-IQ" b="1" dirty="0"/>
              <a:t> </a:t>
            </a:r>
            <a:r>
              <a:rPr lang="ar-IQ" b="1" dirty="0" smtClean="0"/>
              <a:t>توفير </a:t>
            </a:r>
            <a:r>
              <a:rPr lang="ar-IQ" b="1" dirty="0"/>
              <a:t>الأدوات والمهارات التي تمكّن الأفراد والجماعات من إحداث تغيير إيجابي في مجتمعاتهم وتحقيق طموحاتهم. </a:t>
            </a:r>
          </a:p>
          <a:p>
            <a:pPr algn="r" rtl="1"/>
            <a:r>
              <a:rPr lang="ar-IQ" b="1" dirty="0">
                <a:solidFill>
                  <a:srgbClr val="FFC000"/>
                </a:solidFill>
              </a:rPr>
              <a:t>توفير الخدمات الأساسية</a:t>
            </a:r>
            <a:r>
              <a:rPr lang="ar-IQ" b="1" dirty="0"/>
              <a:t>: </a:t>
            </a:r>
            <a:r>
              <a:rPr lang="ar-IQ" b="1" dirty="0" smtClean="0"/>
              <a:t>ضمان </a:t>
            </a:r>
            <a:r>
              <a:rPr lang="ar-IQ" b="1" dirty="0"/>
              <a:t>حصول الأفراد على الخدمات الأساسية مثل الصحة والتعليم، والتي تعتبر من متطلبات التقدم الاجتماعي. </a:t>
            </a:r>
          </a:p>
          <a:p>
            <a:pPr algn="r" rtl="1"/>
            <a:r>
              <a:rPr lang="ar-IQ" b="1" dirty="0">
                <a:solidFill>
                  <a:srgbClr val="FFFF00"/>
                </a:solidFill>
              </a:rPr>
              <a:t>حماية الفئات الضعيفة:</a:t>
            </a:r>
            <a:r>
              <a:rPr lang="ar-IQ" b="1" dirty="0"/>
              <a:t> </a:t>
            </a:r>
            <a:r>
              <a:rPr lang="ar-IQ" b="1" dirty="0" smtClean="0"/>
              <a:t>دعم </a:t>
            </a:r>
            <a:r>
              <a:rPr lang="ar-IQ" b="1" dirty="0"/>
              <a:t>الفئات المهمشة والضعيفة وتمكينها، وضمان حقوقها في المجتمع.</a:t>
            </a:r>
          </a:p>
          <a:p>
            <a:pPr algn="r" rtl="1">
              <a:buFont typeface="Wingdings" panose="05000000000000000000" pitchFamily="2" charset="2"/>
              <a:buChar char="q"/>
            </a:pPr>
            <a:endParaRPr lang="en-US" dirty="0"/>
          </a:p>
        </p:txBody>
      </p:sp>
    </p:spTree>
    <p:extLst>
      <p:ext uri="{BB962C8B-B14F-4D97-AF65-F5344CB8AC3E}">
        <p14:creationId xmlns:p14="http://schemas.microsoft.com/office/powerpoint/2010/main" val="777217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482</TotalTime>
  <Words>254</Words>
  <Application>Microsoft Office PowerPoint</Application>
  <PresentationFormat>Widescreen</PresentationFormat>
  <Paragraphs>128</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Times New Roman</vt:lpstr>
      <vt:lpstr>Wingdings</vt:lpstr>
      <vt:lpstr>Wingdings 3</vt:lpstr>
      <vt:lpstr>Ion</vt:lpstr>
      <vt:lpstr>جامعة بغداد كلية الادارة والاقتصاد التعليم المستمر </vt:lpstr>
      <vt:lpstr>الهدف</vt:lpstr>
      <vt:lpstr>التنمية الاقتصادية</vt:lpstr>
      <vt:lpstr>اهداف التنمية الاقتصادية</vt:lpstr>
      <vt:lpstr>التنمية الاقتصادية والنمو الاقتصادي</vt:lpstr>
      <vt:lpstr>كيف نحقق التنمية الاقتصادية؟</vt:lpstr>
      <vt:lpstr>استراتيجيات  تحقيق التنمية الاقتصادية</vt:lpstr>
      <vt:lpstr>خصائص التنمية الاقتصادية</vt:lpstr>
      <vt:lpstr>اهداف التنمية الاقتصادية </vt:lpstr>
      <vt:lpstr>تمكين المراة</vt:lpstr>
      <vt:lpstr>ماهو اقتصاد المرأة   ؟ </vt:lpstr>
      <vt:lpstr>ماهو اقتصاد المرأة  ؟</vt:lpstr>
      <vt:lpstr>بماذا يسهم تمكين المراة اقتصاديا؟</vt:lpstr>
      <vt:lpstr> معوقات تمكين المراة اقتصاديا  </vt:lpstr>
      <vt:lpstr>معوقات تمكين المراة اقتصاديا</vt:lpstr>
      <vt:lpstr>العوامل الداعمة لتمكين المراة اقتصاديا</vt:lpstr>
      <vt:lpstr>المساهمات الاقتصادية الرئيسية للمرأة</vt:lpstr>
      <vt:lpstr>التوصيات</vt:lpstr>
      <vt:lpstr>PowerPoint Presentation</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الادارة والاقتصاد التعليم المستمر </dc:title>
  <dc:creator>Microsoft account</dc:creator>
  <cp:lastModifiedBy>Microsoft account</cp:lastModifiedBy>
  <cp:revision>39</cp:revision>
  <dcterms:created xsi:type="dcterms:W3CDTF">2025-09-24T20:14:59Z</dcterms:created>
  <dcterms:modified xsi:type="dcterms:W3CDTF">2025-10-16T23:50:02Z</dcterms:modified>
</cp:coreProperties>
</file>