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Libre Baskerville"/>
      <p:regular r:id="rId17"/>
    </p:embeddedFont>
    <p:embeddedFont>
      <p:font typeface="Libre Baskerville"/>
      <p:regular r:id="rId18"/>
    </p:embeddedFont>
    <p:embeddedFont>
      <p:font typeface="Libre Baskerville"/>
      <p:regular r:id="rId19"/>
    </p:embeddedFont>
    <p:embeddedFont>
      <p:font typeface="Libre Baskerville"/>
      <p:regular r:id="rId20"/>
    </p:embeddedFont>
    <p:embeddedFont>
      <p:font typeface="DM Sans"/>
      <p:regular r:id="rId21"/>
    </p:embeddedFont>
    <p:embeddedFont>
      <p:font typeface="DM Sans"/>
      <p:regular r:id="rId22"/>
    </p:embeddedFont>
    <p:embeddedFont>
      <p:font typeface="DM Sans"/>
      <p:regular r:id="rId23"/>
    </p:embeddedFont>
    <p:embeddedFont>
      <p:font typeface="DM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svg"/><Relationship Id="rId10" Type="http://schemas.openxmlformats.org/officeDocument/2006/relationships/image" Target="../media/image-5-10.png"/><Relationship Id="rId11" Type="http://schemas.openxmlformats.org/officeDocument/2006/relationships/image" Target="../media/image-5-11.png"/><Relationship Id="rId12" Type="http://schemas.openxmlformats.org/officeDocument/2006/relationships/image" Target="../media/image-5-12.svg"/><Relationship Id="rId13" Type="http://schemas.openxmlformats.org/officeDocument/2006/relationships/slideLayout" Target="../slideLayouts/slideLayout6.xml"/><Relationship Id="rId1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image" Target="../media/image-9-10.png"/><Relationship Id="rId11" Type="http://schemas.openxmlformats.org/officeDocument/2006/relationships/image" Target="../media/image-9-11.png"/><Relationship Id="rId12" Type="http://schemas.openxmlformats.org/officeDocument/2006/relationships/image" Target="../media/image-9-12.svg"/><Relationship Id="rId13" Type="http://schemas.openxmlformats.org/officeDocument/2006/relationships/image" Target="../media/image-9-13.png"/><Relationship Id="rId14" Type="http://schemas.openxmlformats.org/officeDocument/2006/relationships/image" Target="../media/image-9-14.png"/><Relationship Id="rId15" Type="http://schemas.openxmlformats.org/officeDocument/2006/relationships/image" Target="../media/image-9-15.svg"/><Relationship Id="rId16" Type="http://schemas.openxmlformats.org/officeDocument/2006/relationships/slideLayout" Target="../slideLayouts/slideLayout10.xml"/><Relationship Id="rId1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10571"/>
            <a:ext cx="75564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خطاب الكراهية والتطرف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9300091" y="4886087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التحديات والحلول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280190" y="579322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استكشاف جذور التطرف واللغة العنيفة وكيف يمكننا بناء مجتمعات أكثر تسامحًا وأمانًا من خلال فهم عميق والعمل الجماعي.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79621" y="72556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نحو مستقبل أكثر تسامحًا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4947880" y="152507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مسؤوليتنا المشتركة</a:t>
            </a:r>
            <a:endParaRPr lang="en-US" sz="2650" dirty="0"/>
          </a:p>
        </p:txBody>
      </p:sp>
      <p:sp>
        <p:nvSpPr>
          <p:cNvPr id="5" name="Shape 2"/>
          <p:cNvSpPr/>
          <p:nvPr/>
        </p:nvSpPr>
        <p:spPr>
          <a:xfrm>
            <a:off x="4685467" y="2290524"/>
            <a:ext cx="3664744" cy="2093714"/>
          </a:xfrm>
          <a:prstGeom prst="roundRect">
            <a:avLst>
              <a:gd name="adj" fmla="val 4550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257681" y="25478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على الأفراد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942761" y="3038237"/>
            <a:ext cx="31501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رفض الكراهية وأن نكون حلفاء للمجموعات المستهدفة والدفاع عن القيم الإنسانية المشتركة.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2290524"/>
            <a:ext cx="3664863" cy="2093714"/>
          </a:xfrm>
          <a:prstGeom prst="roundRect">
            <a:avLst>
              <a:gd name="adj" fmla="val 4550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329095" y="2547818"/>
            <a:ext cx="28722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على الحكومات والمنصات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51084" y="3038237"/>
            <a:ext cx="31502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تطبيق سياسات فعالة وشفافة لمكافحة الكراهية مع الحفاظ على الحريات الأساسية.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93790" y="4611053"/>
            <a:ext cx="7556421" cy="1730812"/>
          </a:xfrm>
          <a:prstGeom prst="roundRect">
            <a:avLst>
              <a:gd name="adj" fmla="val 5504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257681" y="48683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على المجتمع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51084" y="5358765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بناء ثقافة من التسامح والحوار والاحترام المتبادل تعترف بكرامة كل إنسان وحقوقه.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93790" y="6597015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الخطوة التالية: التزام جماعي بالتعليم والحوار والعدالة لمستقبل خالٍ من الكراهية.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76561" y="657344"/>
            <a:ext cx="70600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ما هو خطاب الكراهية والتطرف؟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171867" y="1706285"/>
            <a:ext cx="3664744" cy="2819519"/>
          </a:xfrm>
          <a:prstGeom prst="roundRect">
            <a:avLst>
              <a:gd name="adj" fmla="val 5189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3745170" y="1706285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B88E23"/>
          </a:solidFill>
          <a:ln/>
        </p:spPr>
      </p:sp>
      <p:sp>
        <p:nvSpPr>
          <p:cNvPr id="6" name="Text 3"/>
          <p:cNvSpPr/>
          <p:nvPr/>
        </p:nvSpPr>
        <p:spPr>
          <a:xfrm>
            <a:off x="10652641" y="19635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خطاب الكراهية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429161" y="2453997"/>
            <a:ext cx="30587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أي خطاب أو اتصال يستهدف مجموعة معينة بناءً على عرقهم أو دينهم أو جنسيتهم أو جنسهم، بهدف الإساءة أو الإذلال أو تحريضهم على العنف.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1706285"/>
            <a:ext cx="3664863" cy="2819519"/>
          </a:xfrm>
          <a:prstGeom prst="roundRect">
            <a:avLst>
              <a:gd name="adj" fmla="val 5189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853613" y="1706285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B88E23"/>
          </a:solidFill>
          <a:ln/>
        </p:spPr>
      </p:sp>
      <p:sp>
        <p:nvSpPr>
          <p:cNvPr id="10" name="Text 7"/>
          <p:cNvSpPr/>
          <p:nvPr/>
        </p:nvSpPr>
        <p:spPr>
          <a:xfrm>
            <a:off x="6761083" y="19635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التطرف الفكري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537484" y="2453997"/>
            <a:ext cx="30588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اعتناق معتقدات متطرفة تدعو إلى رفض القيم الديمقراطية والتسامح، وقد تؤدي إلى العنف أو الإرهاب كوسيلة لتحقيق الأهداف السياسية أو الدينية.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10171867" y="4752618"/>
            <a:ext cx="3664744" cy="2819519"/>
          </a:xfrm>
          <a:prstGeom prst="roundRect">
            <a:avLst>
              <a:gd name="adj" fmla="val 5189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13745170" y="4752618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B88E23"/>
          </a:solidFill>
          <a:ln/>
        </p:spPr>
      </p:sp>
      <p:sp>
        <p:nvSpPr>
          <p:cNvPr id="14" name="Text 11"/>
          <p:cNvSpPr/>
          <p:nvPr/>
        </p:nvSpPr>
        <p:spPr>
          <a:xfrm>
            <a:off x="10652641" y="50099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الترابط والتطور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429161" y="5500330"/>
            <a:ext cx="30587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خطاب الكراهية غالبًا ما يكون البذرة الأولى للتطرف، حيث يتصاعد من كلمات إلى أفكار متطرفة، ثم قد يتحول إلى عنف منظم وإرهاب.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60112" y="1070253"/>
            <a:ext cx="62764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كيف ينتشر خطاب الكراهية؟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171867" y="2119193"/>
            <a:ext cx="3664744" cy="3128129"/>
          </a:xfrm>
          <a:prstGeom prst="roundRect">
            <a:avLst>
              <a:gd name="adj" fmla="val 3046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712053" y="2353628"/>
            <a:ext cx="28901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وسائل التواصل الاجتماعي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406301" y="2844046"/>
            <a:ext cx="319587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المنصات الرقمية توفر أداة قوية وسريعة لنشر الرسائل الكراهية، حيث يصل المحتوى إلى ملايين الأشخاص في دقائق معدودة.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2119193"/>
            <a:ext cx="3664863" cy="3128129"/>
          </a:xfrm>
          <a:prstGeom prst="roundRect">
            <a:avLst>
              <a:gd name="adj" fmla="val 3046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14624" y="2353628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الخوارزميات والفقاعات المرشحة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14624" y="3198376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تعمل الخوارزميات على تضخيم المحتوى الاستقطابي والعنيف، وتحصر المستخدمين في فقاعات معلوماتية تعزز معتقداتهم الموجودة مسبقًا.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474137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766941" y="57085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شبكات التجنيد والتنظيم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198989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التجمعات الرقمية والمنتديات السرية توفر بيئة خصبة لتجنيد الأفراد وتحويلهم إلى متطرفين نشطين.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78410" y="1939052"/>
            <a:ext cx="65582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الآثار المدمرة لخطاب الكراهية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946463" y="3214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على الأفراد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3795951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الصدمة النفسية والقلق والاكتئاب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238149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فقدان الثقة والشعور بعدم الأمان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468034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العزلة الاجتماعية والانسحاب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5122545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تأثر الصحة الجسدية والعقلية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1008995" y="3214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على المجتمعات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342721" y="3795951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تفكك النسيج الاجتماعي والاستقطاب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0342721" y="4601051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تآكل الثقة بين الطوائف والمجموعات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0342721" y="5406152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صعود الحركات المتطرفة والعنف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342721" y="5848350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ضعف الاستقرار الاجتماعي والأمني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36894" y="1251109"/>
            <a:ext cx="62997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التحديات القانونية والأخلاقية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حرية التعبير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أين نرسم الخط بين حماية حرية التعبير وتقييد الخطاب الضار؟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5201" y="3396377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التعريف القانوني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صعوبة تعريف خطاب الكراهية بشكل دقيق يختلف عبر القوانين والثقافات المختلفة.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5633" y="3396377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تطبيق القانون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التحديات في تنفيذ القوانين بشكل عادل دون تمييز أو انتقائية سياسية.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15633" y="5655945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المسؤولية الأخلاقية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التوازن بين حماية المجموعات المستهدفة ومنع الرقابة المفرطة على الخطاب.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75201" y="5655945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1824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التكنولوجيا: جزء من المشكلة والحل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75967"/>
            <a:ext cx="7556421" cy="4035266"/>
          </a:xfrm>
          <a:prstGeom prst="roundRect">
            <a:avLst>
              <a:gd name="adj" fmla="val 236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983587"/>
            <a:ext cx="7541181" cy="2010013"/>
          </a:xfrm>
          <a:prstGeom prst="roundRect">
            <a:avLst>
              <a:gd name="adj" fmla="val 4740"/>
            </a:avLst>
          </a:prstGeom>
          <a:solidFill>
            <a:srgbClr val="F7EDD4"/>
          </a:solidFill>
          <a:ln/>
        </p:spPr>
      </p:sp>
      <p:sp>
        <p:nvSpPr>
          <p:cNvPr id="6" name="Text 3"/>
          <p:cNvSpPr/>
          <p:nvPr/>
        </p:nvSpPr>
        <p:spPr>
          <a:xfrm>
            <a:off x="5280541" y="32104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المشكلة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3700820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المنصات توفر منبرًا واسعًا للكراهية مع نقص الرقابة الفعالة والخوارزميات التي تعزز الاستقطاب والعنف.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801410" y="4993600"/>
            <a:ext cx="7541181" cy="2010013"/>
          </a:xfrm>
          <a:prstGeom prst="rect">
            <a:avLst/>
          </a:prstGeom>
          <a:solidFill>
            <a:srgbClr val="F7EDD4"/>
          </a:solidFill>
          <a:ln/>
        </p:spPr>
      </p:sp>
      <p:sp>
        <p:nvSpPr>
          <p:cNvPr id="9" name="Shape 6"/>
          <p:cNvSpPr/>
          <p:nvPr/>
        </p:nvSpPr>
        <p:spPr>
          <a:xfrm>
            <a:off x="801410" y="4993600"/>
            <a:ext cx="7541181" cy="30480"/>
          </a:xfrm>
          <a:prstGeom prst="roundRect">
            <a:avLst>
              <a:gd name="adj" fmla="val 312558"/>
            </a:avLst>
          </a:prstGeom>
          <a:solidFill>
            <a:srgbClr val="DDD3BA"/>
          </a:solidFill>
          <a:ln/>
        </p:spPr>
      </p:sp>
      <p:sp>
        <p:nvSpPr>
          <p:cNvPr id="10" name="Shape 7"/>
          <p:cNvSpPr/>
          <p:nvPr/>
        </p:nvSpPr>
        <p:spPr>
          <a:xfrm>
            <a:off x="4288393" y="4725353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0197" y="4867037"/>
            <a:ext cx="283488" cy="28348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280541" y="55605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الحل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1028224" y="6050994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استخدام الذكاء الاصطناعي للكشف عن المحتوى الضار، وتطوير أدوات التحقق من الحقائق، وتحسين سياسات الحد من الانتشار.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364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7134" y="3339108"/>
            <a:ext cx="6317099" cy="684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350"/>
              </a:lnSpc>
              <a:buNone/>
            </a:pPr>
            <a:r>
              <a:rPr lang="en-US" sz="4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استراتيجيات الوقاية والتمكين</a:t>
            </a:r>
            <a:endParaRPr lang="en-US" sz="43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182" y="5008364"/>
            <a:ext cx="4220051" cy="1143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908983" y="5883950"/>
            <a:ext cx="2736413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التعليم الحر الناقد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9863018" y="6357223"/>
            <a:ext cx="3782378" cy="1050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تعليم المواطنين على التفكير النقدي والتحليل الإعلامي ومناعتهم ضد الأيديولوجيات المتطرفة.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174" y="4679990"/>
            <a:ext cx="4220170" cy="11430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70094" y="5555575"/>
            <a:ext cx="2736413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بناء المرونة المجتمعية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5424011" y="6028849"/>
            <a:ext cx="3782497" cy="1050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تقوية العلاقات بين الطوائف المختلفة وتعزيز القيم المشتركة والتسامح عبر الحوار المجتمعي.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7" y="4351615"/>
            <a:ext cx="4220170" cy="114300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31087" y="5227201"/>
            <a:ext cx="2736413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البرامج الاجتماعية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85004" y="5700474"/>
            <a:ext cx="3782497" cy="1050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توفير فرص اقتصادية وتعليمية للشباب المهمشين الذين قد يكونون عرضة لتجنيد المتطرفين.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2528" y="1195507"/>
            <a:ext cx="59940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الحلول القانونية والتشريعية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3326308" y="224444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411379" y="228695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0264259" y="23223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تشريعات واضحة ومرنة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80190" y="281273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وضع قوانين محددة تجرم خطاب الكراهية والتحريض على العنف دون قمع حرية التعبير المشروعة والنقاش السياسي البناء.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3326308" y="399216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3411379" y="403467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9761934" y="4070033"/>
            <a:ext cx="33375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المساءلة على المستوى الدولي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280190" y="456045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تعزيز التعاون بين الدول وتطبيق معايير دولية موحدة لمحاسبة منصرفي جرائم الكراهية والتطرف.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13326308" y="573988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3411379" y="578238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264259" y="5817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حماية الأقليات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280190" y="630816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إنشاء آليات قانونية قوية لحماية المجموعات المعرضة والتحقيق السريع في جرائم الكراهية والعنف.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03827" y="1251109"/>
            <a:ext cx="703278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المجتمع المدني والتعاون الدولي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9597628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المنظمات غير الحكومية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9597628" y="3351967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تعمل على حماية حقوق الإنسان والتوعية بأخطار الكراهية والتطرف.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6489" y="3845481"/>
            <a:ext cx="318968" cy="318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197418" y="2452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التعاون الدولي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93790" y="2943225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تبادل أفضل الممارسات والخبرات بين الدول والمنظمات الدولية لمكافحة التطرف.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278" y="3418403"/>
            <a:ext cx="318968" cy="3189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43789" y="4087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الحوار بين الديانات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93790" y="4578191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تعزيز الفهم المتبادل والاحترام بين الطوائف الدينية والعرقية المختلفة.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80033" y="4536400"/>
            <a:ext cx="318968" cy="3189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197418" y="5722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الإعلام المسؤول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6213277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دور الصحافة في تغطية الأحداث بمسؤولية دون تضخيم خطاب الكراهية أو الترويج للتطرف.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92278" y="5654397"/>
            <a:ext cx="318968" cy="31896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9597628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البحث العلمي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9597628" y="5804535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فهم أعمق لأسباب التطرف وتطوير استراتيجيات فعالة لمنع التجنيد والتطرف.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06489" y="5227320"/>
            <a:ext cx="318968" cy="3189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2025-10-26T07:01:32Z</dcterms:created>
  <dcterms:modified xsi:type="dcterms:W3CDTF">2025-10-26T07:01:32Z</dcterms:modified>
</cp:coreProperties>
</file>