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4" r:id="rId13"/>
    <p:sldId id="270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aleway" panose="020B0604020202020204" charset="0"/>
      <p:regular r:id="rId20"/>
    </p:embeddedFont>
    <p:embeddedFont>
      <p:font typeface="Roboto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9" d="100"/>
          <a:sy n="79" d="100"/>
        </p:scale>
        <p:origin x="-178" y="23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9895A-43A0-4F10-9719-FF366088299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C6D0D-5149-4663-981A-30D51A252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4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3165" y="257532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1">
                    <a:lumMod val="50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التعليمات الجامعية</a:t>
            </a:r>
            <a:endParaRPr lang="en-US" sz="44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223165" y="36242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450" b="1" dirty="0">
                <a:solidFill>
                  <a:schemeClr val="accent1">
                    <a:lumMod val="50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لكتابة </a:t>
            </a:r>
            <a:r>
              <a:rPr lang="en-US" sz="4450" b="1" dirty="0" err="1">
                <a:solidFill>
                  <a:schemeClr val="accent1">
                    <a:lumMod val="50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الرسالة</a:t>
            </a:r>
            <a:r>
              <a:rPr lang="en-US" sz="4450" b="1" dirty="0">
                <a:solidFill>
                  <a:schemeClr val="accent1">
                    <a:lumMod val="50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ar-IQ" sz="4450" b="1" dirty="0">
                <a:solidFill>
                  <a:schemeClr val="accent1">
                    <a:lumMod val="50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/</a:t>
            </a:r>
            <a:r>
              <a:rPr lang="en-US" sz="4450" b="1" dirty="0" err="1" smtClean="0">
                <a:solidFill>
                  <a:schemeClr val="accent1">
                    <a:lumMod val="50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الأطروحة</a:t>
            </a:r>
            <a:endParaRPr lang="ar-IQ" sz="4450" b="1" dirty="0" smtClean="0">
              <a:solidFill>
                <a:schemeClr val="accent1">
                  <a:lumMod val="50000"/>
                </a:schemeClr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ctr" rtl="1">
              <a:lnSpc>
                <a:spcPts val="5550"/>
              </a:lnSpc>
              <a:buNone/>
            </a:pPr>
            <a:endParaRPr lang="ar-IQ" sz="4450" dirty="0">
              <a:solidFill>
                <a:srgbClr val="1B1B27"/>
              </a:solidFill>
              <a:latin typeface="Raleway" pitchFamily="34" charset="0"/>
            </a:endParaRPr>
          </a:p>
          <a:p>
            <a:pPr marL="0" indent="0" algn="ctr" rtl="1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67320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endParaRPr lang="ar-IQ" sz="2400" dirty="0" smtClean="0"/>
          </a:p>
          <a:p>
            <a:pPr marL="0" indent="0" algn="ctr" rtl="1">
              <a:lnSpc>
                <a:spcPts val="2850"/>
              </a:lnSpc>
              <a:buNone/>
            </a:pPr>
            <a:r>
              <a:rPr lang="ar-IQ" sz="2400" dirty="0" smtClean="0">
                <a:solidFill>
                  <a:schemeClr val="accent1">
                    <a:lumMod val="50000"/>
                  </a:schemeClr>
                </a:solidFill>
              </a:rPr>
              <a:t>شعبة شؤون الطلبة</a:t>
            </a:r>
          </a:p>
          <a:p>
            <a:pPr marL="0" indent="0" algn="ctr" rtl="1">
              <a:lnSpc>
                <a:spcPts val="2850"/>
              </a:lnSpc>
              <a:buNone/>
            </a:pPr>
            <a:r>
              <a:rPr lang="ar-IQ" sz="2400" dirty="0" smtClean="0">
                <a:solidFill>
                  <a:schemeClr val="accent1">
                    <a:lumMod val="50000"/>
                  </a:schemeClr>
                </a:solidFill>
              </a:rPr>
              <a:t>معهد الليزر للدراسات العليا</a:t>
            </a:r>
          </a:p>
          <a:p>
            <a:pPr marL="0" indent="0" algn="ctr" rtl="1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29125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29759" y="540762"/>
            <a:ext cx="4134088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050"/>
              </a:lnSpc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34" charset="0"/>
                <a:ea typeface="Raleway" pitchFamily="34" charset="-122"/>
                <a:cs typeface="Raleway" pitchFamily="34" charset="-120"/>
              </a:rPr>
              <a:t>الترقيم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hape 1"/>
          <p:cNvSpPr/>
          <p:nvPr/>
        </p:nvSpPr>
        <p:spPr>
          <a:xfrm>
            <a:off x="7303770" y="1303020"/>
            <a:ext cx="22860" cy="4937403"/>
          </a:xfrm>
          <a:prstGeom prst="roundRect">
            <a:avLst>
              <a:gd name="adj" fmla="val 303822"/>
            </a:avLst>
          </a:prstGeom>
          <a:solidFill>
            <a:srgbClr val="C7C7D0"/>
          </a:solidFill>
          <a:ln/>
        </p:spPr>
      </p:sp>
      <p:sp>
        <p:nvSpPr>
          <p:cNvPr id="4" name="Shape 2"/>
          <p:cNvSpPr/>
          <p:nvPr/>
        </p:nvSpPr>
        <p:spPr>
          <a:xfrm>
            <a:off x="7478375" y="1477566"/>
            <a:ext cx="496014" cy="22860"/>
          </a:xfrm>
          <a:prstGeom prst="roundRect">
            <a:avLst>
              <a:gd name="adj" fmla="val 303822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7129165" y="1303020"/>
            <a:ext cx="372070" cy="3720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91137" y="1333976"/>
            <a:ext cx="248007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8141970" y="1359813"/>
            <a:ext cx="2253377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0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يجب أن يكون الترقيم موحداً</a:t>
            </a:r>
            <a:endParaRPr lang="en-US" sz="2400" dirty="0"/>
          </a:p>
        </p:txBody>
      </p:sp>
      <p:sp>
        <p:nvSpPr>
          <p:cNvPr id="8" name="Shape 6"/>
          <p:cNvSpPr/>
          <p:nvPr/>
        </p:nvSpPr>
        <p:spPr>
          <a:xfrm>
            <a:off x="6656010" y="2469594"/>
            <a:ext cx="496014" cy="22860"/>
          </a:xfrm>
          <a:prstGeom prst="roundRect">
            <a:avLst>
              <a:gd name="adj" fmla="val 303822"/>
            </a:avLst>
          </a:prstGeom>
          <a:solidFill>
            <a:srgbClr val="C7C7D0"/>
          </a:solidFill>
          <a:ln/>
        </p:spPr>
      </p:sp>
      <p:sp>
        <p:nvSpPr>
          <p:cNvPr id="9" name="Shape 7"/>
          <p:cNvSpPr/>
          <p:nvPr/>
        </p:nvSpPr>
        <p:spPr>
          <a:xfrm>
            <a:off x="7129165" y="2295049"/>
            <a:ext cx="372070" cy="3720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191137" y="2326005"/>
            <a:ext cx="248007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3573661" y="2351842"/>
            <a:ext cx="2914769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الصفحات من المقدمة حتى المصادر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578763" y="2709386"/>
            <a:ext cx="5909667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أرقام عربية (1,2,3….) ومكانها الزاوية العلوية اليمنى للصفحة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7478375" y="3324701"/>
            <a:ext cx="496014" cy="22860"/>
          </a:xfrm>
          <a:prstGeom prst="roundRect">
            <a:avLst>
              <a:gd name="adj" fmla="val 303822"/>
            </a:avLst>
          </a:prstGeom>
          <a:solidFill>
            <a:srgbClr val="C7C7D0"/>
          </a:solidFill>
          <a:ln/>
        </p:spPr>
      </p:sp>
      <p:sp>
        <p:nvSpPr>
          <p:cNvPr id="14" name="Shape 12"/>
          <p:cNvSpPr/>
          <p:nvPr/>
        </p:nvSpPr>
        <p:spPr>
          <a:xfrm>
            <a:off x="7129165" y="3150156"/>
            <a:ext cx="372070" cy="3720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191137" y="3181112"/>
            <a:ext cx="248007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8141970" y="3206948"/>
            <a:ext cx="2067044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0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الصفحات غير المرقمة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8141970" y="3564493"/>
            <a:ext cx="5909667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لا ترقم صفحات ا</a:t>
            </a:r>
            <a:r>
              <a:rPr lang="en-US" sz="2000" u="sng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لعناوين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الإنجليزية والعربية </a:t>
            </a:r>
            <a:r>
              <a:rPr lang="en-US" sz="2000" u="sng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والآية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u="sng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والإهداء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وإقرار </a:t>
            </a:r>
            <a:r>
              <a:rPr lang="en-US" sz="2000" u="sng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المشرف وإقرار لجنة المناقشة</a:t>
            </a:r>
            <a:endParaRPr lang="en-US" sz="2000" u="sng" dirty="0"/>
          </a:p>
        </p:txBody>
      </p:sp>
      <p:sp>
        <p:nvSpPr>
          <p:cNvPr id="18" name="Shape 16"/>
          <p:cNvSpPr/>
          <p:nvPr/>
        </p:nvSpPr>
        <p:spPr>
          <a:xfrm>
            <a:off x="6656010" y="4179927"/>
            <a:ext cx="496014" cy="22860"/>
          </a:xfrm>
          <a:prstGeom prst="roundRect">
            <a:avLst>
              <a:gd name="adj" fmla="val 303822"/>
            </a:avLst>
          </a:prstGeom>
          <a:solidFill>
            <a:srgbClr val="C7C7D0"/>
          </a:solidFill>
          <a:ln/>
        </p:spPr>
      </p:sp>
      <p:sp>
        <p:nvSpPr>
          <p:cNvPr id="19" name="Shape 17"/>
          <p:cNvSpPr/>
          <p:nvPr/>
        </p:nvSpPr>
        <p:spPr>
          <a:xfrm>
            <a:off x="7129165" y="4005382"/>
            <a:ext cx="372070" cy="3720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191137" y="4036338"/>
            <a:ext cx="248007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4273868" y="4062174"/>
            <a:ext cx="2214563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الفهارس/الأشكال/الجداول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578763" y="4419719"/>
            <a:ext cx="5909667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أرقام لاتينية (I, II, III)</a:t>
            </a:r>
            <a:endParaRPr lang="en-US" sz="2000" dirty="0"/>
          </a:p>
        </p:txBody>
      </p:sp>
      <p:sp>
        <p:nvSpPr>
          <p:cNvPr id="23" name="Shape 21"/>
          <p:cNvSpPr/>
          <p:nvPr/>
        </p:nvSpPr>
        <p:spPr>
          <a:xfrm>
            <a:off x="7478375" y="5035153"/>
            <a:ext cx="496014" cy="22860"/>
          </a:xfrm>
          <a:prstGeom prst="roundRect">
            <a:avLst>
              <a:gd name="adj" fmla="val 303822"/>
            </a:avLst>
          </a:prstGeom>
          <a:solidFill>
            <a:srgbClr val="C7C7D0"/>
          </a:solidFill>
          <a:ln/>
        </p:spPr>
      </p:sp>
      <p:sp>
        <p:nvSpPr>
          <p:cNvPr id="24" name="Shape 22"/>
          <p:cNvSpPr/>
          <p:nvPr/>
        </p:nvSpPr>
        <p:spPr>
          <a:xfrm>
            <a:off x="7129165" y="4860608"/>
            <a:ext cx="372070" cy="372070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7191137" y="4891564"/>
            <a:ext cx="248007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8141970" y="4917400"/>
            <a:ext cx="2067044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0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الملخص العربي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8141970" y="5274945"/>
            <a:ext cx="5909667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أحرف </a:t>
            </a:r>
            <a:r>
              <a:rPr lang="en-US" sz="20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عربية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ar-IQ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</a:t>
            </a:r>
            <a:r>
              <a:rPr lang="en-US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أ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، ب، </a:t>
            </a:r>
            <a:r>
              <a:rPr lang="en-US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ج</a:t>
            </a:r>
            <a:r>
              <a:rPr lang="ar-IQ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...) </a:t>
            </a:r>
            <a:r>
              <a:rPr lang="en-US" sz="200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ومكانها</a:t>
            </a:r>
            <a:r>
              <a:rPr lang="en-US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الزاوية اليسرى في الزاوية العلوية للصفحة</a:t>
            </a:r>
            <a:endParaRPr lang="en-US" sz="2000" dirty="0"/>
          </a:p>
        </p:txBody>
      </p:sp>
      <p:sp>
        <p:nvSpPr>
          <p:cNvPr id="28" name="Shape 26"/>
          <p:cNvSpPr/>
          <p:nvPr/>
        </p:nvSpPr>
        <p:spPr>
          <a:xfrm>
            <a:off x="590193" y="6372642"/>
            <a:ext cx="13472874" cy="1347430"/>
          </a:xfrm>
          <a:prstGeom prst="roundRect">
            <a:avLst>
              <a:gd name="adj" fmla="val 5155"/>
            </a:avLst>
          </a:prstGeom>
          <a:solidFill>
            <a:srgbClr val="FFD1A7"/>
          </a:solidFill>
          <a:ln/>
        </p:spPr>
      </p:sp>
      <p:pic>
        <p:nvPicPr>
          <p:cNvPr id="2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9686" y="6671191"/>
            <a:ext cx="206693" cy="165259"/>
          </a:xfrm>
          <a:prstGeom prst="rect">
            <a:avLst/>
          </a:prstGeom>
        </p:spPr>
      </p:pic>
      <p:sp>
        <p:nvSpPr>
          <p:cNvPr id="30" name="Text 27"/>
          <p:cNvSpPr/>
          <p:nvPr/>
        </p:nvSpPr>
        <p:spPr>
          <a:xfrm>
            <a:off x="744022" y="6632972"/>
            <a:ext cx="1277040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ملاحظات مهمة:</a:t>
            </a:r>
            <a:endParaRPr lang="en-US" dirty="0"/>
          </a:p>
        </p:txBody>
      </p:sp>
      <p:sp>
        <p:nvSpPr>
          <p:cNvPr id="31" name="Text 28"/>
          <p:cNvSpPr/>
          <p:nvPr/>
        </p:nvSpPr>
        <p:spPr>
          <a:xfrm>
            <a:off x="744022" y="7046357"/>
            <a:ext cx="1277040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تضاف حاشية علوية (headers) في أعلى الصفحة تضم رقم الصفحة وعنوان الفصل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2" name="Text 29"/>
          <p:cNvSpPr/>
          <p:nvPr/>
        </p:nvSpPr>
        <p:spPr>
          <a:xfrm>
            <a:off x="744022" y="7368778"/>
            <a:ext cx="1277040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يكون ترقيم النص لغاية أربعة مستويات من العناوين مثلاً 2,2.1,2.1.1,2.1.1.1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9256" y="895363"/>
            <a:ext cx="13773150" cy="2117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500"/>
              </a:lnSpc>
              <a:buSzPct val="100000"/>
              <a:buChar char="•"/>
            </a:pPr>
            <a:endParaRPr lang="en-US" sz="1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37" y="1954035"/>
            <a:ext cx="7478228" cy="4613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8830" y="1973286"/>
            <a:ext cx="65644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dirty="0" smtClean="0"/>
              <a:t>في </a:t>
            </a:r>
            <a:r>
              <a:rPr lang="ar-IQ" sz="2400" dirty="0"/>
              <a:t>حالة وجود </a:t>
            </a:r>
            <a:r>
              <a:rPr lang="ar-IQ" sz="2400" b="1" dirty="0"/>
              <a:t>مختصرات </a:t>
            </a:r>
            <a:r>
              <a:rPr lang="ar-IQ" sz="2400" dirty="0"/>
              <a:t>على متن الرسالة / الاطروحة فيتم ذكر اسم المصطلح كاملا ويوضع المختصر داخل قوس مثل </a:t>
            </a:r>
            <a:r>
              <a:rPr lang="en-US" sz="2400" dirty="0" err="1"/>
              <a:t>Mesenchymal</a:t>
            </a:r>
            <a:r>
              <a:rPr lang="en-US" sz="2400" dirty="0"/>
              <a:t> Stem Cell (MSCs) </a:t>
            </a:r>
            <a:r>
              <a:rPr lang="ar-IQ" sz="2400" dirty="0"/>
              <a:t>وفيما بعد يذكر المختصر فقط </a:t>
            </a:r>
            <a:r>
              <a:rPr lang="ar-IQ" sz="2400" dirty="0" smtClean="0"/>
              <a:t>لوحده</a:t>
            </a:r>
            <a:r>
              <a:rPr lang="en-US" sz="2400" dirty="0" smtClean="0"/>
              <a:t> </a:t>
            </a:r>
            <a:r>
              <a:rPr lang="ar-IQ" sz="2400" dirty="0" smtClean="0"/>
              <a:t>(</a:t>
            </a:r>
            <a:r>
              <a:rPr lang="en-US" sz="2400" dirty="0" smtClean="0"/>
              <a:t> (MSCs</a:t>
            </a:r>
            <a:r>
              <a:rPr lang="ar-IQ" sz="2400" dirty="0" smtClean="0"/>
              <a:t>في </a:t>
            </a:r>
            <a:r>
              <a:rPr lang="ar-IQ" sz="2400" dirty="0"/>
              <a:t>بقية الصفحات.</a:t>
            </a:r>
          </a:p>
          <a:p>
            <a:pPr algn="r" rtl="1"/>
            <a:endParaRPr lang="ar-IQ" sz="2400" dirty="0"/>
          </a:p>
          <a:p>
            <a:pPr algn="r" rtl="1"/>
            <a:r>
              <a:rPr lang="ar-IQ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عدد </a:t>
            </a:r>
            <a:r>
              <a:rPr lang="ar-IQ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الصفحات:</a:t>
            </a:r>
          </a:p>
          <a:p>
            <a:pPr algn="r" rtl="1"/>
            <a:r>
              <a:rPr lang="ar-IQ" sz="2400" dirty="0"/>
              <a:t>يحدد عدد الصفحات للاختصاصات العلمية بما لا يزيد عن :</a:t>
            </a:r>
          </a:p>
          <a:p>
            <a:pPr algn="r" rtl="1"/>
            <a:r>
              <a:rPr lang="en-US" sz="2400" dirty="0" smtClean="0"/>
              <a:t>150 </a:t>
            </a:r>
            <a:r>
              <a:rPr lang="ar-IQ" sz="2400" dirty="0" smtClean="0"/>
              <a:t> صفحة </a:t>
            </a:r>
            <a:r>
              <a:rPr lang="ar-IQ" sz="2400" dirty="0"/>
              <a:t>لرسالة الماجستير</a:t>
            </a:r>
          </a:p>
          <a:p>
            <a:pPr algn="r" rtl="1"/>
            <a:r>
              <a:rPr lang="en-US" sz="2400" dirty="0" smtClean="0"/>
              <a:t>200 </a:t>
            </a:r>
            <a:r>
              <a:rPr lang="ar-IQ" sz="2400" dirty="0" smtClean="0"/>
              <a:t> صفحة </a:t>
            </a:r>
            <a:r>
              <a:rPr lang="ar-IQ" sz="2400" dirty="0"/>
              <a:t>للاطروحة الدكتوراه</a:t>
            </a:r>
          </a:p>
          <a:p>
            <a:pPr algn="r" rtl="1"/>
            <a:r>
              <a:rPr lang="en-US" sz="2400" dirty="0" smtClean="0"/>
              <a:t>75</a:t>
            </a:r>
            <a:r>
              <a:rPr lang="ar-IQ" sz="2400" dirty="0" smtClean="0"/>
              <a:t> صفحة </a:t>
            </a:r>
            <a:r>
              <a:rPr lang="ar-IQ" sz="2400" dirty="0"/>
              <a:t>للدبلوم العالي.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16910" y="580192"/>
            <a:ext cx="5275064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50"/>
              </a:lnSpc>
              <a:buNone/>
            </a:pPr>
            <a:r>
              <a:rPr lang="en-US" sz="4150" dirty="0" smtClean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</a:t>
            </a:r>
            <a:r>
              <a:rPr lang="ar-IQ" sz="4150" dirty="0" smtClean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عدادات التنسيق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64" y="1587375"/>
            <a:ext cx="11791831" cy="54418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22317" y="2111069"/>
            <a:ext cx="2959526" cy="36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ar-IQ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المسافات والتباعد</a:t>
            </a:r>
            <a:endParaRPr 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0728758" y="4662633"/>
            <a:ext cx="1986171" cy="36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هامش التجليد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10728758" y="5137801"/>
            <a:ext cx="1986171" cy="1183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تحديد المسافة الإضافية للتجليد لضمان عدم إخفاء المحتوى.</a:t>
            </a:r>
            <a:endParaRPr lang="en-US" sz="10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272" y="3939810"/>
            <a:ext cx="499831" cy="49983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15948" y="4850069"/>
            <a:ext cx="1986171" cy="36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إزاحة المقطع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1915948" y="5325238"/>
            <a:ext cx="1986171" cy="88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إزاحة بداية الفقرات لتمييزها وتنظيم النص بشكل أفضل.</a:t>
            </a:r>
            <a:endParaRPr lang="en-US" sz="10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308" y="3944331"/>
            <a:ext cx="499831" cy="49983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95540" y="5083543"/>
            <a:ext cx="1986170" cy="36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هوامش أخرى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7795540" y="5558711"/>
            <a:ext cx="1986170" cy="1183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ضبط الهوامش العلوية والسفلية والجانبية لترتيب الصفحة.</a:t>
            </a:r>
            <a:endParaRPr lang="en-US" sz="10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710" y="4308311"/>
            <a:ext cx="499831" cy="49983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836014" y="5205213"/>
            <a:ext cx="1986171" cy="36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تباعد الأسطر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4836014" y="5680381"/>
            <a:ext cx="1986171" cy="88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تعديل المسافة بين سطور النص لتحسين قابلية القراءة.</a:t>
            </a:r>
            <a:endParaRPr lang="en-US" sz="10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490" y="4282005"/>
            <a:ext cx="499831" cy="499831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13417272" y="7340679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Text 11"/>
          <p:cNvSpPr/>
          <p:nvPr/>
        </p:nvSpPr>
        <p:spPr>
          <a:xfrm>
            <a:off x="10568821" y="7413188"/>
            <a:ext cx="263747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34" charset="0"/>
                <a:ea typeface="Raleway" pitchFamily="34" charset="-122"/>
                <a:cs typeface="Raleway" pitchFamily="34" charset="-120"/>
              </a:rPr>
              <a:t>تباعد 1.5 سم بين الأسطر</a:t>
            </a:r>
            <a:endParaRPr lang="en-US" sz="2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hape 12"/>
          <p:cNvSpPr/>
          <p:nvPr/>
        </p:nvSpPr>
        <p:spPr>
          <a:xfrm>
            <a:off x="9307008" y="7340679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0" name="Text 13"/>
          <p:cNvSpPr/>
          <p:nvPr/>
        </p:nvSpPr>
        <p:spPr>
          <a:xfrm>
            <a:off x="5711403" y="7361665"/>
            <a:ext cx="3523059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34" charset="0"/>
                <a:ea typeface="Raleway" pitchFamily="34" charset="-122"/>
                <a:cs typeface="Raleway" pitchFamily="34" charset="-120"/>
              </a:rPr>
              <a:t>مسافة 4 سم من حافة التجليد، و2 سم من الحواف الأخرى</a:t>
            </a:r>
            <a:endParaRPr lang="en-US" sz="2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Shape 14"/>
          <p:cNvSpPr/>
          <p:nvPr/>
        </p:nvSpPr>
        <p:spPr>
          <a:xfrm>
            <a:off x="4472464" y="7340679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2" name="Text 15"/>
          <p:cNvSpPr/>
          <p:nvPr/>
        </p:nvSpPr>
        <p:spPr>
          <a:xfrm>
            <a:off x="780933" y="7363400"/>
            <a:ext cx="3522940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34" charset="0"/>
                <a:ea typeface="Raleway" pitchFamily="34" charset="-122"/>
                <a:cs typeface="Raleway" pitchFamily="34" charset="-120"/>
              </a:rPr>
              <a:t>يبدأ المقطع الجديد بإزاحة 2 سم إلى اليمين باللغة الإنجليزية</a:t>
            </a:r>
            <a:endParaRPr lang="en-US" sz="2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79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823284" y="1837204"/>
            <a:ext cx="8248850" cy="463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ar-IQ" sz="4000" i="0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/>
              </a:rPr>
              <a:t>محاور الورشة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المحور الاول : </a:t>
            </a: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ارشادات عامة حول منهجية البحث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المحور الثاني : </a:t>
            </a: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الهيكل العام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للرسالة/ الاطروحة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المحور الثالث: </a:t>
            </a: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ملاحظات حول التنسيق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المحور الرابع: </a:t>
            </a: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الصفحات الاولى من الرسالة/ الاطروحة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المحور الخامس: </a:t>
            </a:r>
            <a:r>
              <a:rPr kumimoji="0" lang="ar-IQ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فصول الرسالة/ الاطروحة والملاحق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1" y="1440753"/>
            <a:ext cx="5319078" cy="5429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83663" y="2084427"/>
            <a:ext cx="66665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المحور الأول: الإرشادات العامة</a:t>
            </a:r>
            <a:endParaRPr lang="en-US" sz="4450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133368"/>
            <a:ext cx="7556421" cy="3011686"/>
          </a:xfrm>
          <a:prstGeom prst="roundRect">
            <a:avLst>
              <a:gd name="adj" fmla="val 316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280541" y="33678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أولاً: مرحلة اختيار البحث</a:t>
            </a:r>
            <a:endParaRPr lang="en-US" sz="3600" b="1" dirty="0"/>
          </a:p>
        </p:txBody>
      </p:sp>
      <p:sp>
        <p:nvSpPr>
          <p:cNvPr id="6" name="Text 3"/>
          <p:cNvSpPr/>
          <p:nvPr/>
        </p:nvSpPr>
        <p:spPr>
          <a:xfrm>
            <a:off x="1028224" y="3858220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القسم/الفرع العلمي يضع قائمة مشاريع بحثية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28224" y="4300418"/>
            <a:ext cx="7087553" cy="464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الطالب </a:t>
            </a:r>
            <a:r>
              <a:rPr lang="en-US" sz="20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يختار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ar-IQ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r>
              <a:rPr lang="en-US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مشاريع مرتبة حسب الأولوية أو يقترح مشروعاً جديداً مع المبررات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028224" y="4778260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مناقشة المشروع بين الطالب والمشرف، ثم إقرار الخطة خلال شهر واحد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28223" y="525468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لقاءات أسبوعية وتقارير شهرية بين الطالب والمشرف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6021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تصميم خطة البحث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3609796" y="219670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8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01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10147935" y="2551748"/>
            <a:ext cx="3688675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11001375" y="27260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جمع البيانات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0147935" y="3307199"/>
            <a:ext cx="3688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البيانات الميدانية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10147935" y="3749397"/>
            <a:ext cx="3688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البيانات المخبرية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10147935" y="4191595"/>
            <a:ext cx="3688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البيانات المكتبية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9694307" y="219670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8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02</a:t>
            </a:r>
            <a:endParaRPr lang="en-US" sz="3200" dirty="0"/>
          </a:p>
        </p:txBody>
      </p:sp>
      <p:sp>
        <p:nvSpPr>
          <p:cNvPr id="10" name="Shape 8"/>
          <p:cNvSpPr/>
          <p:nvPr/>
        </p:nvSpPr>
        <p:spPr>
          <a:xfrm>
            <a:off x="6232327" y="2551748"/>
            <a:ext cx="368879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1" name="Text 9"/>
          <p:cNvSpPr/>
          <p:nvPr/>
        </p:nvSpPr>
        <p:spPr>
          <a:xfrm>
            <a:off x="7085886" y="27260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تحديد الوسائل والأدوات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5919537" y="3307199"/>
            <a:ext cx="40015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اختيار الأدوات المناسبة لجمع وتحليل البيانات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13609796" y="495133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8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03</a:t>
            </a:r>
            <a:endParaRPr lang="en-US" sz="3200" dirty="0"/>
          </a:p>
        </p:txBody>
      </p:sp>
      <p:sp>
        <p:nvSpPr>
          <p:cNvPr id="14" name="Shape 12"/>
          <p:cNvSpPr/>
          <p:nvPr/>
        </p:nvSpPr>
        <p:spPr>
          <a:xfrm>
            <a:off x="6232327" y="5306378"/>
            <a:ext cx="760428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5" name="Text 13"/>
          <p:cNvSpPr/>
          <p:nvPr/>
        </p:nvSpPr>
        <p:spPr>
          <a:xfrm>
            <a:off x="10489406" y="5480685"/>
            <a:ext cx="33472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وضع جدول زمني لإنجاز البحث</a:t>
            </a:r>
            <a:endParaRPr lang="en-US" sz="2800" dirty="0"/>
          </a:p>
        </p:txBody>
      </p:sp>
      <p:sp>
        <p:nvSpPr>
          <p:cNvPr id="16" name="Text 14"/>
          <p:cNvSpPr/>
          <p:nvPr/>
        </p:nvSpPr>
        <p:spPr>
          <a:xfrm>
            <a:off x="6232327" y="6061829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تحديد المراحل الزمنية والمواعيد النهائية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8" y="1973671"/>
            <a:ext cx="4811381" cy="481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79621" y="79581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00206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ثانياً: منهجية البحث</a:t>
            </a:r>
            <a:endParaRPr lang="en-US" sz="4450" dirty="0">
              <a:solidFill>
                <a:srgbClr val="00206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89" y="2215396"/>
            <a:ext cx="7556421" cy="1677591"/>
          </a:xfrm>
          <a:prstGeom prst="roundRect">
            <a:avLst>
              <a:gd name="adj" fmla="val 8721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r>
              <a:rPr lang="ar-IQ" dirty="0" smtClean="0"/>
              <a:t>ً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793790" y="2154436"/>
            <a:ext cx="7556421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6" name="Shape 3"/>
          <p:cNvSpPr/>
          <p:nvPr/>
        </p:nvSpPr>
        <p:spPr>
          <a:xfrm>
            <a:off x="4231779" y="184475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4435971" y="201489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5257681" y="2751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العنوان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1051084" y="3242310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ar-IQ" sz="17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</a:rPr>
              <a:t>متكاملا متناسقا في الاطار الذي يبحث عنه والمجال الذي ينتمي اليه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429482"/>
            <a:ext cx="7556421" cy="3004185"/>
          </a:xfrm>
          <a:prstGeom prst="roundRect">
            <a:avLst>
              <a:gd name="adj" fmla="val 487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4399002"/>
            <a:ext cx="7556421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2" name="Shape 9"/>
          <p:cNvSpPr/>
          <p:nvPr/>
        </p:nvSpPr>
        <p:spPr>
          <a:xfrm>
            <a:off x="4231779" y="408932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sp>
        <p:nvSpPr>
          <p:cNvPr id="13" name="Text 10"/>
          <p:cNvSpPr/>
          <p:nvPr/>
        </p:nvSpPr>
        <p:spPr>
          <a:xfrm>
            <a:off x="4435971" y="425946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257681" y="49964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dirty="0" err="1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الموضوع</a:t>
            </a:r>
            <a:r>
              <a:rPr lang="en-US" sz="3200" dirty="0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البحث</a:t>
            </a:r>
            <a:r>
              <a:rPr lang="ar-IQ" sz="3200" dirty="0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</a:t>
            </a:r>
            <a:r>
              <a:rPr lang="ar-IQ" sz="24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لابد ان يتضمن النقاط الاتية</a:t>
            </a:r>
            <a:r>
              <a:rPr lang="ar-IQ" sz="32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: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51084" y="5486876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40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يوضح</a:t>
            </a:r>
            <a:r>
              <a:rPr lang="ar-IQ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الباحث</a:t>
            </a:r>
            <a:r>
              <a:rPr lang="en-US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فكرة</a:t>
            </a: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البحث</a:t>
            </a:r>
            <a:r>
              <a:rPr lang="ar-IQ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ويقدمها باسلوب وطريقة مفهومة قابلة للمناقشة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1051084" y="5929074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ar-IQ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ان يحدد الباحث تاريخ</a:t>
            </a:r>
            <a:r>
              <a:rPr lang="en-US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ar-IQ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</a:t>
            </a:r>
            <a:r>
              <a:rPr lang="en-US" sz="240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جرا</a:t>
            </a:r>
            <a:r>
              <a:rPr lang="ar-IQ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ء البحث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1051084" y="6371273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ar-IQ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</a:rPr>
              <a:t>الباحث ملزم بان يوضح العلاقة بين البحث والمجال المعرفي الذي ينتمي اليه.</a:t>
            </a:r>
          </a:p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ar-IQ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</a:rPr>
              <a:t>تحديد ملخص للمشكلة</a:t>
            </a:r>
          </a:p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ar-IQ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</a:rPr>
              <a:t>الاشارة الى ما ذا تمت دراسة المشكلة من قبل ام لا</a:t>
            </a:r>
          </a:p>
        </p:txBody>
      </p:sp>
      <p:sp>
        <p:nvSpPr>
          <p:cNvPr id="18" name="Text 15"/>
          <p:cNvSpPr/>
          <p:nvPr/>
        </p:nvSpPr>
        <p:spPr>
          <a:xfrm>
            <a:off x="1187232" y="7525954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ar-IQ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يوضح الباحث الجهات التي يمكن ان تستفيدمن </a:t>
            </a:r>
            <a:r>
              <a:rPr lang="en-US" sz="240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من</a:t>
            </a:r>
            <a:r>
              <a:rPr lang="en-US" sz="24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النتائج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631805" y="394692"/>
            <a:ext cx="3507581" cy="438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45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عناصر البحث الأساسية</a:t>
            </a:r>
            <a:endParaRPr lang="en-US" sz="2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8628" y="1043464"/>
            <a:ext cx="350758" cy="3507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385596" y="1569601"/>
            <a:ext cx="1753791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مشكلة البحث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5977414" y="1872972"/>
            <a:ext cx="816197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ar-IQ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اهم مفاصل البحث  ومعطياته من دونها يستحيل اجراء بحث منهجي</a:t>
            </a:r>
            <a:r>
              <a:rPr lang="en-US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؛ </a:t>
            </a:r>
            <a:r>
              <a:rPr lang="ar-IQ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لابد من توضيح ابعاد المشكلة.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628" y="2377797"/>
            <a:ext cx="350758" cy="35075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2385596" y="2903934"/>
            <a:ext cx="1753791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الدراسات السابقة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5977414" y="3368491"/>
            <a:ext cx="816197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50"/>
              </a:lnSpc>
              <a:buSzPct val="100000"/>
              <a:buChar char="•"/>
            </a:pPr>
            <a:r>
              <a:rPr lang="ar-IQ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يقترن تحديد المشكلة ب</a:t>
            </a:r>
            <a:r>
              <a:rPr lang="en-US" sz="200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مراجعة</a:t>
            </a:r>
            <a:r>
              <a:rPr lang="en-US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ا</a:t>
            </a:r>
            <a:r>
              <a:rPr lang="ar-IQ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لدراسات</a:t>
            </a:r>
            <a:r>
              <a:rPr lang="en-US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ذات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العلاقة</a:t>
            </a:r>
            <a:r>
              <a:rPr lang="ar-IQ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لاهميتها في توجيه الباحث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5977414" y="3697969"/>
            <a:ext cx="816197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50"/>
              </a:lnSpc>
              <a:buSzPct val="100000"/>
              <a:buChar char="•"/>
            </a:pPr>
            <a:r>
              <a:rPr lang="ar-IQ" sz="2000" dirty="0" smtClean="0"/>
              <a:t>تراجع مشكلة البحث، فرضيات البحث، منهج البحث، ادوات البحث، والنتائج التي توصل اليها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5977414" y="3988169"/>
            <a:ext cx="816197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50"/>
              </a:lnSpc>
              <a:buSzPct val="100000"/>
              <a:buChar char="•"/>
            </a:pPr>
            <a:r>
              <a:rPr lang="ar-IQ" sz="2000" dirty="0" smtClean="0"/>
              <a:t>ثم راي الباحث وتقيممه للنقاط</a:t>
            </a:r>
            <a:endParaRPr lang="en-US" sz="20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8628" y="4258866"/>
            <a:ext cx="350758" cy="35075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385596" y="4785003"/>
            <a:ext cx="1753791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فروض البحث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4" name="Text 8"/>
          <p:cNvSpPr/>
          <p:nvPr/>
        </p:nvSpPr>
        <p:spPr>
          <a:xfrm>
            <a:off x="5977414" y="5088374"/>
            <a:ext cx="816197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ar-IQ" sz="20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تفسير لمشكلة البحث وتقدم حلول للمعالجة</a:t>
            </a:r>
            <a:endParaRPr lang="en-US" sz="2000" dirty="0"/>
          </a:p>
        </p:txBody>
      </p:sp>
      <p:sp>
        <p:nvSpPr>
          <p:cNvPr id="16" name="Text 10"/>
          <p:cNvSpPr/>
          <p:nvPr/>
        </p:nvSpPr>
        <p:spPr>
          <a:xfrm>
            <a:off x="12230100" y="5625941"/>
            <a:ext cx="1753791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2400" b="1" dirty="0" err="1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الم</a:t>
            </a:r>
            <a:r>
              <a:rPr lang="ar-IQ" sz="2400" b="1" dirty="0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واد</a:t>
            </a:r>
            <a:r>
              <a:rPr lang="en-US" sz="2400" b="1" dirty="0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وطرائق العمل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7" name="Text 11"/>
          <p:cNvSpPr/>
          <p:nvPr/>
        </p:nvSpPr>
        <p:spPr>
          <a:xfrm>
            <a:off x="6288406" y="6090161"/>
            <a:ext cx="7850981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rtl="1">
              <a:lnSpc>
                <a:spcPts val="1750"/>
              </a:lnSpc>
              <a:buSzPct val="100000"/>
            </a:pPr>
            <a:r>
              <a:rPr lang="ar-IQ" dirty="0" smtClean="0"/>
              <a:t>الاجراءات والادوات وكاما كان ملماً بالمنهاج وقادر على اختبار المنهج كلما امكنه من انجاز بحثه بدقة وعلمية</a:t>
            </a:r>
            <a:endParaRPr lang="en-US" dirty="0"/>
          </a:p>
        </p:txBody>
      </p:sp>
      <p:sp>
        <p:nvSpPr>
          <p:cNvPr id="19" name="Shape 13"/>
          <p:cNvSpPr/>
          <p:nvPr/>
        </p:nvSpPr>
        <p:spPr>
          <a:xfrm>
            <a:off x="5977414" y="6722745"/>
            <a:ext cx="8161973" cy="1112044"/>
          </a:xfrm>
          <a:prstGeom prst="roundRect">
            <a:avLst>
              <a:gd name="adj" fmla="val 529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0" name="Text 14"/>
          <p:cNvSpPr/>
          <p:nvPr/>
        </p:nvSpPr>
        <p:spPr>
          <a:xfrm>
            <a:off x="12230100" y="6878241"/>
            <a:ext cx="1753791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المفاهيم والمصادر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Text 15"/>
          <p:cNvSpPr/>
          <p:nvPr/>
        </p:nvSpPr>
        <p:spPr>
          <a:xfrm>
            <a:off x="6132909" y="7181611"/>
            <a:ext cx="7850981" cy="65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50"/>
              </a:lnSpc>
              <a:buSzPct val="100000"/>
              <a:buChar char="•"/>
            </a:pPr>
            <a:r>
              <a:rPr lang="en-US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</a:t>
            </a:r>
            <a:r>
              <a:rPr lang="ar-IQ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خطة البحث لابد ان تتضمن ت</a:t>
            </a:r>
            <a:r>
              <a:rPr lang="en-US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عريف</a:t>
            </a:r>
            <a:r>
              <a:rPr lang="en-US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</a:t>
            </a:r>
            <a:r>
              <a:rPr lang="ar-IQ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لمفاهيم التي يتعامل معها بحثه </a:t>
            </a:r>
          </a:p>
          <a:p>
            <a:pPr algn="r" rtl="1">
              <a:lnSpc>
                <a:spcPts val="1750"/>
              </a:lnSpc>
              <a:buSzPct val="100000"/>
            </a:pPr>
            <a:r>
              <a:rPr lang="ar-IQ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    لتلافي الغموض النظري الذي ربما يحدد  حرية حركة الباحث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7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4855" y="585192"/>
            <a:ext cx="7654290" cy="133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200"/>
              </a:lnSpc>
              <a:buNone/>
            </a:pPr>
            <a:r>
              <a:rPr lang="en-US" sz="4150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المحور الثاني: الهيكل العام </a:t>
            </a:r>
            <a:r>
              <a:rPr lang="en-US" sz="4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للرسالة/الأطروحة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44855" y="2234565"/>
            <a:ext cx="7654290" cy="5411986"/>
          </a:xfrm>
          <a:prstGeom prst="roundRect">
            <a:avLst>
              <a:gd name="adj" fmla="val 1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540347" y="2454950"/>
            <a:ext cx="638413" cy="638413"/>
          </a:xfrm>
          <a:prstGeom prst="roundRect">
            <a:avLst>
              <a:gd name="adj" fmla="val 14321584"/>
            </a:avLst>
          </a:prstGeom>
          <a:solidFill>
            <a:srgbClr val="1B1B2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964" y="2594610"/>
            <a:ext cx="287298" cy="3590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518428" y="3306128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الصفحات الأولية</a:t>
            </a:r>
            <a:endParaRPr lang="en-US" sz="2400" b="1" dirty="0"/>
          </a:p>
        </p:txBody>
      </p:sp>
      <p:sp>
        <p:nvSpPr>
          <p:cNvPr id="8" name="Text 4"/>
          <p:cNvSpPr/>
          <p:nvPr/>
        </p:nvSpPr>
        <p:spPr>
          <a:xfrm>
            <a:off x="965240" y="3766185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غلاف </a:t>
            </a:r>
            <a:r>
              <a:rPr lang="en-US" sz="16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خارجي</a:t>
            </a: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</a:t>
            </a:r>
            <a:r>
              <a:rPr lang="en-US" sz="165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أحمر</a:t>
            </a:r>
            <a:r>
              <a:rPr lang="en-US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/</a:t>
            </a:r>
            <a:r>
              <a:rPr lang="en-US" sz="165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ماروني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965240" y="4181118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صفحة العنوان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965240" y="4596051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آية </a:t>
            </a:r>
            <a:r>
              <a:rPr lang="en-US" sz="16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قرآنية</a:t>
            </a: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</a:t>
            </a:r>
            <a:r>
              <a:rPr lang="en-US" sz="165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اختياري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965240" y="5010983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إقرار المشرف </a:t>
            </a:r>
            <a:r>
              <a:rPr lang="en-US" sz="16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ورئيس</a:t>
            </a: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لجنة الدراسات العليا</a:t>
            </a:r>
            <a:endParaRPr lang="en-US" sz="1650" dirty="0"/>
          </a:p>
        </p:txBody>
      </p:sp>
      <p:sp>
        <p:nvSpPr>
          <p:cNvPr id="12" name="Text 8"/>
          <p:cNvSpPr/>
          <p:nvPr/>
        </p:nvSpPr>
        <p:spPr>
          <a:xfrm>
            <a:off x="965240" y="5425916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قرار لجنة المناقشة وعميد الكلية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965240" y="5840849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الإهداء</a:t>
            </a: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</a:t>
            </a:r>
            <a:r>
              <a:rPr lang="en-US" sz="165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اختياري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965240" y="6255782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الشكر والامتنان</a:t>
            </a:r>
            <a:endParaRPr lang="en-US" sz="1650" dirty="0"/>
          </a:p>
        </p:txBody>
      </p:sp>
      <p:sp>
        <p:nvSpPr>
          <p:cNvPr id="15" name="Text 11"/>
          <p:cNvSpPr/>
          <p:nvPr/>
        </p:nvSpPr>
        <p:spPr>
          <a:xfrm>
            <a:off x="965240" y="6670715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المستخلص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965240" y="7085648"/>
            <a:ext cx="7213521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الفهارس</a:t>
            </a: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محتويات</a:t>
            </a: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، أشكال، 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</a:t>
            </a:r>
            <a:r>
              <a:rPr lang="en-US" sz="165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جداول</a:t>
            </a: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، </a:t>
            </a:r>
            <a:r>
              <a:rPr lang="ar-IQ" sz="16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</a:t>
            </a:r>
            <a:r>
              <a:rPr lang="en-US" sz="165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مختصرات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97089" y="535186"/>
            <a:ext cx="4853821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75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الفصول الرئيسة والختام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194" y="1651516"/>
            <a:ext cx="970717" cy="11649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359271" y="1845588"/>
            <a:ext cx="242685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الفصل الأول: المقدمة</a:t>
            </a:r>
            <a:endParaRPr lang="en-US" sz="19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194" y="2816423"/>
            <a:ext cx="970717" cy="116490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771936" y="3010495"/>
            <a:ext cx="301418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الفصل الثاني: استعراض المراجع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0194" y="3981331"/>
            <a:ext cx="970717" cy="11649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977080" y="4175403"/>
            <a:ext cx="280904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الفصل الثالث: منهجية البحث</a:t>
            </a:r>
            <a:endParaRPr lang="en-US" sz="19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0194" y="5146238"/>
            <a:ext cx="970717" cy="116490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901118" y="5340310"/>
            <a:ext cx="288500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الفصل الرابع: النتائج والمناقشة</a:t>
            </a:r>
            <a:endParaRPr lang="en-US" sz="19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0194" y="6311146"/>
            <a:ext cx="970717" cy="116490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893016" y="6505218"/>
            <a:ext cx="389310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الفصل الخامس: الاستنتاجات والتوصيات</a:t>
            </a:r>
            <a:endParaRPr lang="en-US" sz="1900" dirty="0"/>
          </a:p>
        </p:txBody>
      </p:sp>
      <p:sp>
        <p:nvSpPr>
          <p:cNvPr id="13" name="Shape 6"/>
          <p:cNvSpPr/>
          <p:nvPr/>
        </p:nvSpPr>
        <p:spPr>
          <a:xfrm>
            <a:off x="671870" y="1651516"/>
            <a:ext cx="6398895" cy="2346841"/>
          </a:xfrm>
          <a:prstGeom prst="roundRect">
            <a:avLst>
              <a:gd name="adj" fmla="val 1985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7"/>
          <p:cNvSpPr/>
          <p:nvPr/>
        </p:nvSpPr>
        <p:spPr>
          <a:xfrm>
            <a:off x="4442222" y="1853208"/>
            <a:ext cx="242685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الختام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873562" y="2350532"/>
            <a:ext cx="5995511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قائمة المصادر (Harvard Style)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873562" y="2729032"/>
            <a:ext cx="5995511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الملاحق</a:t>
            </a:r>
            <a:endParaRPr lang="en-US" sz="1500" dirty="0"/>
          </a:p>
        </p:txBody>
      </p:sp>
      <p:sp>
        <p:nvSpPr>
          <p:cNvPr id="17" name="Text 10"/>
          <p:cNvSpPr/>
          <p:nvPr/>
        </p:nvSpPr>
        <p:spPr>
          <a:xfrm>
            <a:off x="873562" y="3107531"/>
            <a:ext cx="5995511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ملخص باللغة العربية</a:t>
            </a:r>
            <a:endParaRPr lang="en-US" sz="1500" dirty="0"/>
          </a:p>
        </p:txBody>
      </p:sp>
      <p:sp>
        <p:nvSpPr>
          <p:cNvPr id="18" name="Text 11"/>
          <p:cNvSpPr/>
          <p:nvPr/>
        </p:nvSpPr>
        <p:spPr>
          <a:xfrm>
            <a:off x="873562" y="3486031"/>
            <a:ext cx="5995511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صفحة عنوان باللغة العربية</a:t>
            </a:r>
            <a:endParaRPr lang="en-US" sz="1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99" y="4135676"/>
            <a:ext cx="4904235" cy="3269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0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56416" y="616268"/>
            <a:ext cx="5603200" cy="700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ar-IQ" sz="4400" dirty="0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المحور الثالث</a:t>
            </a:r>
            <a:r>
              <a:rPr lang="en-US" sz="4400" dirty="0" smtClean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: </a:t>
            </a:r>
            <a:r>
              <a:rPr lang="en-US" sz="4400" dirty="0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تعليمات التنسيق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84384" y="1652707"/>
            <a:ext cx="7575233" cy="1352193"/>
          </a:xfrm>
          <a:prstGeom prst="roundRect">
            <a:avLst>
              <a:gd name="adj" fmla="val 696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32715" y="1683187"/>
            <a:ext cx="896422" cy="1291233"/>
          </a:xfrm>
          <a:prstGeom prst="roundRect">
            <a:avLst>
              <a:gd name="adj" fmla="val 6421"/>
            </a:avLst>
          </a:prstGeom>
          <a:solidFill>
            <a:srgbClr val="E1E1EA"/>
          </a:solidFill>
          <a:ln/>
        </p:spPr>
      </p:sp>
      <p:sp>
        <p:nvSpPr>
          <p:cNvPr id="6" name="Text 3"/>
          <p:cNvSpPr/>
          <p:nvPr/>
        </p:nvSpPr>
        <p:spPr>
          <a:xfrm>
            <a:off x="7709059" y="2118717"/>
            <a:ext cx="336113" cy="420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4407098" y="1907262"/>
            <a:ext cx="2801541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الورق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814864" y="2391847"/>
            <a:ext cx="6393775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A4 أبيض وبخط متساوي الحروف ومتناسق وباللون الأسود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81557" y="3198495"/>
            <a:ext cx="7575233" cy="4387810"/>
          </a:xfrm>
          <a:prstGeom prst="roundRect">
            <a:avLst>
              <a:gd name="adj" fmla="val 214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32715" y="3259455"/>
            <a:ext cx="896422" cy="4326850"/>
          </a:xfrm>
          <a:prstGeom prst="roundRect">
            <a:avLst>
              <a:gd name="adj" fmla="val 6421"/>
            </a:avLst>
          </a:prstGeom>
          <a:solidFill>
            <a:srgbClr val="E1E1EA"/>
          </a:solidFill>
          <a:ln/>
        </p:spPr>
      </p:sp>
      <p:sp>
        <p:nvSpPr>
          <p:cNvPr id="11" name="Text 8"/>
          <p:cNvSpPr/>
          <p:nvPr/>
        </p:nvSpPr>
        <p:spPr>
          <a:xfrm>
            <a:off x="7709059" y="5212794"/>
            <a:ext cx="336113" cy="420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00" dirty="0"/>
          </a:p>
        </p:txBody>
      </p:sp>
      <p:sp>
        <p:nvSpPr>
          <p:cNvPr id="12" name="Text 9"/>
          <p:cNvSpPr/>
          <p:nvPr/>
        </p:nvSpPr>
        <p:spPr>
          <a:xfrm>
            <a:off x="4407098" y="3483531"/>
            <a:ext cx="2801541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حجم ونوع الخط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814864" y="3968115"/>
            <a:ext cx="6393775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Arabic:</a:t>
            </a: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Arial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814864" y="4404955"/>
            <a:ext cx="6393775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English:</a:t>
            </a: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Times New Roman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49617" y="6075414"/>
            <a:ext cx="6393775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00"/>
              </a:lnSpc>
              <a:buSzPct val="100000"/>
              <a:buChar char="•"/>
            </a:pPr>
            <a:r>
              <a:rPr lang="en-US" sz="1750" b="1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المتن</a:t>
            </a:r>
            <a:r>
              <a:rPr lang="ar-IQ" sz="17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حجم</a:t>
            </a:r>
            <a:r>
              <a:rPr lang="en-US" sz="17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14</a:t>
            </a:r>
            <a:endParaRPr lang="en-US" sz="1750" b="1" dirty="0"/>
          </a:p>
        </p:txBody>
      </p:sp>
      <p:sp>
        <p:nvSpPr>
          <p:cNvPr id="16" name="Text 13"/>
          <p:cNvSpPr/>
          <p:nvPr/>
        </p:nvSpPr>
        <p:spPr>
          <a:xfrm>
            <a:off x="949617" y="5726974"/>
            <a:ext cx="6393775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00"/>
              </a:lnSpc>
              <a:buSzPct val="100000"/>
              <a:buChar char="•"/>
            </a:pPr>
            <a:r>
              <a:rPr lang="en-US" sz="1750" b="1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العناوين</a:t>
            </a: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الفرعية16 </a:t>
            </a: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غامق</a:t>
            </a:r>
            <a:endParaRPr lang="en-US" sz="1750" b="1" dirty="0"/>
          </a:p>
        </p:txBody>
      </p:sp>
      <p:sp>
        <p:nvSpPr>
          <p:cNvPr id="17" name="Text 14"/>
          <p:cNvSpPr/>
          <p:nvPr/>
        </p:nvSpPr>
        <p:spPr>
          <a:xfrm>
            <a:off x="949616" y="5274294"/>
            <a:ext cx="6393775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00"/>
              </a:lnSpc>
              <a:buSzPct val="100000"/>
              <a:buChar char="•"/>
            </a:pPr>
            <a:r>
              <a:rPr lang="en-US" sz="1750" b="1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عناوين</a:t>
            </a: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الفصول18 </a:t>
            </a: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غامق</a:t>
            </a:r>
            <a:endParaRPr lang="en-US" sz="1750" b="1" dirty="0"/>
          </a:p>
        </p:txBody>
      </p:sp>
      <p:sp>
        <p:nvSpPr>
          <p:cNvPr id="18" name="Text 15"/>
          <p:cNvSpPr/>
          <p:nvPr/>
        </p:nvSpPr>
        <p:spPr>
          <a:xfrm>
            <a:off x="949617" y="4857136"/>
            <a:ext cx="6393775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العنوان </a:t>
            </a:r>
            <a:r>
              <a:rPr lang="en-US" sz="1750" b="1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الرئيسي</a:t>
            </a: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للرسالة24 </a:t>
            </a: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غامق</a:t>
            </a:r>
            <a:endParaRPr lang="en-US" sz="1750" b="1" dirty="0"/>
          </a:p>
        </p:txBody>
      </p:sp>
      <p:sp>
        <p:nvSpPr>
          <p:cNvPr id="19" name="Text 16"/>
          <p:cNvSpPr/>
          <p:nvPr/>
        </p:nvSpPr>
        <p:spPr>
          <a:xfrm>
            <a:off x="881557" y="6539357"/>
            <a:ext cx="6393775" cy="716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يتم استخدام صفحات وسطية بين فصول الرسالة/الأطروحة يكتب فيها عناوين الفصول وأرقامها في صفحة مستقلة </a:t>
            </a: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بحجم خط 36</a:t>
            </a:r>
            <a:endParaRPr lang="en-US" sz="175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589</TotalTime>
  <Words>726</Words>
  <Application>Microsoft Office PowerPoint</Application>
  <PresentationFormat>Custom</PresentationFormat>
  <Paragraphs>140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Raleway</vt:lpstr>
      <vt:lpstr>Roboto</vt:lpstr>
      <vt:lpstr>Raleway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</dc:creator>
  <cp:lastModifiedBy>jordanstore016@outlook.com</cp:lastModifiedBy>
  <cp:revision>23</cp:revision>
  <dcterms:created xsi:type="dcterms:W3CDTF">2025-09-16T21:20:26Z</dcterms:created>
  <dcterms:modified xsi:type="dcterms:W3CDTF">2025-09-21T14:06:28Z</dcterms:modified>
</cp:coreProperties>
</file>