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64" r:id="rId1"/>
  </p:sldMasterIdLst>
  <p:sldIdLst>
    <p:sldId id="291" r:id="rId2"/>
    <p:sldId id="257" r:id="rId3"/>
    <p:sldId id="258" r:id="rId4"/>
    <p:sldId id="259" r:id="rId5"/>
    <p:sldId id="292" r:id="rId6"/>
    <p:sldId id="293" r:id="rId7"/>
    <p:sldId id="289" r:id="rId8"/>
    <p:sldId id="290" r:id="rId9"/>
    <p:sldId id="263" r:id="rId10"/>
    <p:sldId id="264" r:id="rId11"/>
    <p:sldId id="278" r:id="rId12"/>
    <p:sldId id="286" r:id="rId13"/>
    <p:sldId id="287" r:id="rId14"/>
    <p:sldId id="288" r:id="rId15"/>
    <p:sldId id="281" r:id="rId16"/>
    <p:sldId id="270" r:id="rId17"/>
    <p:sldId id="271" r:id="rId18"/>
    <p:sldId id="274" r:id="rId19"/>
    <p:sldId id="275" r:id="rId20"/>
    <p:sldId id="272" r:id="rId21"/>
    <p:sldId id="282" r:id="rId22"/>
    <p:sldId id="283" r:id="rId23"/>
    <p:sldId id="284" r:id="rId24"/>
    <p:sldId id="285" r:id="rId2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87" d="100"/>
          <a:sy n="87" d="100"/>
        </p:scale>
        <p:origin x="-1253"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A9D86C35-15A2-418D-99EA-3476EF146EDE}" type="datetimeFigureOut">
              <a:rPr lang="ar-IQ" smtClean="0"/>
              <a:t>09/04/1447</a:t>
            </a:fld>
            <a:endParaRPr lang="ar-IQ"/>
          </a:p>
        </p:txBody>
      </p:sp>
      <p:sp>
        <p:nvSpPr>
          <p:cNvPr id="20" name="Footer Placeholder 19"/>
          <p:cNvSpPr>
            <a:spLocks noGrp="1"/>
          </p:cNvSpPr>
          <p:nvPr>
            <p:ph type="ftr" sz="quarter" idx="11"/>
          </p:nvPr>
        </p:nvSpPr>
        <p:spPr/>
        <p:txBody>
          <a:bodyPr/>
          <a:lstStyle/>
          <a:p>
            <a:endParaRPr lang="ar-IQ"/>
          </a:p>
        </p:txBody>
      </p:sp>
      <p:sp>
        <p:nvSpPr>
          <p:cNvPr id="10" name="Slide Number Placeholder 9"/>
          <p:cNvSpPr>
            <a:spLocks noGrp="1"/>
          </p:cNvSpPr>
          <p:nvPr>
            <p:ph type="sldNum" sz="quarter" idx="12"/>
          </p:nvPr>
        </p:nvSpPr>
        <p:spPr/>
        <p:txBody>
          <a:bodyPr/>
          <a:lstStyle/>
          <a:p>
            <a:fld id="{A203E873-D806-4F3A-BE6C-23B9DF1ADEF5}" type="slidenum">
              <a:rPr lang="ar-IQ" smtClean="0"/>
              <a:t>‹#›</a:t>
            </a:fld>
            <a:endParaRPr lang="ar-IQ"/>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D86C35-15A2-418D-99EA-3476EF146EDE}" type="datetimeFigureOut">
              <a:rPr lang="ar-IQ" smtClean="0"/>
              <a:t>09/04/1447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203E873-D806-4F3A-BE6C-23B9DF1ADEF5}"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D86C35-15A2-418D-99EA-3476EF146EDE}" type="datetimeFigureOut">
              <a:rPr lang="ar-IQ" smtClean="0"/>
              <a:t>09/04/1447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203E873-D806-4F3A-BE6C-23B9DF1ADEF5}"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D86C35-15A2-418D-99EA-3476EF146EDE}" type="datetimeFigureOut">
              <a:rPr lang="ar-IQ" smtClean="0"/>
              <a:t>09/04/1447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203E873-D806-4F3A-BE6C-23B9DF1ADEF5}"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9D86C35-15A2-418D-99EA-3476EF146EDE}" type="datetimeFigureOut">
              <a:rPr lang="ar-IQ" smtClean="0"/>
              <a:t>09/04/1447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203E873-D806-4F3A-BE6C-23B9DF1ADEF5}" type="slidenum">
              <a:rPr lang="ar-IQ" smtClean="0"/>
              <a:t>‹#›</a:t>
            </a:fld>
            <a:endParaRPr lang="ar-IQ"/>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D86C35-15A2-418D-99EA-3476EF146EDE}" type="datetimeFigureOut">
              <a:rPr lang="ar-IQ" smtClean="0"/>
              <a:t>09/04/1447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203E873-D806-4F3A-BE6C-23B9DF1ADEF5}"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D86C35-15A2-418D-99EA-3476EF146EDE}" type="datetimeFigureOut">
              <a:rPr lang="ar-IQ" smtClean="0"/>
              <a:t>09/04/1447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203E873-D806-4F3A-BE6C-23B9DF1ADEF5}"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D86C35-15A2-418D-99EA-3476EF146EDE}" type="datetimeFigureOut">
              <a:rPr lang="ar-IQ" smtClean="0"/>
              <a:t>09/04/1447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203E873-D806-4F3A-BE6C-23B9DF1ADEF5}"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A9D86C35-15A2-418D-99EA-3476EF146EDE}" type="datetimeFigureOut">
              <a:rPr lang="ar-IQ" smtClean="0"/>
              <a:t>09/04/1447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203E873-D806-4F3A-BE6C-23B9DF1ADEF5}" type="slidenum">
              <a:rPr lang="ar-IQ" smtClean="0"/>
              <a:t>‹#›</a:t>
            </a:fld>
            <a:endParaRPr lang="ar-IQ"/>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D86C35-15A2-418D-99EA-3476EF146EDE}" type="datetimeFigureOut">
              <a:rPr lang="ar-IQ" smtClean="0"/>
              <a:t>09/04/1447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203E873-D806-4F3A-BE6C-23B9DF1ADEF5}"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9D86C35-15A2-418D-99EA-3476EF146EDE}" type="datetimeFigureOut">
              <a:rPr lang="ar-IQ" smtClean="0"/>
              <a:t>09/04/1447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203E873-D806-4F3A-BE6C-23B9DF1ADEF5}" type="slidenum">
              <a:rPr lang="ar-IQ" smtClean="0"/>
              <a:t>‹#›</a:t>
            </a:fld>
            <a:endParaRPr lang="ar-IQ"/>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9D86C35-15A2-418D-99EA-3476EF146EDE}" type="datetimeFigureOut">
              <a:rPr lang="ar-IQ" smtClean="0"/>
              <a:t>09/04/1447</a:t>
            </a:fld>
            <a:endParaRPr lang="ar-IQ"/>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203E873-D806-4F3A-BE6C-23B9DF1ADEF5}" type="slidenum">
              <a:rPr lang="ar-IQ" smtClean="0"/>
              <a:t>‹#›</a:t>
            </a:fld>
            <a:endParaRPr lang="ar-IQ"/>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20" y="-99392"/>
            <a:ext cx="9289032" cy="6957392"/>
          </a:xfrm>
        </p:spPr>
      </p:pic>
    </p:spTree>
    <p:extLst>
      <p:ext uri="{BB962C8B-B14F-4D97-AF65-F5344CB8AC3E}">
        <p14:creationId xmlns:p14="http://schemas.microsoft.com/office/powerpoint/2010/main" val="2762135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7800"/>
            <a:ext cx="8610160" cy="5149552"/>
          </a:xfrm>
        </p:spPr>
        <p:txBody>
          <a:bodyPr/>
          <a:lstStyle/>
          <a:p>
            <a:pPr marL="82296" indent="0" algn="just">
              <a:buNone/>
            </a:pPr>
            <a:endParaRPr lang="ar-IQ" sz="4000" dirty="0"/>
          </a:p>
          <a:p>
            <a:endParaRPr lang="ar-IQ" dirty="0"/>
          </a:p>
        </p:txBody>
      </p:sp>
      <p:pic>
        <p:nvPicPr>
          <p:cNvPr id="5" name="صورة 5" descr="https://storage.googleapis.com/climate-science.appspot.com/ar-v5/C0_1-Details-0-The_Greenhouse_Effect.png"/>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6632"/>
            <a:ext cx="7920880" cy="6552728"/>
          </a:xfrm>
          <a:prstGeom prst="rect">
            <a:avLst/>
          </a:prstGeom>
          <a:noFill/>
          <a:ln>
            <a:noFill/>
          </a:ln>
        </p:spPr>
      </p:pic>
    </p:spTree>
    <p:extLst>
      <p:ext uri="{BB962C8B-B14F-4D97-AF65-F5344CB8AC3E}">
        <p14:creationId xmlns:p14="http://schemas.microsoft.com/office/powerpoint/2010/main" val="799005002"/>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0" indent="0">
              <a:buNone/>
            </a:pPr>
            <a:endParaRPr lang="ar-IQ" dirty="0" smtClean="0"/>
          </a:p>
          <a:p>
            <a:pPr marL="0" indent="0">
              <a:buNone/>
            </a:pPr>
            <a:endParaRPr lang="ar-IQ" dirty="0"/>
          </a:p>
        </p:txBody>
      </p:sp>
      <p:pic>
        <p:nvPicPr>
          <p:cNvPr id="5" name="صورة 6" descr="الاحتباس الحراري .. قنبلة موقوتة"/>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6632"/>
            <a:ext cx="7992888" cy="6741368"/>
          </a:xfrm>
          <a:prstGeom prst="rect">
            <a:avLst/>
          </a:prstGeom>
          <a:noFill/>
          <a:ln>
            <a:noFill/>
          </a:ln>
        </p:spPr>
      </p:pic>
    </p:spTree>
    <p:extLst>
      <p:ext uri="{BB962C8B-B14F-4D97-AF65-F5344CB8AC3E}">
        <p14:creationId xmlns:p14="http://schemas.microsoft.com/office/powerpoint/2010/main" val="163263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dirty="0" smtClean="0"/>
              <a:t>استمال الارضي في مدينة بغداد</a:t>
            </a:r>
            <a:endParaRPr lang="ar-IQ" dirty="0"/>
          </a:p>
        </p:txBody>
      </p:sp>
      <p:sp>
        <p:nvSpPr>
          <p:cNvPr id="3" name="Content Placeholder 2"/>
          <p:cNvSpPr>
            <a:spLocks noGrp="1"/>
          </p:cNvSpPr>
          <p:nvPr>
            <p:ph idx="1"/>
          </p:nvPr>
        </p:nvSpPr>
        <p:spPr/>
        <p:txBody>
          <a:bodyPr>
            <a:normAutofit/>
          </a:bodyPr>
          <a:lstStyle/>
          <a:p>
            <a:pPr algn="just"/>
            <a:r>
              <a:rPr lang="ar-IQ" dirty="0"/>
              <a:t>شهدت مدينة بغداد </a:t>
            </a:r>
            <a:r>
              <a:rPr lang="ar-IQ" dirty="0" smtClean="0"/>
              <a:t>توسع حضري </a:t>
            </a:r>
            <a:r>
              <a:rPr lang="ar-IQ" dirty="0"/>
              <a:t>على </a:t>
            </a:r>
            <a:r>
              <a:rPr lang="ar-IQ" dirty="0" smtClean="0"/>
              <a:t>حساب الأراضي </a:t>
            </a:r>
            <a:r>
              <a:rPr lang="ar-IQ" dirty="0"/>
              <a:t>الزراعية </a:t>
            </a:r>
            <a:r>
              <a:rPr lang="ar-IQ" dirty="0" smtClean="0"/>
              <a:t>مما يعني </a:t>
            </a:r>
            <a:r>
              <a:rPr lang="ar-IQ" dirty="0"/>
              <a:t>نمو المدن والمناطق العمرانية على حساب المناطق الزراعية </a:t>
            </a:r>
            <a:r>
              <a:rPr lang="ar-IQ" dirty="0" smtClean="0"/>
              <a:t>الخصبة وهو </a:t>
            </a:r>
            <a:r>
              <a:rPr lang="ar-IQ" dirty="0"/>
              <a:t>ما يؤدي </a:t>
            </a:r>
            <a:r>
              <a:rPr lang="ar-IQ" dirty="0" smtClean="0"/>
              <a:t>إلى قلة المساحات الخضراء  وبالتالي تدهور </a:t>
            </a:r>
            <a:r>
              <a:rPr lang="ar-IQ" dirty="0"/>
              <a:t>بيئي، وزيادة </a:t>
            </a:r>
            <a:r>
              <a:rPr lang="ar-IQ" dirty="0" smtClean="0"/>
              <a:t>التصحر وقلة التتشجير وهذا </a:t>
            </a:r>
            <a:r>
              <a:rPr lang="ar-IQ" dirty="0"/>
              <a:t>يحدث هذا غالبًا بسبب زيادة عدد السكان والهجرة من الريف إلى المدن </a:t>
            </a:r>
            <a:r>
              <a:rPr lang="ar-IQ" dirty="0" smtClean="0"/>
              <a:t>حيث توضح الحريطة رقم (1 و 2) التواسع الحاصل للاراضي الحضرية في مدينة بغداد مابين العام (2010 الى العام 2025).</a:t>
            </a:r>
            <a:endParaRPr lang="ar-IQ" dirty="0"/>
          </a:p>
        </p:txBody>
      </p:sp>
    </p:spTree>
    <p:extLst>
      <p:ext uri="{BB962C8B-B14F-4D97-AF65-F5344CB8AC3E}">
        <p14:creationId xmlns:p14="http://schemas.microsoft.com/office/powerpoint/2010/main" val="3434986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09789" cy="6858000"/>
          </a:xfrm>
        </p:spPr>
      </p:pic>
    </p:spTree>
    <p:extLst>
      <p:ext uri="{BB962C8B-B14F-4D97-AF65-F5344CB8AC3E}">
        <p14:creationId xmlns:p14="http://schemas.microsoft.com/office/powerpoint/2010/main" val="2353984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2000" cy="68133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51288" cy="6858000"/>
          </a:xfrm>
          <a:prstGeom prst="rect">
            <a:avLst/>
          </a:prstGeom>
        </p:spPr>
      </p:pic>
    </p:spTree>
    <p:extLst>
      <p:ext uri="{BB962C8B-B14F-4D97-AF65-F5344CB8AC3E}">
        <p14:creationId xmlns:p14="http://schemas.microsoft.com/office/powerpoint/2010/main" val="1133136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IQ" dirty="0" smtClean="0"/>
              <a:t>بيانات محطة بغداد</a:t>
            </a:r>
            <a:r>
              <a:rPr lang="ar-IQ" dirty="0"/>
              <a:t/>
            </a:r>
            <a:br>
              <a:rPr lang="ar-IQ" dirty="0"/>
            </a:br>
            <a:r>
              <a:rPr lang="ar-IQ" dirty="0"/>
              <a:t> </a:t>
            </a:r>
          </a:p>
        </p:txBody>
      </p:sp>
      <p:sp>
        <p:nvSpPr>
          <p:cNvPr id="3" name="Content Placeholder 2"/>
          <p:cNvSpPr>
            <a:spLocks noGrp="1"/>
          </p:cNvSpPr>
          <p:nvPr>
            <p:ph idx="1"/>
          </p:nvPr>
        </p:nvSpPr>
        <p:spPr>
          <a:xfrm>
            <a:off x="1115616" y="692696"/>
            <a:ext cx="7848872" cy="5688632"/>
          </a:xfrm>
        </p:spPr>
        <p:txBody>
          <a:bodyPr>
            <a:normAutofit/>
          </a:bodyPr>
          <a:lstStyle/>
          <a:p>
            <a:pPr marL="0" indent="0" algn="just">
              <a:buNone/>
            </a:pPr>
            <a:r>
              <a:rPr lang="ar-IQ" sz="3600" dirty="0" smtClean="0">
                <a:solidFill>
                  <a:srgbClr val="FF0000"/>
                </a:solidFill>
              </a:rPr>
              <a:t>1- السطوع الشمسي الفعلي :</a:t>
            </a:r>
          </a:p>
          <a:p>
            <a:pPr marL="0" indent="0" algn="just">
              <a:buNone/>
            </a:pPr>
            <a:r>
              <a:rPr lang="ar-IQ" sz="3600" dirty="0">
                <a:solidFill>
                  <a:srgbClr val="FF0000"/>
                </a:solidFill>
              </a:rPr>
              <a:t> </a:t>
            </a:r>
            <a:r>
              <a:rPr lang="ar-IQ" dirty="0" smtClean="0"/>
              <a:t>كمية </a:t>
            </a:r>
            <a:r>
              <a:rPr lang="ar-IQ" dirty="0"/>
              <a:t>الإشعاع الشمسي التي تصل فعليًا إلى سطح </a:t>
            </a:r>
            <a:r>
              <a:rPr lang="ar-IQ" dirty="0" smtClean="0"/>
              <a:t>الأرض.</a:t>
            </a:r>
            <a:endParaRPr lang="ar-IQ" dirty="0"/>
          </a:p>
          <a:p>
            <a:pPr marL="0" indent="0" algn="just">
              <a:buNone/>
            </a:pPr>
            <a:endParaRPr lang="ar-IQ" sz="3600" dirty="0" smtClean="0">
              <a:solidFill>
                <a:srgbClr val="FF0000"/>
              </a:solidFill>
            </a:endParaRPr>
          </a:p>
          <a:p>
            <a:pPr marL="0" indent="0" algn="just">
              <a:buNone/>
            </a:pPr>
            <a:endParaRPr lang="ar-IQ" sz="36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74850"/>
            <a:ext cx="8172400"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1377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dirty="0" smtClean="0">
                <a:solidFill>
                  <a:srgbClr val="FF0000"/>
                </a:solidFill>
              </a:rPr>
              <a:t>2- درجات الحرارة</a:t>
            </a:r>
            <a:endParaRPr lang="ar-IQ"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196752"/>
            <a:ext cx="7848872" cy="5353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277915"/>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60648"/>
            <a:ext cx="7498080" cy="5987752"/>
          </a:xfrm>
        </p:spPr>
        <p:txBody>
          <a:bodyPr>
            <a:normAutofit/>
          </a:bodyPr>
          <a:lstStyle/>
          <a:p>
            <a:pPr marL="82296" indent="0">
              <a:buNone/>
            </a:pPr>
            <a:endParaRPr lang="ar-IQ" dirty="0"/>
          </a:p>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2656"/>
            <a:ext cx="7466962"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94848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04664"/>
            <a:ext cx="7498080" cy="5843736"/>
          </a:xfrm>
        </p:spPr>
        <p:txBody>
          <a:bodyPr>
            <a:normAutofit/>
          </a:bodyPr>
          <a:lstStyle/>
          <a:p>
            <a:pPr marL="0" indent="0">
              <a:buNone/>
            </a:pPr>
            <a:endParaRPr lang="ar-IQ" dirty="0"/>
          </a:p>
          <a:p>
            <a:pPr marL="0" indent="0">
              <a:buNone/>
            </a:pPr>
            <a:endParaRPr lang="ar-IQ"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20688"/>
            <a:ext cx="7416823"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6596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lgn="just">
              <a:buNone/>
            </a:pPr>
            <a:r>
              <a:rPr lang="ar-IQ" sz="4000" dirty="0" smtClean="0"/>
              <a:t>3- الرياح :</a:t>
            </a:r>
          </a:p>
          <a:p>
            <a:pPr marL="0" indent="0" algn="just">
              <a:buNone/>
            </a:pPr>
            <a:endParaRPr lang="ar-IQ" sz="4000" dirty="0" smtClean="0"/>
          </a:p>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40768"/>
            <a:ext cx="7488831"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62704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06090"/>
          </a:xfrm>
        </p:spPr>
        <p:txBody>
          <a:bodyPr>
            <a:normAutofit fontScale="90000"/>
          </a:bodyPr>
          <a:lstStyle/>
          <a:p>
            <a:pPr algn="r"/>
            <a:r>
              <a:rPr lang="ar-IQ" dirty="0" smtClean="0">
                <a:solidFill>
                  <a:srgbClr val="FF0000"/>
                </a:solidFill>
              </a:rPr>
              <a:t>التشجير </a:t>
            </a:r>
            <a:endParaRPr lang="ar-IQ" dirty="0">
              <a:solidFill>
                <a:srgbClr val="FF0000"/>
              </a:solidFill>
            </a:endParaRPr>
          </a:p>
        </p:txBody>
      </p:sp>
      <p:sp>
        <p:nvSpPr>
          <p:cNvPr id="3" name="Content Placeholder 2"/>
          <p:cNvSpPr>
            <a:spLocks noGrp="1"/>
          </p:cNvSpPr>
          <p:nvPr>
            <p:ph idx="1"/>
          </p:nvPr>
        </p:nvSpPr>
        <p:spPr>
          <a:xfrm>
            <a:off x="1144798" y="1124744"/>
            <a:ext cx="7788890" cy="5400600"/>
          </a:xfrm>
        </p:spPr>
        <p:txBody>
          <a:bodyPr>
            <a:normAutofit lnSpcReduction="10000"/>
          </a:bodyPr>
          <a:lstStyle/>
          <a:p>
            <a:pPr marL="0" indent="0">
              <a:buNone/>
            </a:pPr>
            <a:r>
              <a:rPr lang="ar-IQ" dirty="0"/>
              <a:t>التشجير هو عملية زراعة الأشجار والشجيرات في المدن، القرى، أو حتى المناطق الصحراوية والزراعية.</a:t>
            </a:r>
          </a:p>
          <a:p>
            <a:pPr marL="0" indent="0">
              <a:buNone/>
            </a:pPr>
            <a:r>
              <a:rPr lang="ar-IQ" dirty="0"/>
              <a:t>تكمن اهمية التشجير من خلال العوامل </a:t>
            </a:r>
            <a:r>
              <a:rPr lang="ar-IQ" dirty="0" smtClean="0"/>
              <a:t>الاتية :</a:t>
            </a:r>
          </a:p>
          <a:p>
            <a:pPr marL="0" indent="0">
              <a:buNone/>
            </a:pPr>
            <a:r>
              <a:rPr lang="ar-IQ" dirty="0"/>
              <a:t>1. البيئة: يقلل من التلوث، يمتص ثاني أوكسيد الكربون ويطرح الأوكسجين ومن خلال هذه العملية يحسن من صحة </a:t>
            </a:r>
            <a:r>
              <a:rPr lang="ar-IQ" dirty="0" smtClean="0"/>
              <a:t>النسان</a:t>
            </a:r>
            <a:endParaRPr lang="ar-IQ" dirty="0"/>
          </a:p>
          <a:p>
            <a:pPr marL="0" indent="0">
              <a:buNone/>
            </a:pPr>
            <a:r>
              <a:rPr lang="ar-IQ" dirty="0"/>
              <a:t>2. المناخ: يخفف درجات الحرارة العالية، خصوصاً بالصيف، ويزيد الرطوبة النسبية</a:t>
            </a:r>
            <a:r>
              <a:rPr lang="ar-IQ" dirty="0" smtClean="0"/>
              <a:t>.</a:t>
            </a:r>
            <a:endParaRPr lang="ar-IQ" dirty="0"/>
          </a:p>
          <a:p>
            <a:pPr marL="0" indent="0">
              <a:buNone/>
            </a:pPr>
            <a:r>
              <a:rPr lang="ar-IQ" dirty="0"/>
              <a:t>3. التربة: يحمي التربة من الانجراف والتعرية</a:t>
            </a:r>
            <a:r>
              <a:rPr lang="ar-IQ" dirty="0" smtClean="0"/>
              <a:t>.</a:t>
            </a:r>
            <a:endParaRPr lang="ar-IQ" dirty="0"/>
          </a:p>
          <a:p>
            <a:pPr marL="0" indent="0">
              <a:buNone/>
            </a:pPr>
            <a:r>
              <a:rPr lang="ar-IQ" dirty="0"/>
              <a:t>4. الجمال: يضيف منظر طبيعي وجمالي للمدن والشوارع</a:t>
            </a:r>
            <a:r>
              <a:rPr lang="ar-IQ" dirty="0" smtClean="0"/>
              <a:t>.</a:t>
            </a:r>
            <a:endParaRPr lang="ar-IQ" dirty="0"/>
          </a:p>
          <a:p>
            <a:pPr marL="0" indent="0">
              <a:buNone/>
            </a:pPr>
            <a:r>
              <a:rPr lang="ar-IQ" dirty="0"/>
              <a:t>5. الصحة: تعمل الاشجار </a:t>
            </a:r>
            <a:r>
              <a:rPr lang="ar-IQ" dirty="0" err="1" smtClean="0"/>
              <a:t>كمصدات</a:t>
            </a:r>
            <a:r>
              <a:rPr lang="ar-IQ" dirty="0" smtClean="0"/>
              <a:t> </a:t>
            </a:r>
            <a:r>
              <a:rPr lang="ar-IQ" dirty="0"/>
              <a:t>للعواصف الترابية</a:t>
            </a:r>
          </a:p>
        </p:txBody>
      </p:sp>
    </p:spTree>
    <p:extLst>
      <p:ext uri="{BB962C8B-B14F-4D97-AF65-F5344CB8AC3E}">
        <p14:creationId xmlns:p14="http://schemas.microsoft.com/office/powerpoint/2010/main" val="1699135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92696"/>
            <a:ext cx="7498080" cy="5832648"/>
          </a:xfrm>
        </p:spPr>
        <p:txBody>
          <a:bodyPr>
            <a:normAutofit/>
          </a:bodyPr>
          <a:lstStyle/>
          <a:p>
            <a:pPr marL="0" indent="0">
              <a:buNone/>
            </a:pPr>
            <a:r>
              <a:rPr lang="ar-IQ" dirty="0" smtClean="0"/>
              <a:t>4- الامطار:</a:t>
            </a:r>
          </a:p>
          <a:p>
            <a:pPr marL="0" indent="0">
              <a:buNone/>
            </a:pPr>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84785"/>
            <a:ext cx="763284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4568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20688"/>
            <a:ext cx="7498080" cy="5627712"/>
          </a:xfrm>
        </p:spPr>
        <p:txBody>
          <a:bodyPr/>
          <a:lstStyle/>
          <a:p>
            <a:pPr marL="82296" indent="0">
              <a:buNone/>
            </a:pPr>
            <a:r>
              <a:rPr lang="ar-IQ" dirty="0" smtClean="0"/>
              <a:t>5- الرطوبة النسبية :</a:t>
            </a:r>
          </a:p>
          <a:p>
            <a:pPr marL="82296" indent="0">
              <a:buNone/>
            </a:pPr>
            <a:endParaRPr lang="ar-IQ"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770485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549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48680"/>
            <a:ext cx="7498080" cy="5699720"/>
          </a:xfrm>
        </p:spPr>
        <p:txBody>
          <a:bodyPr/>
          <a:lstStyle/>
          <a:p>
            <a:pPr marL="82296" indent="0">
              <a:buNone/>
            </a:pPr>
            <a:r>
              <a:rPr lang="ar-IQ" dirty="0" smtClean="0"/>
              <a:t>6- العواصف الغبارية :</a:t>
            </a:r>
          </a:p>
          <a:p>
            <a:pPr marL="82296" indent="0">
              <a:buNone/>
            </a:pPr>
            <a:endParaRPr lang="ar-IQ"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96752"/>
            <a:ext cx="756084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993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76672"/>
            <a:ext cx="7498080" cy="5771728"/>
          </a:xfrm>
        </p:spPr>
        <p:txBody>
          <a:bodyPr/>
          <a:lstStyle/>
          <a:p>
            <a:pPr marL="82296" indent="0">
              <a:buNone/>
            </a:pPr>
            <a:r>
              <a:rPr lang="ar-IQ" dirty="0" smtClean="0"/>
              <a:t>7- الغبار المتصاعد:</a:t>
            </a:r>
          </a:p>
          <a:p>
            <a:endParaRPr lang="ar-IQ"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268760"/>
            <a:ext cx="720080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431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20688"/>
            <a:ext cx="7498080" cy="5627712"/>
          </a:xfrm>
        </p:spPr>
        <p:txBody>
          <a:bodyPr/>
          <a:lstStyle/>
          <a:p>
            <a:pPr marL="82296" indent="0">
              <a:buNone/>
            </a:pPr>
            <a:r>
              <a:rPr lang="ar-IQ" dirty="0" smtClean="0"/>
              <a:t>8- الغبار العالق:</a:t>
            </a:r>
          </a:p>
          <a:p>
            <a:pPr marL="82296" indent="0">
              <a:buNone/>
            </a:pPr>
            <a:endParaRPr lang="ar-IQ"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620" y="1484784"/>
            <a:ext cx="7674056"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002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76672"/>
            <a:ext cx="7488832" cy="490066"/>
          </a:xfrm>
        </p:spPr>
        <p:txBody>
          <a:bodyPr>
            <a:normAutofit fontScale="90000"/>
          </a:bodyPr>
          <a:lstStyle/>
          <a:p>
            <a:pPr algn="r"/>
            <a:r>
              <a:rPr lang="ar-IQ" sz="3100" b="1" dirty="0" smtClean="0">
                <a:solidFill>
                  <a:srgbClr val="FF0000"/>
                </a:solidFill>
                <a:effectLst>
                  <a:outerShdw blurRad="38100" dist="38100" dir="2700000" algn="tl">
                    <a:srgbClr val="000000">
                      <a:alpha val="43137"/>
                    </a:srgbClr>
                  </a:outerShdw>
                </a:effectLst>
              </a:rPr>
              <a:t>التشجير </a:t>
            </a:r>
            <a:r>
              <a:rPr lang="ar-IQ" sz="3100" b="1" dirty="0" err="1" smtClean="0">
                <a:solidFill>
                  <a:srgbClr val="FF0000"/>
                </a:solidFill>
                <a:effectLst>
                  <a:outerShdw blurRad="38100" dist="38100" dir="2700000" algn="tl">
                    <a:srgbClr val="000000">
                      <a:alpha val="43137"/>
                    </a:srgbClr>
                  </a:outerShdw>
                </a:effectLst>
              </a:rPr>
              <a:t>كمصدات</a:t>
            </a:r>
            <a:r>
              <a:rPr lang="ar-IQ" sz="3100" b="1" dirty="0" smtClean="0">
                <a:solidFill>
                  <a:srgbClr val="FF0000"/>
                </a:solidFill>
                <a:effectLst>
                  <a:outerShdw blurRad="38100" dist="38100" dir="2700000" algn="tl">
                    <a:srgbClr val="000000">
                      <a:alpha val="43137"/>
                    </a:srgbClr>
                  </a:outerShdw>
                </a:effectLst>
              </a:rPr>
              <a:t> هوائية </a:t>
            </a:r>
            <a:r>
              <a:rPr lang="ar-IQ" sz="6000" dirty="0" smtClean="0"/>
              <a:t>️</a:t>
            </a:r>
            <a:r>
              <a:rPr lang="ar-IQ" sz="6000" dirty="0"/>
              <a:t/>
            </a:r>
            <a:br>
              <a:rPr lang="ar-IQ" sz="6000" dirty="0"/>
            </a:br>
            <a:endParaRPr lang="ar-IQ" sz="6000" dirty="0">
              <a:solidFill>
                <a:srgbClr val="FF0000"/>
              </a:solidFill>
            </a:endParaRPr>
          </a:p>
        </p:txBody>
      </p:sp>
      <p:sp>
        <p:nvSpPr>
          <p:cNvPr id="3" name="Content Placeholder 2"/>
          <p:cNvSpPr>
            <a:spLocks noGrp="1"/>
          </p:cNvSpPr>
          <p:nvPr>
            <p:ph idx="1"/>
          </p:nvPr>
        </p:nvSpPr>
        <p:spPr>
          <a:xfrm>
            <a:off x="1435608" y="980728"/>
            <a:ext cx="7498080" cy="5688632"/>
          </a:xfrm>
        </p:spPr>
        <p:txBody>
          <a:bodyPr>
            <a:normAutofit/>
          </a:bodyPr>
          <a:lstStyle/>
          <a:p>
            <a:pPr marL="82296" indent="0">
              <a:buNone/>
            </a:pPr>
            <a:r>
              <a:rPr lang="ar-IQ" sz="2800" dirty="0" smtClean="0"/>
              <a:t>الأشجار </a:t>
            </a:r>
            <a:r>
              <a:rPr lang="ar-IQ" sz="2800" dirty="0"/>
              <a:t>تُزرع بشكل أحزمة خضراء أو خطوط متوازية تعمل كـ"حاجز" ضد الرياح</a:t>
            </a:r>
            <a:r>
              <a:rPr lang="ar-IQ" sz="2800" dirty="0" smtClean="0"/>
              <a:t>.</a:t>
            </a:r>
            <a:endParaRPr lang="ar-IQ" sz="2800" dirty="0"/>
          </a:p>
          <a:p>
            <a:pPr marL="82296" indent="0">
              <a:buNone/>
            </a:pPr>
            <a:r>
              <a:rPr lang="ar-IQ" sz="2800" dirty="0"/>
              <a:t>تخفف سرعة الرياح</a:t>
            </a:r>
            <a:r>
              <a:rPr lang="ar-IQ" sz="2800" dirty="0" smtClean="0"/>
              <a:t>.</a:t>
            </a:r>
            <a:endParaRPr lang="ar-IQ" sz="2800" dirty="0"/>
          </a:p>
          <a:p>
            <a:pPr marL="82296" indent="0">
              <a:buNone/>
            </a:pPr>
            <a:r>
              <a:rPr lang="ar-IQ" sz="2800" dirty="0"/>
              <a:t>تمنع تطاير الغبار والرمال</a:t>
            </a:r>
            <a:r>
              <a:rPr lang="ar-IQ" sz="2800" dirty="0" smtClean="0"/>
              <a:t>.</a:t>
            </a:r>
            <a:endParaRPr lang="ar-IQ" sz="2800" dirty="0"/>
          </a:p>
          <a:p>
            <a:pPr marL="82296" indent="0">
              <a:buNone/>
            </a:pPr>
            <a:r>
              <a:rPr lang="ar-IQ" sz="2800" dirty="0"/>
              <a:t>تحمي المحاصيل الزراعية من الأضرار</a:t>
            </a:r>
            <a:r>
              <a:rPr lang="ar-IQ" sz="2800" dirty="0" smtClean="0"/>
              <a:t>.</a:t>
            </a:r>
            <a:endParaRPr lang="ar-IQ" sz="2800" dirty="0"/>
          </a:p>
          <a:p>
            <a:pPr marL="82296" indent="0">
              <a:buNone/>
            </a:pPr>
            <a:r>
              <a:rPr lang="ar-IQ" sz="2800" dirty="0"/>
              <a:t>كمثال غطاء بغداد الأخضر حيث هناك مشاريع أنجزت لبناء اسيجة من الاشجار حول مدينة بغداد لتقليل من درجات الحرارة العالية وكذلك تعمل </a:t>
            </a:r>
            <a:r>
              <a:rPr lang="ar-IQ" sz="2800" dirty="0" err="1"/>
              <a:t>كمصدات</a:t>
            </a:r>
            <a:r>
              <a:rPr lang="ar-IQ" sz="2800" dirty="0"/>
              <a:t> للعواصف الترابية القوية</a:t>
            </a:r>
            <a:endParaRPr lang="ar-IQ" sz="2800" dirty="0" smtClean="0"/>
          </a:p>
        </p:txBody>
      </p:sp>
    </p:spTree>
    <p:extLst>
      <p:ext uri="{BB962C8B-B14F-4D97-AF65-F5344CB8AC3E}">
        <p14:creationId xmlns:p14="http://schemas.microsoft.com/office/powerpoint/2010/main" val="15722681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60648"/>
            <a:ext cx="7498080" cy="5987752"/>
          </a:xfrm>
        </p:spPr>
        <p:txBody>
          <a:bodyPr>
            <a:noAutofit/>
          </a:bodyPr>
          <a:lstStyle/>
          <a:p>
            <a:pPr marL="82296" indent="0">
              <a:buNone/>
            </a:pPr>
            <a:r>
              <a:rPr lang="ar-IQ" sz="2000" b="1" dirty="0"/>
              <a:t> </a:t>
            </a:r>
            <a:r>
              <a:rPr lang="ar-IQ" sz="2000" b="1" dirty="0" smtClean="0">
                <a:effectLst>
                  <a:outerShdw blurRad="38100" dist="38100" dir="2700000" algn="tl">
                    <a:srgbClr val="000000">
                      <a:alpha val="43137"/>
                    </a:srgbClr>
                  </a:outerShdw>
                </a:effectLst>
              </a:rPr>
              <a:t>تقسم الاشجار حسب الاستفادة منها إلى : </a:t>
            </a:r>
          </a:p>
          <a:p>
            <a:pPr marL="82296" indent="0">
              <a:buNone/>
            </a:pPr>
            <a:r>
              <a:rPr lang="ar-IQ" sz="2000" b="1" dirty="0" smtClean="0">
                <a:effectLst>
                  <a:outerShdw blurRad="38100" dist="38100" dir="2700000" algn="tl">
                    <a:srgbClr val="000000">
                      <a:alpha val="43137"/>
                    </a:srgbClr>
                  </a:outerShdw>
                </a:effectLst>
              </a:rPr>
              <a:t>اولاً: اشجار الزينة </a:t>
            </a:r>
          </a:p>
          <a:p>
            <a:pPr marL="82296" indent="0">
              <a:buNone/>
            </a:pPr>
            <a:endParaRPr lang="ar-IQ" sz="2000" b="1" dirty="0" smtClean="0">
              <a:effectLst>
                <a:outerShdw blurRad="38100" dist="38100" dir="2700000" algn="tl">
                  <a:srgbClr val="000000">
                    <a:alpha val="43137"/>
                  </a:srgbClr>
                </a:outerShdw>
              </a:effectLst>
            </a:endParaRPr>
          </a:p>
          <a:p>
            <a:pPr marL="82296" indent="0">
              <a:buNone/>
            </a:pPr>
            <a:endParaRPr lang="ar-IQ"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1268760"/>
            <a:ext cx="3377518" cy="2952328"/>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268760"/>
            <a:ext cx="3600400" cy="2952328"/>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4365104"/>
            <a:ext cx="3384376" cy="2411135"/>
          </a:xfrm>
          <a:prstGeom prst="rect">
            <a:avLst/>
          </a:prstGeom>
        </p:spPr>
      </p:pic>
      <p:pic>
        <p:nvPicPr>
          <p:cNvPr id="7" name="صورة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365104"/>
            <a:ext cx="3744416" cy="2316214"/>
          </a:xfrm>
          <a:prstGeom prst="rect">
            <a:avLst/>
          </a:prstGeom>
        </p:spPr>
      </p:pic>
    </p:spTree>
    <p:extLst>
      <p:ext uri="{BB962C8B-B14F-4D97-AF65-F5344CB8AC3E}">
        <p14:creationId xmlns:p14="http://schemas.microsoft.com/office/powerpoint/2010/main" val="52226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ثانياً: اشجار </a:t>
            </a:r>
            <a:r>
              <a:rPr lang="ar-IQ" dirty="0" err="1" smtClean="0"/>
              <a:t>ظلية</a:t>
            </a:r>
            <a:r>
              <a:rPr lang="ar-IQ" dirty="0" smtClean="0"/>
              <a:t> : </a:t>
            </a:r>
            <a:endParaRPr lang="en-US"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92080" y="1340768"/>
            <a:ext cx="3779912" cy="2553693"/>
          </a:xfr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78" y="1484784"/>
            <a:ext cx="3744416" cy="2342127"/>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666" y="4437112"/>
            <a:ext cx="3960440" cy="2189577"/>
          </a:xfrm>
          <a:prstGeom prst="rect">
            <a:avLst/>
          </a:prstGeom>
        </p:spPr>
      </p:pic>
      <p:pic>
        <p:nvPicPr>
          <p:cNvPr id="7" name="صورة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4304545"/>
            <a:ext cx="3320816" cy="2322144"/>
          </a:xfrm>
          <a:prstGeom prst="rect">
            <a:avLst/>
          </a:prstGeom>
        </p:spPr>
      </p:pic>
    </p:spTree>
    <p:extLst>
      <p:ext uri="{BB962C8B-B14F-4D97-AF65-F5344CB8AC3E}">
        <p14:creationId xmlns:p14="http://schemas.microsoft.com/office/powerpoint/2010/main" val="4184962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err="1" smtClean="0"/>
              <a:t>ثالثاً:اشجار</a:t>
            </a:r>
            <a:r>
              <a:rPr lang="ar-IQ" dirty="0" smtClean="0"/>
              <a:t> مثمرة :</a:t>
            </a:r>
            <a:endParaRPr lang="en-US"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92080" y="1124744"/>
            <a:ext cx="3592400" cy="2592288"/>
          </a:xfr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980728"/>
            <a:ext cx="3672408" cy="2880320"/>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3933056"/>
            <a:ext cx="3600400" cy="2708920"/>
          </a:xfrm>
          <a:prstGeom prst="rect">
            <a:avLst/>
          </a:prstGeom>
        </p:spPr>
      </p:pic>
      <p:pic>
        <p:nvPicPr>
          <p:cNvPr id="7" name="صورة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8167" y="4242567"/>
            <a:ext cx="3923928" cy="2520279"/>
          </a:xfrm>
          <a:prstGeom prst="rect">
            <a:avLst/>
          </a:prstGeom>
        </p:spPr>
      </p:pic>
    </p:spTree>
    <p:extLst>
      <p:ext uri="{BB962C8B-B14F-4D97-AF65-F5344CB8AC3E}">
        <p14:creationId xmlns:p14="http://schemas.microsoft.com/office/powerpoint/2010/main" val="3325169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32656"/>
            <a:ext cx="7498080" cy="5915744"/>
          </a:xfrm>
        </p:spPr>
        <p:txBody>
          <a:bodyPr>
            <a:normAutofit/>
          </a:bodyPr>
          <a:lstStyle/>
          <a:p>
            <a:pPr algn="just"/>
            <a:r>
              <a:rPr lang="ar-IQ" sz="4000" dirty="0" smtClean="0"/>
              <a:t>يلعب التشجير دوراً </a:t>
            </a:r>
            <a:r>
              <a:rPr lang="ar-IQ" sz="4000" dirty="0"/>
              <a:t>هاماً في مكافحة الاحتباس الحراري من خلال امتصاص غازات الدفيئة مثل ثاني أكسيد الكربون وتخزينها، بالإضافة إلى تقليل درجات الحرارة من خلال توفير الظل والتبريد الطبيعي. كما أنه يساهم في تحسين جودة الهواء، ودعم التنوع البيولوجي، وتثبيت التربة، مما يجعله استثماراً حيوياً في تحقيق التوازن البيئي ومواجهة التحديات المناخية. </a:t>
            </a:r>
          </a:p>
        </p:txBody>
      </p:sp>
    </p:spTree>
    <p:extLst>
      <p:ext uri="{BB962C8B-B14F-4D97-AF65-F5344CB8AC3E}">
        <p14:creationId xmlns:p14="http://schemas.microsoft.com/office/powerpoint/2010/main" val="1196111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32656"/>
            <a:ext cx="7498080" cy="5915744"/>
          </a:xfrm>
        </p:spPr>
        <p:txBody>
          <a:bodyPr>
            <a:normAutofit/>
          </a:bodyPr>
          <a:lstStyle/>
          <a:p>
            <a:pPr algn="just"/>
            <a:r>
              <a:rPr lang="ar-IQ" sz="3600" dirty="0" smtClean="0"/>
              <a:t>وبالعكس فان قطع الاشجار يتسبب </a:t>
            </a:r>
            <a:r>
              <a:rPr lang="ar-IQ" sz="3600" dirty="0"/>
              <a:t>في انبعاثات الكاربون لان الأشجار، تقوم امتصاص ثاني أكسيد الكربون وتخزينه في أخشابها في عملية تُسمى  </a:t>
            </a:r>
            <a:r>
              <a:rPr lang="ar-IQ" sz="3600" dirty="0">
                <a:solidFill>
                  <a:srgbClr val="FF0000"/>
                </a:solidFill>
              </a:rPr>
              <a:t>حبس الكربون </a:t>
            </a:r>
            <a:r>
              <a:rPr lang="ar-IQ" sz="3600" dirty="0"/>
              <a:t>و عند قطعها، تطلق الكربون الذي كانت </a:t>
            </a:r>
            <a:r>
              <a:rPr lang="ar-IQ" sz="3600" dirty="0" smtClean="0"/>
              <a:t>تخزنه .</a:t>
            </a:r>
            <a:endParaRPr lang="ar-IQ" sz="3600" dirty="0"/>
          </a:p>
        </p:txBody>
      </p:sp>
    </p:spTree>
    <p:extLst>
      <p:ext uri="{BB962C8B-B14F-4D97-AF65-F5344CB8AC3E}">
        <p14:creationId xmlns:p14="http://schemas.microsoft.com/office/powerpoint/2010/main" val="1736236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IQ" sz="4400" dirty="0">
                <a:solidFill>
                  <a:srgbClr val="FF0000"/>
                </a:solidFill>
              </a:rPr>
              <a:t>ظاهرة الاحباس الحراري</a:t>
            </a:r>
          </a:p>
        </p:txBody>
      </p:sp>
      <p:sp>
        <p:nvSpPr>
          <p:cNvPr id="3" name="Content Placeholder 2"/>
          <p:cNvSpPr>
            <a:spLocks noGrp="1"/>
          </p:cNvSpPr>
          <p:nvPr>
            <p:ph idx="1"/>
          </p:nvPr>
        </p:nvSpPr>
        <p:spPr/>
        <p:txBody>
          <a:bodyPr>
            <a:normAutofit/>
          </a:bodyPr>
          <a:lstStyle/>
          <a:p>
            <a:pPr marL="82296" indent="0" algn="just">
              <a:buNone/>
            </a:pPr>
            <a:r>
              <a:rPr lang="ar-IQ" sz="3600" dirty="0" smtClean="0"/>
              <a:t>تحدث </a:t>
            </a:r>
            <a:r>
              <a:rPr lang="ar-IQ" sz="3600" dirty="0"/>
              <a:t>هذه الظاهرة نتيجة ارتفاع نسبة الغازات الدفيئة  (</a:t>
            </a:r>
            <a:r>
              <a:rPr lang="ar-IQ" sz="3600" dirty="0">
                <a:solidFill>
                  <a:srgbClr val="FF0000"/>
                </a:solidFill>
              </a:rPr>
              <a:t>ثنائي أكسيد </a:t>
            </a:r>
            <a:r>
              <a:rPr lang="ar-IQ" sz="3600" dirty="0" smtClean="0">
                <a:solidFill>
                  <a:srgbClr val="FF0000"/>
                </a:solidFill>
              </a:rPr>
              <a:t>الكربون , الميثان , الأوزون </a:t>
            </a:r>
            <a:r>
              <a:rPr lang="ar-IQ" sz="3600" dirty="0" smtClean="0"/>
              <a:t>) أذ </a:t>
            </a:r>
            <a:r>
              <a:rPr lang="ar-IQ" sz="3600" dirty="0"/>
              <a:t>تسمح بدخول الحرارة والطاقة ولكن تمنع خروج الحرارة وبالتالي تؤدي الى ارتفاع </a:t>
            </a:r>
            <a:r>
              <a:rPr lang="ar-IQ" sz="3600" dirty="0" smtClean="0"/>
              <a:t>درجة </a:t>
            </a:r>
            <a:r>
              <a:rPr lang="ar-IQ" sz="3600" dirty="0"/>
              <a:t>الحرارة </a:t>
            </a:r>
            <a:r>
              <a:rPr lang="ar-IQ" dirty="0" smtClean="0"/>
              <a:t>.</a:t>
            </a:r>
          </a:p>
        </p:txBody>
      </p:sp>
    </p:spTree>
    <p:extLst>
      <p:ext uri="{BB962C8B-B14F-4D97-AF65-F5344CB8AC3E}">
        <p14:creationId xmlns:p14="http://schemas.microsoft.com/office/powerpoint/2010/main" val="1009626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448</TotalTime>
  <Words>422</Words>
  <Application>Microsoft Office PowerPoint</Application>
  <PresentationFormat>عرض على الشاشة (3:4)‏</PresentationFormat>
  <Paragraphs>34</Paragraphs>
  <Slides>24</Slides>
  <Notes>0</Notes>
  <HiddenSlides>0</HiddenSlides>
  <MMClips>0</MMClips>
  <ScaleCrop>false</ScaleCrop>
  <HeadingPairs>
    <vt:vector size="4" baseType="variant">
      <vt:variant>
        <vt:lpstr>نسق</vt:lpstr>
      </vt:variant>
      <vt:variant>
        <vt:i4>1</vt:i4>
      </vt:variant>
      <vt:variant>
        <vt:lpstr>عناوين الشرائح</vt:lpstr>
      </vt:variant>
      <vt:variant>
        <vt:i4>24</vt:i4>
      </vt:variant>
    </vt:vector>
  </HeadingPairs>
  <TitlesOfParts>
    <vt:vector size="25" baseType="lpstr">
      <vt:lpstr>Solstice</vt:lpstr>
      <vt:lpstr>عرض تقديمي في PowerPoint</vt:lpstr>
      <vt:lpstr>التشجير </vt:lpstr>
      <vt:lpstr>التشجير كمصدات هوائية ️ </vt:lpstr>
      <vt:lpstr>عرض تقديمي في PowerPoint</vt:lpstr>
      <vt:lpstr>ثانياً: اشجار ظلية : </vt:lpstr>
      <vt:lpstr>ثالثاً:اشجار مثمرة :</vt:lpstr>
      <vt:lpstr>عرض تقديمي في PowerPoint</vt:lpstr>
      <vt:lpstr>عرض تقديمي في PowerPoint</vt:lpstr>
      <vt:lpstr>ظاهرة الاحباس الحراري</vt:lpstr>
      <vt:lpstr>عرض تقديمي في PowerPoint</vt:lpstr>
      <vt:lpstr>عرض تقديمي في PowerPoint</vt:lpstr>
      <vt:lpstr>استمال الارضي في مدينة بغداد</vt:lpstr>
      <vt:lpstr>عرض تقديمي في PowerPoint</vt:lpstr>
      <vt:lpstr>عرض تقديمي في PowerPoint</vt:lpstr>
      <vt:lpstr>بيانات محطة بغداد  </vt:lpstr>
      <vt:lpstr>2- درجات الحرارة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2o1O</dc:creator>
  <cp:lastModifiedBy>dell</cp:lastModifiedBy>
  <cp:revision>56</cp:revision>
  <dcterms:created xsi:type="dcterms:W3CDTF">2023-01-22T20:41:34Z</dcterms:created>
  <dcterms:modified xsi:type="dcterms:W3CDTF">2025-10-01T20:26:15Z</dcterms:modified>
</cp:coreProperties>
</file>