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9" r:id="rId3"/>
    <p:sldId id="298" r:id="rId4"/>
    <p:sldId id="299" r:id="rId5"/>
    <p:sldId id="260" r:id="rId6"/>
    <p:sldId id="266" r:id="rId7"/>
    <p:sldId id="261" r:id="rId8"/>
    <p:sldId id="267" r:id="rId9"/>
    <p:sldId id="262" r:id="rId10"/>
    <p:sldId id="268" r:id="rId11"/>
    <p:sldId id="263" r:id="rId12"/>
    <p:sldId id="269" r:id="rId13"/>
    <p:sldId id="264" r:id="rId14"/>
    <p:sldId id="275" r:id="rId15"/>
    <p:sldId id="270" r:id="rId16"/>
    <p:sldId id="283" r:id="rId17"/>
    <p:sldId id="271" r:id="rId18"/>
    <p:sldId id="272" r:id="rId19"/>
    <p:sldId id="273" r:id="rId20"/>
    <p:sldId id="274" r:id="rId21"/>
    <p:sldId id="284" r:id="rId22"/>
    <p:sldId id="276" r:id="rId23"/>
    <p:sldId id="285" r:id="rId24"/>
    <p:sldId id="277" r:id="rId25"/>
    <p:sldId id="286" r:id="rId26"/>
    <p:sldId id="278" r:id="rId27"/>
    <p:sldId id="287" r:id="rId28"/>
    <p:sldId id="280" r:id="rId29"/>
    <p:sldId id="290" r:id="rId30"/>
    <p:sldId id="282" r:id="rId31"/>
    <p:sldId id="289" r:id="rId32"/>
    <p:sldId id="288" r:id="rId33"/>
    <p:sldId id="295" r:id="rId34"/>
    <p:sldId id="291" r:id="rId35"/>
    <p:sldId id="296" r:id="rId36"/>
    <p:sldId id="292" r:id="rId37"/>
    <p:sldId id="293" r:id="rId38"/>
    <p:sldId id="294" r:id="rId39"/>
    <p:sldId id="300" r:id="rId40"/>
    <p:sldId id="301" r:id="rId41"/>
    <p:sldId id="302" r:id="rId42"/>
    <p:sldId id="297"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3923" autoAdjust="0"/>
  </p:normalViewPr>
  <p:slideViewPr>
    <p:cSldViewPr>
      <p:cViewPr varScale="1">
        <p:scale>
          <a:sx n="72" d="100"/>
          <a:sy n="72" d="100"/>
        </p:scale>
        <p:origin x="13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44721A6-D520-4C0E-BDD2-9BE8DCB951A9}" type="datetimeFigureOut">
              <a:rPr lang="ar-SA" smtClean="0"/>
              <a:t>29/04/1447</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DEA31C-4AD7-410A-B26C-74DA59E4D8C2}"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44721A6-D520-4C0E-BDD2-9BE8DCB951A9}" type="datetimeFigureOut">
              <a:rPr lang="ar-SA" smtClean="0"/>
              <a:t>29/04/1447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344721A6-D520-4C0E-BDD2-9BE8DCB951A9}" type="datetimeFigureOut">
              <a:rPr lang="ar-SA" smtClean="0"/>
              <a:t>29/04/1447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44721A6-D520-4C0E-BDD2-9BE8DCB951A9}" type="datetimeFigureOut">
              <a:rPr lang="ar-SA" smtClean="0"/>
              <a:t>29/04/1447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344721A6-D520-4C0E-BDD2-9BE8DCB951A9}" type="datetimeFigureOut">
              <a:rPr lang="ar-SA" smtClean="0"/>
              <a:t>29/04/1447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344721A6-D520-4C0E-BDD2-9BE8DCB951A9}" type="datetimeFigureOut">
              <a:rPr lang="ar-SA" smtClean="0"/>
              <a:t>29/04/1447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CDEA31C-4AD7-410A-B26C-74DA59E4D8C2}"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44721A6-D520-4C0E-BDD2-9BE8DCB951A9}" type="datetimeFigureOut">
              <a:rPr lang="ar-SA" smtClean="0"/>
              <a:t>29/04/1447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344721A6-D520-4C0E-BDD2-9BE8DCB951A9}" type="datetimeFigureOut">
              <a:rPr lang="ar-SA" smtClean="0"/>
              <a:t>29/04/1447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721A6-D520-4C0E-BDD2-9BE8DCB951A9}" type="datetimeFigureOut">
              <a:rPr lang="ar-SA" smtClean="0"/>
              <a:t>29/04/1447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44721A6-D520-4C0E-BDD2-9BE8DCB951A9}" type="datetimeFigureOut">
              <a:rPr lang="ar-SA" smtClean="0"/>
              <a:t>29/04/1447</a:t>
            </a:fld>
            <a:endParaRPr lang="ar-SA"/>
          </a:p>
        </p:txBody>
      </p:sp>
      <p:sp>
        <p:nvSpPr>
          <p:cNvPr id="7" name="Slide Number Placeholder 6"/>
          <p:cNvSpPr>
            <a:spLocks noGrp="1"/>
          </p:cNvSpPr>
          <p:nvPr>
            <p:ph type="sldNum" sz="quarter" idx="12"/>
          </p:nvPr>
        </p:nvSpPr>
        <p:spPr/>
        <p:txBody>
          <a:bodyPr/>
          <a:lstStyle/>
          <a:p>
            <a:fld id="{ECDEA31C-4AD7-410A-B26C-74DA59E4D8C2}"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44721A6-D520-4C0E-BDD2-9BE8DCB951A9}" type="datetimeFigureOut">
              <a:rPr lang="ar-SA" smtClean="0"/>
              <a:t>29/04/1447</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ECDEA31C-4AD7-410A-B26C-74DA59E4D8C2}"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44721A6-D520-4C0E-BDD2-9BE8DCB951A9}" type="datetimeFigureOut">
              <a:rPr lang="ar-SA" smtClean="0"/>
              <a:t>29/04/1447</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DEA31C-4AD7-410A-B26C-74DA59E4D8C2}"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052736"/>
            <a:ext cx="7776864" cy="5026570"/>
          </a:xfrm>
        </p:spPr>
        <p:txBody>
          <a:bodyPr>
            <a:noAutofit/>
          </a:bodyPr>
          <a:lstStyle/>
          <a:p>
            <a:pPr algn="ctr"/>
            <a:r>
              <a:rPr lang="ar-SA" sz="4800" dirty="0">
                <a:solidFill>
                  <a:srgbClr val="FF0000"/>
                </a:solidFill>
                <a:cs typeface="PT Bold Heading" pitchFamily="2" charset="-78"/>
              </a:rPr>
              <a:t>الاسواق التقليدية في بغداد ودورها الاقتصادي والحضاري</a:t>
            </a:r>
            <a:br>
              <a:rPr lang="ar-SA" sz="4800" dirty="0">
                <a:cs typeface="PT Bold Heading" pitchFamily="2" charset="-78"/>
              </a:rPr>
            </a:br>
            <a:br>
              <a:rPr lang="ar-SA" sz="4800" dirty="0">
                <a:cs typeface="PT Bold Heading" pitchFamily="2" charset="-78"/>
              </a:rPr>
            </a:br>
            <a:r>
              <a:rPr lang="ar-SA" sz="3200" dirty="0">
                <a:solidFill>
                  <a:schemeClr val="tx1">
                    <a:lumMod val="95000"/>
                    <a:lumOff val="5000"/>
                  </a:schemeClr>
                </a:solidFill>
                <a:cs typeface="PT Bold Heading" pitchFamily="2" charset="-78"/>
              </a:rPr>
              <a:t>م:وعد عدنان محمود </a:t>
            </a:r>
            <a:br>
              <a:rPr lang="ar-SA" sz="3200" dirty="0">
                <a:solidFill>
                  <a:schemeClr val="tx1">
                    <a:lumMod val="95000"/>
                    <a:lumOff val="5000"/>
                  </a:schemeClr>
                </a:solidFill>
                <a:cs typeface="PT Bold Heading" pitchFamily="2" charset="-78"/>
              </a:rPr>
            </a:br>
            <a:r>
              <a:rPr lang="ar-SA" sz="3200" dirty="0" err="1">
                <a:solidFill>
                  <a:schemeClr val="tx1">
                    <a:lumMod val="95000"/>
                    <a:lumOff val="5000"/>
                  </a:schemeClr>
                </a:solidFill>
                <a:cs typeface="PT Bold Heading" pitchFamily="2" charset="-78"/>
              </a:rPr>
              <a:t>م.م.د</a:t>
            </a:r>
            <a:r>
              <a:rPr lang="ar-SA" sz="3200" dirty="0">
                <a:solidFill>
                  <a:schemeClr val="tx1">
                    <a:lumMod val="95000"/>
                    <a:lumOff val="5000"/>
                  </a:schemeClr>
                </a:solidFill>
                <a:cs typeface="PT Bold Heading" pitchFamily="2" charset="-78"/>
              </a:rPr>
              <a:t> احمد رزاق يونس</a:t>
            </a:r>
            <a:br>
              <a:rPr lang="ar-SA" sz="3200" dirty="0">
                <a:solidFill>
                  <a:schemeClr val="tx1">
                    <a:lumMod val="95000"/>
                    <a:lumOff val="5000"/>
                  </a:schemeClr>
                </a:solidFill>
                <a:cs typeface="PT Bold Heading" pitchFamily="2" charset="-78"/>
              </a:rPr>
            </a:br>
            <a:r>
              <a:rPr lang="ar-SA" sz="3200" dirty="0">
                <a:solidFill>
                  <a:schemeClr val="tx1">
                    <a:lumMod val="95000"/>
                    <a:lumOff val="5000"/>
                  </a:schemeClr>
                </a:solidFill>
                <a:cs typeface="PT Bold Heading" pitchFamily="2" charset="-78"/>
              </a:rPr>
              <a:t>جامعة بغداد كلية التربية ابن رشد للعلوم الانسانية</a:t>
            </a:r>
            <a:br>
              <a:rPr lang="ar-SA" sz="3200" dirty="0">
                <a:solidFill>
                  <a:schemeClr val="tx1">
                    <a:lumMod val="95000"/>
                    <a:lumOff val="5000"/>
                  </a:schemeClr>
                </a:solidFill>
                <a:cs typeface="PT Bold Heading" pitchFamily="2" charset="-78"/>
              </a:rPr>
            </a:br>
            <a:r>
              <a:rPr lang="ar-SA" sz="3200" b="1" dirty="0">
                <a:solidFill>
                  <a:schemeClr val="tx1">
                    <a:lumMod val="95000"/>
                    <a:lumOff val="5000"/>
                  </a:schemeClr>
                </a:solidFill>
                <a:cs typeface="PT Bold Heading" pitchFamily="2" charset="-78"/>
              </a:rPr>
              <a:t>2025</a:t>
            </a:r>
            <a:endParaRPr lang="ar-SA" sz="4800" b="1" dirty="0">
              <a:solidFill>
                <a:schemeClr val="tx1">
                  <a:lumMod val="95000"/>
                  <a:lumOff val="5000"/>
                </a:schemeClr>
              </a:solidFill>
              <a:cs typeface="PT Bold Heading" pitchFamily="2" charset="-78"/>
            </a:endParaRPr>
          </a:p>
        </p:txBody>
      </p:sp>
    </p:spTree>
    <p:extLst>
      <p:ext uri="{BB962C8B-B14F-4D97-AF65-F5344CB8AC3E}">
        <p14:creationId xmlns:p14="http://schemas.microsoft.com/office/powerpoint/2010/main" val="338006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مكتب المنتظر حسين\Desktop\New folder\photo_2025-10-19_16-4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018471"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5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932522"/>
            <a:ext cx="7884368" cy="5016758"/>
          </a:xfrm>
          <a:prstGeom prst="rect">
            <a:avLst/>
          </a:prstGeom>
        </p:spPr>
        <p:txBody>
          <a:bodyPr wrap="square">
            <a:spAutoFit/>
          </a:bodyPr>
          <a:lstStyle/>
          <a:p>
            <a:pPr algn="justLow"/>
            <a:r>
              <a:rPr lang="ar-SA" sz="4000" dirty="0"/>
              <a:t>(سوق الغزل) معروف في بغداد يقع قرب جامع الخلفاء في </a:t>
            </a:r>
            <a:r>
              <a:rPr lang="ar-SA" sz="4000" dirty="0" err="1"/>
              <a:t>الشورجة</a:t>
            </a:r>
            <a:r>
              <a:rPr lang="ar-SA" sz="4000" dirty="0"/>
              <a:t>، يختص ببيع الطيور الأليفة وبعض الطيور البرية النادرة كالصقور والطواويس، إضافة إلى الكلاب النادرة، وأسماك الزينة، وكذلك محال صغيرة لبيع الحبوب الجافة والبقوليات والأعشاب ومحال أخرى</a:t>
            </a:r>
            <a:r>
              <a:rPr lang="en-US" sz="4000" dirty="0"/>
              <a:t>.</a:t>
            </a:r>
          </a:p>
        </p:txBody>
      </p:sp>
    </p:spTree>
    <p:extLst>
      <p:ext uri="{BB962C8B-B14F-4D97-AF65-F5344CB8AC3E}">
        <p14:creationId xmlns:p14="http://schemas.microsoft.com/office/powerpoint/2010/main" val="68717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مكتب المنتظر حسين\Desktop\New folder\photo_2025-10-19_16-45-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992888"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973172"/>
            <a:ext cx="7884368" cy="4893647"/>
          </a:xfrm>
          <a:prstGeom prst="rect">
            <a:avLst/>
          </a:prstGeom>
        </p:spPr>
        <p:txBody>
          <a:bodyPr wrap="square">
            <a:spAutoFit/>
          </a:bodyPr>
          <a:lstStyle/>
          <a:p>
            <a:pPr algn="justLow"/>
            <a:r>
              <a:rPr lang="ar-SA" sz="2400" dirty="0"/>
              <a:t>(سوق الهرج) يقع وسط بغداد تباع فيه الأدوات المستعملة والأغراض القديمة جداً والتي تكون ذات قيمة تاريخية أثرية، وقد تجد هناك فيه كل نادر وغريب وما لا تجده في غيره من الأسواق، اضافة لبعض المواد المنزلية والملابس المستعملة، وفيهِ الكثير من التحف الفنية الراقية ويرتاده الناس لانخفاض أسعار بضائعه، ويمتاز بافتتاح خاص كل يوم جمعة حيث يكثر فيه الباعة والمتسوقون، ويرجع تاريخ بناء هذا السوق إلى عهد الدولة العثمانية حيث شق الوالي العثماني ناظم باشا شارعاً سمي باسم شارع ( خليل باشا جاده سي ) على اسم خليل باشا حاكم سوق السراجين المجاور لسوق </a:t>
            </a:r>
            <a:r>
              <a:rPr lang="ar-SA" sz="2400" dirty="0" err="1"/>
              <a:t>السرايمجموعة</a:t>
            </a:r>
            <a:r>
              <a:rPr lang="ar-SA" sz="2400" dirty="0"/>
              <a:t> ادوات قديمة وتحف في سوق هرج قرب شارع الرشيد طيور للبيع في سوق الغزل حيث تباع فيه الحيوانات المنزلية الأليفة</a:t>
            </a:r>
            <a:endParaRPr lang="en-US" sz="2400" dirty="0"/>
          </a:p>
          <a:p>
            <a:pPr algn="justLow"/>
            <a:endParaRPr lang="en-US" sz="2400" dirty="0"/>
          </a:p>
        </p:txBody>
      </p:sp>
    </p:spTree>
    <p:extLst>
      <p:ext uri="{BB962C8B-B14F-4D97-AF65-F5344CB8AC3E}">
        <p14:creationId xmlns:p14="http://schemas.microsoft.com/office/powerpoint/2010/main" val="308131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00259"/>
            <a:ext cx="8074382" cy="5760000"/>
          </a:xfrm>
          <a:prstGeom prst="rect">
            <a:avLst/>
          </a:prstGeom>
          <a:noFill/>
          <a:ln>
            <a:noFill/>
          </a:ln>
        </p:spPr>
      </p:pic>
    </p:spTree>
    <p:extLst>
      <p:ext uri="{BB962C8B-B14F-4D97-AF65-F5344CB8AC3E}">
        <p14:creationId xmlns:p14="http://schemas.microsoft.com/office/powerpoint/2010/main" val="214260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055052"/>
            <a:ext cx="7956376" cy="4678204"/>
          </a:xfrm>
          <a:prstGeom prst="rect">
            <a:avLst/>
          </a:prstGeom>
        </p:spPr>
        <p:txBody>
          <a:bodyPr wrap="square">
            <a:spAutoFit/>
          </a:bodyPr>
          <a:lstStyle/>
          <a:p>
            <a:pPr lvl="0" algn="justLow"/>
            <a:r>
              <a:rPr lang="ar-SA" sz="2800" dirty="0"/>
              <a:t>يتجلى التراث في الفن العراقي من خلال دمج الموروثات القديمة والحديثة، حيث يستلهم الفنانون العراقيون مواضيعهم من الحضارات القديمة (مثل البابلية والآشورية) والحضارة الإسلامية والفنون الشعبية المحلية، مع التأثر أيضًا بالحركات الفنية الأوروبية</a:t>
            </a:r>
            <a:r>
              <a:rPr lang="en-US" sz="2800" dirty="0"/>
              <a:t>. </a:t>
            </a:r>
            <a:r>
              <a:rPr lang="ar-SA" sz="2800" dirty="0"/>
              <a:t>وقد نتج عن هذا الدمج ظهور مدارس فنية مميزة مثل "المدرسة البغدادية" التي تسعى لدمج الهوية المحلية مع الأساليب الحديثة، بالإضافة إلى توظيف التراث في مجالات متعددة كالرسم والنحت والخزف والفنون المعدنية والنسيج والخط العربي</a:t>
            </a:r>
            <a:endParaRPr lang="en-US" sz="2800" dirty="0"/>
          </a:p>
          <a:p>
            <a:r>
              <a:rPr lang="en-US" dirty="0"/>
              <a:t> </a:t>
            </a:r>
          </a:p>
        </p:txBody>
      </p:sp>
    </p:spTree>
    <p:extLst>
      <p:ext uri="{BB962C8B-B14F-4D97-AF65-F5344CB8AC3E}">
        <p14:creationId xmlns:p14="http://schemas.microsoft.com/office/powerpoint/2010/main" val="77467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مكتب المنتظر حسين\Desktop\New folder\New folder\photo_2025-10-19_16-5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915321"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8031832" cy="5760000"/>
          </a:xfrm>
          <a:prstGeom prst="rect">
            <a:avLst/>
          </a:prstGeom>
          <a:noFill/>
          <a:ln>
            <a:noFill/>
          </a:ln>
        </p:spPr>
      </p:pic>
    </p:spTree>
    <p:extLst>
      <p:ext uri="{BB962C8B-B14F-4D97-AF65-F5344CB8AC3E}">
        <p14:creationId xmlns:p14="http://schemas.microsoft.com/office/powerpoint/2010/main" val="386733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836712"/>
            <a:ext cx="8100392" cy="5262979"/>
          </a:xfrm>
          <a:prstGeom prst="rect">
            <a:avLst/>
          </a:prstGeom>
        </p:spPr>
        <p:txBody>
          <a:bodyPr wrap="square">
            <a:spAutoFit/>
          </a:bodyPr>
          <a:lstStyle/>
          <a:p>
            <a:pPr algn="justLow"/>
            <a:r>
              <a:rPr lang="en-US" sz="2800" dirty="0"/>
              <a:t>    </a:t>
            </a:r>
            <a:r>
              <a:rPr lang="ar-SA" sz="2800" dirty="0"/>
              <a:t>للتراث قيم حضارية وتربوية وتثقيفية كبيرة، وهو مؤشر لحجم أصالة الأمة ويعد عنصراً فاعلاً في مواجهة تحديات الغزو الثقافي، وان السعي لربط الارث الايجابي لأمتنا والإبداع الحضاري لها من الضرورات التي تنتج عنها تصاميم معاصرة متميزة وتشكل جسراً رابطاً بين الماضي والمستقبل. وضمن هذا الإطار تبحث الدراسة في كيفية تحقيق ذلك من خلال </a:t>
            </a:r>
            <a:r>
              <a:rPr lang="ar-SA" sz="2800" dirty="0" err="1"/>
              <a:t>تمثلات</a:t>
            </a:r>
            <a:r>
              <a:rPr lang="ar-SA" sz="2800" dirty="0"/>
              <a:t> التراث والبيئة في الفن العراقي المعاصر، ولأن التراث يعد عنصراً سياحياً </a:t>
            </a:r>
            <a:r>
              <a:rPr lang="ar-SA" sz="2800" dirty="0" err="1"/>
              <a:t>يمكنأنّ</a:t>
            </a:r>
            <a:r>
              <a:rPr lang="ar-SA" sz="2800" dirty="0"/>
              <a:t> تكون مرآةً للحضارة المستديمة للأمة إذا ما صمم بشكل يعبر</a:t>
            </a:r>
            <a:endParaRPr lang="en-US" sz="2800" dirty="0"/>
          </a:p>
          <a:p>
            <a:pPr algn="justLow"/>
            <a:r>
              <a:rPr lang="ar-SA" sz="2800" dirty="0"/>
              <a:t>للآخرين عن قابلية هذا الارث للديمومة وأخذ مكانته كصورة عصرية متقدمة</a:t>
            </a:r>
            <a:r>
              <a:rPr lang="en-US" sz="2800" dirty="0"/>
              <a:t>.</a:t>
            </a:r>
          </a:p>
        </p:txBody>
      </p:sp>
    </p:spTree>
    <p:extLst>
      <p:ext uri="{BB962C8B-B14F-4D97-AF65-F5344CB8AC3E}">
        <p14:creationId xmlns:p14="http://schemas.microsoft.com/office/powerpoint/2010/main" val="230133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31832" cy="5760000"/>
          </a:xfrm>
          <a:prstGeom prst="rect">
            <a:avLst/>
          </a:prstGeom>
          <a:noFill/>
          <a:ln>
            <a:noFill/>
          </a:ln>
        </p:spPr>
      </p:pic>
    </p:spTree>
    <p:extLst>
      <p:ext uri="{BB962C8B-B14F-4D97-AF65-F5344CB8AC3E}">
        <p14:creationId xmlns:p14="http://schemas.microsoft.com/office/powerpoint/2010/main" val="420022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864096"/>
          </a:xfrm>
        </p:spPr>
        <p:txBody>
          <a:bodyPr/>
          <a:lstStyle/>
          <a:p>
            <a:pPr algn="ctr"/>
            <a:r>
              <a:rPr lang="ar-SA" dirty="0">
                <a:solidFill>
                  <a:schemeClr val="tx1">
                    <a:lumMod val="95000"/>
                    <a:lumOff val="5000"/>
                  </a:schemeClr>
                </a:solidFill>
                <a:cs typeface="PT Bold Heading" pitchFamily="2" charset="-78"/>
              </a:rPr>
              <a:t>المقدمة </a:t>
            </a:r>
          </a:p>
        </p:txBody>
      </p:sp>
      <p:sp>
        <p:nvSpPr>
          <p:cNvPr id="3" name="عنصر نائب للمحتوى 2"/>
          <p:cNvSpPr>
            <a:spLocks noGrp="1"/>
          </p:cNvSpPr>
          <p:nvPr>
            <p:ph idx="1"/>
          </p:nvPr>
        </p:nvSpPr>
        <p:spPr>
          <a:xfrm>
            <a:off x="1043492" y="1556792"/>
            <a:ext cx="7344932" cy="4275837"/>
          </a:xfrm>
        </p:spPr>
        <p:txBody>
          <a:bodyPr>
            <a:normAutofit/>
          </a:bodyPr>
          <a:lstStyle/>
          <a:p>
            <a:pPr marL="68580" indent="0" algn="justLow">
              <a:buNone/>
            </a:pPr>
            <a:r>
              <a:rPr lang="ar-SA" sz="2800" dirty="0"/>
              <a:t>أسواق بغداد التراثية مكانة تجارية وتاريخية كبيرة، إذ تعد مركزا تجاريا لمدينة مترامية الأطراف، تنوعت أسواقها وأصبحت قبلة للزوار من مختلف انحاء العالم. وفي احيان كثيرة تصبح هذه  الأسواق معلما سياحيا تجذب السائحين منذ سبعينيات القرن الماضي عندما كانت أسواقنا التراثية تعج بأفواج سياحية من دول متنوعة ومن هذه الأسواق الصفافير و السراي و </a:t>
            </a:r>
            <a:r>
              <a:rPr lang="ar-SA" sz="2800" dirty="0" err="1"/>
              <a:t>الشورجة</a:t>
            </a:r>
            <a:r>
              <a:rPr lang="ar-SA" sz="2800" dirty="0"/>
              <a:t> وغيرها</a:t>
            </a:r>
            <a:r>
              <a:rPr lang="en-US" sz="2800" dirty="0"/>
              <a:t>.</a:t>
            </a:r>
          </a:p>
          <a:p>
            <a:pPr marL="68580" indent="0" algn="justLow">
              <a:buNone/>
            </a:pPr>
            <a:endParaRPr lang="ar-SA" sz="2800" dirty="0"/>
          </a:p>
        </p:txBody>
      </p:sp>
    </p:spTree>
    <p:extLst>
      <p:ext uri="{BB962C8B-B14F-4D97-AF65-F5344CB8AC3E}">
        <p14:creationId xmlns:p14="http://schemas.microsoft.com/office/powerpoint/2010/main" val="131719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024275"/>
            <a:ext cx="8028384" cy="5524589"/>
          </a:xfrm>
          <a:prstGeom prst="rect">
            <a:avLst/>
          </a:prstGeom>
        </p:spPr>
        <p:txBody>
          <a:bodyPr wrap="square">
            <a:spAutoFit/>
          </a:bodyPr>
          <a:lstStyle/>
          <a:p>
            <a:pPr algn="justLow"/>
            <a:r>
              <a:rPr lang="ar-IQ" sz="2500" dirty="0"/>
              <a:t>اما الفن يعمل على تأثيث معطيات الحدث الاجتماعي وإعادة بناءه واخضاعه الى عتبة الفن بكل متغيراته وتحولاته وبما يعمل على بناء جسر الاتصال والتواصل مع ذهن المتلقي، وذلك ان الفن يرتبط ارتباط وثيق الصلة بالمهارات المعرفية وآليات التفكير والكيفيات التقنية باستعمالها لتأثيث عالم الصورة التي تعتمدها مهارة اتصال مرئي من خلال الحركة والضوء والشكل المجسم وبما يستدعي ذلك خبرة تقنية بمواجهة العالم الخارجي) كون الفن يستدعي الحدث الاجتماعي</a:t>
            </a:r>
            <a:r>
              <a:rPr lang="ar-SA" sz="2500" dirty="0"/>
              <a:t> </a:t>
            </a:r>
            <a:r>
              <a:rPr lang="ar-IQ" sz="2500" dirty="0"/>
              <a:t>بتنوع واختلاف المرجعيات والمؤثرات سواء أكانت دينية أو ثقافية أو لها بعد سياسي بقصد تأسيس عالم متصل يفارق الواقع في نقاط محددة ويلتقي معه في نقطة اتصال لها تصور تخيلي في الوعي اللاشعوري حيث يمتزج الحلم </a:t>
            </a:r>
            <a:r>
              <a:rPr lang="ar-IQ" sz="2800" dirty="0"/>
              <a:t>المتصل بالواقع المدرك بصرياً وحسياً </a:t>
            </a:r>
            <a:endParaRPr lang="en-US" sz="2800" dirty="0"/>
          </a:p>
          <a:p>
            <a:pPr algn="justLow"/>
            <a:endParaRPr lang="en-US" sz="2500" dirty="0"/>
          </a:p>
        </p:txBody>
      </p:sp>
    </p:spTree>
    <p:extLst>
      <p:ext uri="{BB962C8B-B14F-4D97-AF65-F5344CB8AC3E}">
        <p14:creationId xmlns:p14="http://schemas.microsoft.com/office/powerpoint/2010/main" val="127087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مكتب المنتظر حسين\Desktop\New folder\New folder\photo_2025-10-19_16-5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040440"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4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59470"/>
            <a:ext cx="8100392" cy="5693866"/>
          </a:xfrm>
          <a:prstGeom prst="rect">
            <a:avLst/>
          </a:prstGeom>
        </p:spPr>
        <p:txBody>
          <a:bodyPr wrap="square">
            <a:spAutoFit/>
          </a:bodyPr>
          <a:lstStyle/>
          <a:p>
            <a:pPr algn="justLow"/>
            <a:r>
              <a:rPr lang="ar-SA" sz="2800" dirty="0"/>
              <a:t>ان من اهم لغات التفاهم والرموز المقروءة بين الشعوب هو ما يكتنزه الفن من تعبيرات جمالية متنوعة ومتعددة ويعد ذلك من أسس قيام الحضارات الإنسانية.</a:t>
            </a:r>
            <a:endParaRPr lang="en-US" sz="2800" dirty="0"/>
          </a:p>
          <a:p>
            <a:pPr algn="justLow"/>
            <a:r>
              <a:rPr lang="ar-SA" sz="2800" dirty="0"/>
              <a:t>اذا الفن وبكل المقاييس يكاد يكون عاكسا لعادات وتقاليد عبر الحضارات لشعوب تفاعلت مع بعضها بعدة لغات لكن لغة الفن كانت هي اللغة السائدة من خلال المنجز الفني لكل حضارة وان كان يعتبر في وقته كينونات خرافية تؤدي وظائف اجتماعية، فلهذا كانت هذه المكونات والمفردات المصنفة لم تبصر النور من العدم وانما كانت نتيجة جهود أبناء تلك الحصارات في القدم وبكل النواحي المعيشية ذلك لتوثيق حياتهم اليومية والاجتماعية. ولهذا فإن تراث الأمم يضم الكثير من الرموز الجمالية التي كانت لها وظائف خدمية</a:t>
            </a:r>
            <a:endParaRPr lang="en-US" sz="2800" dirty="0"/>
          </a:p>
        </p:txBody>
      </p:sp>
    </p:spTree>
    <p:extLst>
      <p:ext uri="{BB962C8B-B14F-4D97-AF65-F5344CB8AC3E}">
        <p14:creationId xmlns:p14="http://schemas.microsoft.com/office/powerpoint/2010/main" val="268404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مكتب المنتظر حسين\Desktop\New folder\New folder\photo_2025-10-19_16-58-2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19125"/>
            <a:ext cx="7704855"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556792"/>
            <a:ext cx="7956376" cy="3539430"/>
          </a:xfrm>
          <a:prstGeom prst="rect">
            <a:avLst/>
          </a:prstGeom>
        </p:spPr>
        <p:txBody>
          <a:bodyPr wrap="square">
            <a:spAutoFit/>
          </a:bodyPr>
          <a:lstStyle/>
          <a:p>
            <a:pPr algn="justLow"/>
            <a:r>
              <a:rPr lang="ar-SA" sz="2800" dirty="0"/>
              <a:t>وان المنجز الشعبي ضمن مجتمع ما هو فن فطري يخضع متربط ومتوارث للتقاليد اجيال من البشر حيث تتكون هذه الأعمال الفنية بثقافات بسيطة لكن في طبيعة الحال كان لا بد وان تضاف أو تحذف بعض المفردات من هذا المنجز المتواتر.</a:t>
            </a:r>
            <a:endParaRPr lang="en-US" sz="2800" dirty="0"/>
          </a:p>
          <a:p>
            <a:pPr algn="justLow"/>
            <a:r>
              <a:rPr lang="ar-SA" sz="2800" dirty="0"/>
              <a:t>ولتكرار هذه الأشكال والفعاليات ولإجادة الصنة </a:t>
            </a:r>
            <a:r>
              <a:rPr lang="ar-SA" sz="2800" dirty="0" err="1"/>
              <a:t>والحرفنة</a:t>
            </a:r>
            <a:r>
              <a:rPr lang="ar-SA" sz="2800" dirty="0"/>
              <a:t> في الإنتاج ولأنها تؤدي وظيفة اجتماعية بعيدة عن فلسفات فنية.</a:t>
            </a:r>
            <a:endParaRPr lang="en-US" sz="2800" dirty="0"/>
          </a:p>
        </p:txBody>
      </p:sp>
    </p:spTree>
    <p:extLst>
      <p:ext uri="{BB962C8B-B14F-4D97-AF65-F5344CB8AC3E}">
        <p14:creationId xmlns:p14="http://schemas.microsoft.com/office/powerpoint/2010/main" val="29706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مكتب المنتظر حسين\Desktop\New folder\New folder\photo_2025-10-19_16-5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64416"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3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0080" y="974333"/>
            <a:ext cx="7884368" cy="5262979"/>
          </a:xfrm>
          <a:prstGeom prst="rect">
            <a:avLst/>
          </a:prstGeom>
        </p:spPr>
        <p:txBody>
          <a:bodyPr wrap="square">
            <a:spAutoFit/>
          </a:bodyPr>
          <a:lstStyle/>
          <a:p>
            <a:pPr algn="justLow"/>
            <a:r>
              <a:rPr lang="ar-SA" sz="2800" dirty="0"/>
              <a:t>لأي كانت ديكورات ولهذا أخذت قيمتها الفنية في النزول بل اخذت انتاجي معيشي.</a:t>
            </a:r>
            <a:endParaRPr lang="en-US" sz="2800" dirty="0"/>
          </a:p>
          <a:p>
            <a:pPr algn="justLow"/>
            <a:r>
              <a:rPr lang="ar-SA" sz="2800" dirty="0"/>
              <a:t>وكان لازدهار الفنون في العراق وخاصة فن الرسم في المدن علاقة واضحة بطبيعتها الاجتماعية، وكانت لبغداد وتضل أهميتها التاريخية والحضارية ودورها الفعال في الحفاظ على بعض تقاليدها الفنية، ويتجلى هذا فولكلورها وأدبها وشعرها الفني الفصيح، وموسيقاها وغناها، الذي حافظت حتى في نسبته اليها، وهبي موسيقي المقامات </a:t>
            </a:r>
            <a:r>
              <a:rPr lang="ar-SA" sz="2800" dirty="0" err="1"/>
              <a:t>والجغالي</a:t>
            </a:r>
            <a:r>
              <a:rPr lang="ar-SA" sz="2800" dirty="0"/>
              <a:t> البغدادي. وعي انساني يعود الى اللاوعي الجمعي</a:t>
            </a:r>
            <a:r>
              <a:rPr lang="ar-SA" sz="2800" baseline="30000" dirty="0"/>
              <a:t>()</a:t>
            </a:r>
            <a:r>
              <a:rPr lang="ar-SA" sz="2800" dirty="0"/>
              <a:t>. والفنان لنياتي بالجديد</a:t>
            </a:r>
            <a:endParaRPr lang="en-US" sz="2800" dirty="0"/>
          </a:p>
          <a:p>
            <a:pPr algn="justLow"/>
            <a:r>
              <a:rPr lang="ar-SA" sz="2800" dirty="0"/>
              <a:t> </a:t>
            </a:r>
            <a:endParaRPr lang="en-US" sz="2800" dirty="0"/>
          </a:p>
        </p:txBody>
      </p:sp>
    </p:spTree>
    <p:extLst>
      <p:ext uri="{BB962C8B-B14F-4D97-AF65-F5344CB8AC3E}">
        <p14:creationId xmlns:p14="http://schemas.microsoft.com/office/powerpoint/2010/main" val="7744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مكتب المنتظر حسين\Desktop\New folder\New folder\photo_2025-10-19_16-58-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96024"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1027664"/>
            <a:ext cx="7024744" cy="673144"/>
          </a:xfrm>
        </p:spPr>
        <p:txBody>
          <a:bodyPr>
            <a:noAutofit/>
          </a:bodyPr>
          <a:lstStyle/>
          <a:p>
            <a:pPr algn="ctr"/>
            <a:r>
              <a:rPr lang="ar-SA" sz="3200" b="1" dirty="0">
                <a:solidFill>
                  <a:schemeClr val="tx1">
                    <a:lumMod val="95000"/>
                    <a:lumOff val="5000"/>
                  </a:schemeClr>
                </a:solidFill>
                <a:cs typeface="PT Bold Heading" pitchFamily="2" charset="-78"/>
              </a:rPr>
              <a:t>الصور الفلكلور الشعبية والرسم العراقي</a:t>
            </a:r>
            <a:endParaRPr lang="en-US" sz="3200" dirty="0">
              <a:solidFill>
                <a:schemeClr val="tx1">
                  <a:lumMod val="95000"/>
                  <a:lumOff val="5000"/>
                </a:schemeClr>
              </a:solidFill>
              <a:cs typeface="PT Bold Heading" pitchFamily="2" charset="-78"/>
            </a:endParaRPr>
          </a:p>
        </p:txBody>
      </p:sp>
      <p:sp>
        <p:nvSpPr>
          <p:cNvPr id="3" name="عنصر نائب للمحتوى 2"/>
          <p:cNvSpPr>
            <a:spLocks noGrp="1"/>
          </p:cNvSpPr>
          <p:nvPr>
            <p:ph idx="1"/>
          </p:nvPr>
        </p:nvSpPr>
        <p:spPr>
          <a:xfrm>
            <a:off x="611560" y="1772816"/>
            <a:ext cx="7992888" cy="4608512"/>
          </a:xfrm>
        </p:spPr>
        <p:txBody>
          <a:bodyPr>
            <a:normAutofit lnSpcReduction="10000"/>
          </a:bodyPr>
          <a:lstStyle/>
          <a:p>
            <a:pPr marL="68580" indent="0" algn="justLow">
              <a:buNone/>
            </a:pPr>
            <a:r>
              <a:rPr lang="ar-SA" dirty="0"/>
              <a:t>كان للاتجاهات الفنية التي تفرض نفسها على الساحة الفنية التشكيلية الأثر في التوسع الى تحديات بعيدة والذي يهمنا المسح الفني هي ما ألت اليه هذه الاتجاهات الفنية في العراق.</a:t>
            </a:r>
            <a:endParaRPr lang="en-US" dirty="0"/>
          </a:p>
          <a:p>
            <a:pPr marL="68580" indent="0" algn="justLow">
              <a:buNone/>
            </a:pPr>
            <a:r>
              <a:rPr lang="ar-SA" dirty="0"/>
              <a:t>حيث ان البدايات للقرن العشرين من خلال كوكبة من الفننين في مقدمتهم عبد القادر الرسام ومحمد صالح وغيرهم وقد جسدوا مواضيع لصور الشعبية حياتية تقليدية عن بغداد وجواريها وسكانها ثم توالت </a:t>
            </a:r>
            <a:r>
              <a:rPr lang="ar-SA" dirty="0" err="1"/>
              <a:t>الانجاوات</a:t>
            </a:r>
            <a:r>
              <a:rPr lang="ar-SA" dirty="0"/>
              <a:t> التشكيلية الفردية لكن الحقية للتأسيس لحركات فنية هو لأوائل الفنانين في بداية الثلاثينيات الذي ابتعثوا خارج العراق (حيث ارسل أكرم شكري الى بريطانيا وفائق حسن الباري وكذلك عطا صبري وجواد سليم وهذا اسسوا حركة فنية اطلق عليها "حركة الرواد" ثم توالت الحركات</a:t>
            </a:r>
            <a:endParaRPr lang="en-US" dirty="0"/>
          </a:p>
        </p:txBody>
      </p:sp>
    </p:spTree>
    <p:extLst>
      <p:ext uri="{BB962C8B-B14F-4D97-AF65-F5344CB8AC3E}">
        <p14:creationId xmlns:p14="http://schemas.microsoft.com/office/powerpoint/2010/main" val="83913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مكتب المنتظر حسين\Desktop\New folder\New folder\photo_2025-10-19_16-58-2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30" r="11030"/>
          <a:stretch/>
        </p:blipFill>
        <p:spPr bwMode="auto">
          <a:xfrm>
            <a:off x="539552" y="714374"/>
            <a:ext cx="8136904" cy="566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1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FF8B2-107E-4A23-9776-167EA019ACCD}"/>
              </a:ext>
            </a:extLst>
          </p:cNvPr>
          <p:cNvSpPr>
            <a:spLocks noGrp="1"/>
          </p:cNvSpPr>
          <p:nvPr>
            <p:ph idx="1"/>
          </p:nvPr>
        </p:nvSpPr>
        <p:spPr>
          <a:xfrm>
            <a:off x="1043492" y="1556791"/>
            <a:ext cx="6777317" cy="4824537"/>
          </a:xfrm>
        </p:spPr>
        <p:txBody>
          <a:bodyPr>
            <a:noAutofit/>
          </a:bodyPr>
          <a:lstStyle/>
          <a:p>
            <a:pPr marL="0" marR="28575">
              <a:spcBef>
                <a:spcPts val="0"/>
              </a:spcBef>
              <a:spcAft>
                <a:spcPts val="2250"/>
              </a:spcAft>
            </a:pPr>
            <a:r>
              <a:rPr lang="en-US" sz="3200" dirty="0">
                <a:solidFill>
                  <a:srgbClr val="000000"/>
                </a:solidFill>
                <a:effectLst/>
                <a:latin typeface="Helvetica" panose="020B0604020202020204" pitchFamily="34" charset="0"/>
                <a:ea typeface="Times New Roman" panose="02020603050405020304" pitchFamily="18" charset="0"/>
              </a:rPr>
              <a:t>.</a:t>
            </a:r>
            <a:r>
              <a:rPr lang="ar-SA" sz="3200" dirty="0">
                <a:solidFill>
                  <a:srgbClr val="000000"/>
                </a:solidFill>
                <a:ea typeface="Times New Roman" panose="02020603050405020304" pitchFamily="18" charset="0"/>
                <a:cs typeface="Helvetica" panose="020B0604020202020204" pitchFamily="34" charset="0"/>
              </a:rPr>
              <a:t> </a:t>
            </a:r>
            <a:r>
              <a:rPr lang="ar-SA" sz="2800" dirty="0">
                <a:solidFill>
                  <a:srgbClr val="000000"/>
                </a:solidFill>
                <a:ea typeface="Times New Roman" panose="02020603050405020304" pitchFamily="18" charset="0"/>
                <a:cs typeface="Helvetica" panose="020B0604020202020204" pitchFamily="34" charset="0"/>
              </a:rPr>
              <a:t>لقد كان للأسواق دور حاسم في تاريخ البشرية، بكونها مركزًا حيويًّا للتفاعل بين الأفراد والمجتمعات، وساهمت في تلبية حاجات الإنسان الاقتصادية والاجتماعية، وحتى الثقافية</a:t>
            </a:r>
            <a:r>
              <a:rPr lang="en-US" sz="2800" dirty="0">
                <a:solidFill>
                  <a:srgbClr val="000000"/>
                </a:solidFill>
                <a:ea typeface="Times New Roman" panose="02020603050405020304" pitchFamily="18" charset="0"/>
              </a:rPr>
              <a:t>.</a:t>
            </a:r>
            <a:endParaRPr lang="en-US" sz="2800" dirty="0">
              <a:ea typeface="Times New Roman" panose="02020603050405020304" pitchFamily="18" charset="0"/>
            </a:endParaRPr>
          </a:p>
          <a:p>
            <a:pPr marL="0" marR="28575">
              <a:spcBef>
                <a:spcPts val="0"/>
              </a:spcBef>
              <a:spcAft>
                <a:spcPts val="2250"/>
              </a:spcAft>
            </a:pPr>
            <a:r>
              <a:rPr lang="ar-SA" sz="2800" dirty="0">
                <a:solidFill>
                  <a:srgbClr val="000000"/>
                </a:solidFill>
                <a:ea typeface="Times New Roman" panose="02020603050405020304" pitchFamily="18" charset="0"/>
                <a:cs typeface="Helvetica" panose="020B0604020202020204" pitchFamily="34" charset="0"/>
              </a:rPr>
              <a:t>منذ فجر التاريخ، سعت البشرية لتلبية احتياجاتها اليومية من الغذاء والموارد المختلفة، الأمر الذي قاد إلى ظهور فكرة السوق كمكان أو فضاء لتبادل السلع والخدمات</a:t>
            </a:r>
            <a:endParaRPr lang="en-US" sz="2800" dirty="0">
              <a:solidFill>
                <a:srgbClr val="000000"/>
              </a:solidFill>
              <a:effectLst/>
              <a:latin typeface="Helvetica" panose="020B0604020202020204" pitchFamily="34" charset="0"/>
              <a:ea typeface="Times New Roman" panose="02020603050405020304" pitchFamily="18" charset="0"/>
            </a:endParaRPr>
          </a:p>
          <a:p>
            <a:pPr marL="0" marR="28575" algn="ctr">
              <a:spcBef>
                <a:spcPts val="0"/>
              </a:spcBef>
              <a:spcAft>
                <a:spcPts val="2250"/>
              </a:spcAft>
            </a:pPr>
            <a:endParaRPr lang="en-US" sz="3200" dirty="0">
              <a:solidFill>
                <a:srgbClr val="000000"/>
              </a:solidFill>
              <a:latin typeface="Helvetica" panose="020B0604020202020204" pitchFamily="34" charset="0"/>
              <a:ea typeface="Times New Roman" panose="02020603050405020304" pitchFamily="18" charset="0"/>
            </a:endParaRPr>
          </a:p>
          <a:p>
            <a:pPr marL="0" marR="28575" algn="ctr">
              <a:spcBef>
                <a:spcPts val="0"/>
              </a:spcBef>
              <a:spcAft>
                <a:spcPts val="2250"/>
              </a:spcAf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157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071602"/>
            <a:ext cx="7920880" cy="5093702"/>
          </a:xfrm>
          <a:prstGeom prst="rect">
            <a:avLst/>
          </a:prstGeom>
        </p:spPr>
        <p:txBody>
          <a:bodyPr wrap="square">
            <a:spAutoFit/>
          </a:bodyPr>
          <a:lstStyle/>
          <a:p>
            <a:pPr algn="justLow"/>
            <a:r>
              <a:rPr lang="ar-SA" sz="2500" dirty="0"/>
              <a:t>وكما أشرنا سابقا كان لهذه الحركات التي وجدت بعد ان جاء من الخارج فعلها الحقيقي في الطرح التشكيلي فجعلوا يدركون أهمية التنوع الطبيعي وتاريخ الحياة الاجتماعية الشعبية لتشارك المجتمع العراقي من الهور الى السهول والجبال. (على سبيل المثال البيئة العربية تتصف بالحرارة والجفاف العاليين بينما الأقاليم القطبية يتصف مناخها بالبرودة الشديدة والتي أدت معيشة حيوانات فرائية كالدببة وبعض النباتات الملائمة لهذا الطقس وهناك اختلاف للنباتات بيئة عن أخرى)</a:t>
            </a:r>
            <a:r>
              <a:rPr lang="ar-SA" sz="2500" baseline="30000" dirty="0"/>
              <a:t> () </a:t>
            </a:r>
            <a:r>
              <a:rPr lang="ar-SA" sz="2500" dirty="0"/>
              <a:t>وبما ان الحياة الشعبية تحدد أجواء دخل الانسان بها لذا كان التوظيف الإنساني ينسجم مع </a:t>
            </a:r>
            <a:r>
              <a:rPr lang="ar-SA" sz="2500" dirty="0" err="1"/>
              <a:t>الطيبوغرافية</a:t>
            </a:r>
            <a:r>
              <a:rPr lang="ar-SA" sz="2500" dirty="0"/>
              <a:t> الأرضية فجاءت تصرفات من أعياد ومناسبات تنسجم وفق هذه الطبيعة لهذا ترى ان الفنان في المدينة يختلف.</a:t>
            </a:r>
            <a:endParaRPr lang="en-US" sz="2500" dirty="0"/>
          </a:p>
        </p:txBody>
      </p:sp>
    </p:spTree>
    <p:extLst>
      <p:ext uri="{BB962C8B-B14F-4D97-AF65-F5344CB8AC3E}">
        <p14:creationId xmlns:p14="http://schemas.microsoft.com/office/powerpoint/2010/main" val="42587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مكتب المنتظر حسين\Desktop\New folder\New folder\photo_2025-10-19_16-5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918242"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10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مكتب المنتظر حسين\Desktop\New folder\New folder\photo_2025-10-19_16-58-27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6763"/>
            <a:ext cx="7992888" cy="56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89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92696"/>
            <a:ext cx="7956376" cy="5262979"/>
          </a:xfrm>
          <a:prstGeom prst="rect">
            <a:avLst/>
          </a:prstGeom>
        </p:spPr>
        <p:txBody>
          <a:bodyPr wrap="square">
            <a:spAutoFit/>
          </a:bodyPr>
          <a:lstStyle/>
          <a:p>
            <a:pPr algn="justLow"/>
            <a:r>
              <a:rPr lang="ar-SA" sz="2400" dirty="0"/>
              <a:t>ولن يضيف الى تراث المجتمع شيئاُ اذا لم تكن جذوره قد امتدت فيه، وفيه أيضا يجد مواده الخام ووسائل التعبير والمعجبين بفنه، ويرى بعض </a:t>
            </a:r>
            <a:r>
              <a:rPr lang="ar-SA" sz="2400" dirty="0" err="1"/>
              <a:t>السوسيولوجين</a:t>
            </a:r>
            <a:r>
              <a:rPr lang="ar-SA" sz="2400" dirty="0"/>
              <a:t> ان حاجات الفنان هي دوافع السلوك الأساسية، وهي المسؤولة عن تفاعل المجتمع والفن، وسلوك إرضاء واشباع الحاجات لا بد ان ينتظم ويتشكل في الوسط والبيئة التي يعيش فيها الفرد، وتشتق خبراته من احتكاكه وتفاعلاته معها. فهو يتعامل مع هذه البيئة ككتل من لون وفراغات من ضوء وبواسطة حساسيته الجمالية يحيل كل ذلك الى كيان قابل </a:t>
            </a:r>
            <a:r>
              <a:rPr lang="ar-SA" sz="2400" dirty="0" err="1"/>
              <a:t>للارسال</a:t>
            </a:r>
            <a:r>
              <a:rPr lang="ar-SA" sz="2400" dirty="0"/>
              <a:t> والاستقبال. فيكون العمل الفني بديلا عن بيئة الرسام او ممثلا لها. والمكان لدى الرسام موضوع وشكل في الوقت ذاته وهو امر نسبي بين رؤى الفانين، </a:t>
            </a:r>
            <a:r>
              <a:rPr lang="ar-SA" sz="2400" dirty="0" err="1"/>
              <a:t>لانه</a:t>
            </a:r>
            <a:r>
              <a:rPr lang="ar-SA" sz="2400" dirty="0"/>
              <a:t> يختلف باختلاف هذه الرؤى فحين يقع الرسام في مصيدة الوجود، يتوجب عليه دوما الخروج منها، وعندما يكون لتوه خارج الوجود فانه عليه دائما ان يعود اليه</a:t>
            </a:r>
            <a:endParaRPr lang="en-US" sz="2400" dirty="0"/>
          </a:p>
        </p:txBody>
      </p:sp>
    </p:spTree>
    <p:extLst>
      <p:ext uri="{BB962C8B-B14F-4D97-AF65-F5344CB8AC3E}">
        <p14:creationId xmlns:p14="http://schemas.microsoft.com/office/powerpoint/2010/main" val="294915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مكتب المنتظر حسين\Desktop\New folder\New folder\photo_2025-10-19_16-5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000156" cy="574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4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1045180"/>
            <a:ext cx="7704856" cy="4832092"/>
          </a:xfrm>
          <a:prstGeom prst="rect">
            <a:avLst/>
          </a:prstGeom>
        </p:spPr>
        <p:txBody>
          <a:bodyPr wrap="square">
            <a:spAutoFit/>
          </a:bodyPr>
          <a:lstStyle/>
          <a:p>
            <a:pPr algn="justLow"/>
            <a:r>
              <a:rPr lang="ar-SA" sz="2800" dirty="0"/>
              <a:t>والفن جزء من التعبير عن ثقافة المجتمع لا وجود لاحد منها دون الاخر، والعلاقة بينهما جدلية. وترصد تجليات هذا التعبير في العمارة والمأكل والملبس والغناء وطقوس العبادة ومراسيم الاحتفالات والاعياد والمأتم والامثال والحكم الشعبية انها جميعاً اشكال للتعبير الثقافي. واللوحة المرسومة ليست الا لحظة بسيطة من لحظات التعبير الثقافي، يمكن تسميتها بلحظة التعبير عن الفعالية المنطقية او العقلية او الاختبارية للتمثل الإنساني للعالم. وهي إذ تظهر في صورة مرئية، تتخذ لغة بصرية معرفية ومفهومية خاصة بها.</a:t>
            </a:r>
            <a:endParaRPr lang="en-US" sz="2800" dirty="0"/>
          </a:p>
        </p:txBody>
      </p:sp>
    </p:spTree>
    <p:extLst>
      <p:ext uri="{BB962C8B-B14F-4D97-AF65-F5344CB8AC3E}">
        <p14:creationId xmlns:p14="http://schemas.microsoft.com/office/powerpoint/2010/main" val="3757863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مكتب المنتظر حسين\Desktop\New folder\New folder\photo_2025-10-19_16-5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82472"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17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مكتب المنتظر حسين\Desktop\New folder\New folder\photo_2025-10-19_16-5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100360"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41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مكتب المنتظر حسين\Desktop\New folder\New folder\photo_2025-10-19_16-5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985493"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8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C95836-5F4D-4E83-833E-33FB418B963F}"/>
              </a:ext>
            </a:extLst>
          </p:cNvPr>
          <p:cNvSpPr txBox="1"/>
          <p:nvPr/>
        </p:nvSpPr>
        <p:spPr>
          <a:xfrm>
            <a:off x="5004048" y="764704"/>
            <a:ext cx="4625008" cy="684803"/>
          </a:xfrm>
          <a:prstGeom prst="rect">
            <a:avLst/>
          </a:prstGeom>
          <a:noFill/>
        </p:spPr>
        <p:txBody>
          <a:bodyPr wrap="square">
            <a:spAutoFit/>
          </a:bodyPr>
          <a:lstStyle/>
          <a:p>
            <a:pPr marL="0" marR="0" algn="ctr" rtl="1">
              <a:lnSpc>
                <a:spcPct val="150000"/>
              </a:lnSpc>
              <a:spcBef>
                <a:spcPts val="0"/>
              </a:spcBef>
              <a:spcAft>
                <a:spcPts val="0"/>
              </a:spcAft>
            </a:pPr>
            <a:r>
              <a:rPr lang="ar-IQ" sz="2800" b="1" dirty="0">
                <a:effectLst/>
                <a:latin typeface="Calibri" panose="020F0502020204030204" pitchFamily="34" charset="0"/>
                <a:ea typeface="Calibri" panose="020F0502020204030204" pitchFamily="34" charset="0"/>
                <a:cs typeface="Sakkal Majalla" panose="02000000000000000000" pitchFamily="2" charset="-78"/>
              </a:rPr>
              <a:t>النتائج والاستنتاجات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E479FA-271C-4744-B319-D9C5D3A30513}"/>
              </a:ext>
            </a:extLst>
          </p:cNvPr>
          <p:cNvSpPr txBox="1"/>
          <p:nvPr/>
        </p:nvSpPr>
        <p:spPr>
          <a:xfrm>
            <a:off x="611560" y="1556792"/>
            <a:ext cx="7992888" cy="3762568"/>
          </a:xfrm>
          <a:prstGeom prst="rect">
            <a:avLst/>
          </a:prstGeom>
          <a:noFill/>
        </p:spPr>
        <p:txBody>
          <a:bodyPr wrap="square">
            <a:spAutoFit/>
          </a:bodyPr>
          <a:lstStyle/>
          <a:p>
            <a:pPr marL="0" marR="0" algn="r">
              <a:lnSpc>
                <a:spcPct val="107000"/>
              </a:lnSpc>
              <a:spcBef>
                <a:spcPts val="0"/>
              </a:spcBef>
              <a:spcAft>
                <a:spcPts val="800"/>
              </a:spcAft>
            </a:pPr>
            <a:r>
              <a:rPr lang="ar-SA" sz="2800" dirty="0">
                <a:solidFill>
                  <a:srgbClr val="333333"/>
                </a:solidFill>
                <a:effectLst/>
                <a:latin typeface="Kufi"/>
                <a:ea typeface="Times New Roman" panose="02020603050405020304" pitchFamily="18" charset="0"/>
                <a:cs typeface="Times New Roman" panose="02020603050405020304" pitchFamily="18" charset="0"/>
              </a:rPr>
              <a:t>تعتبرأسواق بغداد التراثية مكانة تجارية وتاريخية كبيرة، إذ تعد مركزا تجاريا لمدينة مترامية الأطراف، تنوعت أسواقها وأصبحت قبلة للزوار من مختلف انحاء العالم. وفي احيان كثيرة تصبح هذه  الأسواق معلما سياحيا تجذب السائحين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r>
              <a:rPr lang="ar-SA" sz="2800" dirty="0">
                <a:solidFill>
                  <a:srgbClr val="000000"/>
                </a:solidFill>
                <a:effectLst/>
                <a:ea typeface="Calibri" panose="020F0502020204030204" pitchFamily="34" charset="0"/>
                <a:cs typeface="Helvetica" panose="020B0604020202020204" pitchFamily="34" charset="0"/>
              </a:rPr>
              <a:t>لم تكن هذه الأسواق فقط مكانًا لتبادل السلع، مثل: التمور والجلود والأقمشة، بل أيضًا مركزًا للتفاعل الثقافي والشعري، حيث نُظمت المسابقات الأدبية والشعرية التي أثرت في تطور اللغة العربية والثقافة الإسلامية</a:t>
            </a:r>
            <a:endParaRPr lang="en-US" sz="2800" dirty="0"/>
          </a:p>
        </p:txBody>
      </p:sp>
    </p:spTree>
    <p:extLst>
      <p:ext uri="{BB962C8B-B14F-4D97-AF65-F5344CB8AC3E}">
        <p14:creationId xmlns:p14="http://schemas.microsoft.com/office/powerpoint/2010/main" val="236370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813A-5042-4D0B-932C-DC17336EFD48}"/>
              </a:ext>
            </a:extLst>
          </p:cNvPr>
          <p:cNvSpPr>
            <a:spLocks noGrp="1"/>
          </p:cNvSpPr>
          <p:nvPr>
            <p:ph type="title"/>
          </p:nvPr>
        </p:nvSpPr>
        <p:spPr>
          <a:xfrm>
            <a:off x="827584" y="1027664"/>
            <a:ext cx="7240650" cy="4561576"/>
          </a:xfrm>
        </p:spPr>
        <p:txBody>
          <a:bodyPr>
            <a:normAutofit/>
          </a:bodyPr>
          <a:lstStyle/>
          <a:p>
            <a:r>
              <a:rPr lang="ar-SA" sz="4000">
                <a:solidFill>
                  <a:srgbClr val="000000"/>
                </a:solidFill>
                <a:effectLst/>
                <a:latin typeface="+mn-lt"/>
                <a:ea typeface="Calibri" panose="020F0502020204030204" pitchFamily="34" charset="0"/>
                <a:cs typeface="Helvetica" panose="020B0604020202020204" pitchFamily="34" charset="0"/>
              </a:rPr>
              <a:t>في المجتمعات البدائية، كان التبادل يعتمد على نظام المقايضة، حيث يبادل الأفراد سلعًا بسلع أخرى لتلبية حاجاتهم.. هذا النظام البسيط كان البداية لنشوء الأسواق، التي تطورت تدريجيًّا عبر العصور مع ظهور الحضارات الكبرى في الشرق الأوسط والعا</a:t>
            </a:r>
            <a:br>
              <a:rPr lang="en-US" sz="4000"/>
            </a:br>
            <a:endParaRPr lang="en-US" dirty="0"/>
          </a:p>
        </p:txBody>
      </p:sp>
      <p:sp>
        <p:nvSpPr>
          <p:cNvPr id="3" name="Content Placeholder 2">
            <a:extLst>
              <a:ext uri="{FF2B5EF4-FFF2-40B4-BE49-F238E27FC236}">
                <a16:creationId xmlns:a16="http://schemas.microsoft.com/office/drawing/2014/main" id="{ED4B871C-E2CF-40D8-95F4-783BE64CFB2E}"/>
              </a:ext>
            </a:extLst>
          </p:cNvPr>
          <p:cNvSpPr>
            <a:spLocks noGrp="1"/>
          </p:cNvSpPr>
          <p:nvPr>
            <p:ph idx="1"/>
          </p:nvPr>
        </p:nvSpPr>
        <p:spPr>
          <a:xfrm>
            <a:off x="395536" y="332656"/>
            <a:ext cx="8352928" cy="6120680"/>
          </a:xfrm>
        </p:spPr>
        <p:txBody>
          <a:bodyPr/>
          <a:lstStyle/>
          <a:p>
            <a:endParaRPr lang="ar-IQ" dirty="0"/>
          </a:p>
          <a:p>
            <a:endParaRPr lang="ar-IQ" dirty="0"/>
          </a:p>
          <a:p>
            <a:pPr algn="ctr"/>
            <a:endParaRPr lang="ar-IQ" dirty="0"/>
          </a:p>
          <a:p>
            <a:pPr algn="ctr"/>
            <a:endParaRPr lang="ar-IQ" dirty="0"/>
          </a:p>
          <a:p>
            <a:endParaRPr lang="en-US" dirty="0"/>
          </a:p>
        </p:txBody>
      </p:sp>
    </p:spTree>
    <p:extLst>
      <p:ext uri="{BB962C8B-B14F-4D97-AF65-F5344CB8AC3E}">
        <p14:creationId xmlns:p14="http://schemas.microsoft.com/office/powerpoint/2010/main" val="1510886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F59B2-5559-4355-8174-671D9DF40B4E}"/>
              </a:ext>
            </a:extLst>
          </p:cNvPr>
          <p:cNvSpPr txBox="1"/>
          <p:nvPr/>
        </p:nvSpPr>
        <p:spPr>
          <a:xfrm>
            <a:off x="611560" y="1124745"/>
            <a:ext cx="7992888" cy="5136919"/>
          </a:xfrm>
          <a:prstGeom prst="rect">
            <a:avLst/>
          </a:prstGeom>
          <a:noFill/>
        </p:spPr>
        <p:txBody>
          <a:bodyPr wrap="square">
            <a:spAutoFit/>
          </a:bodyPr>
          <a:lstStyle/>
          <a:p>
            <a:pPr marL="0" marR="28575" algn="ctr">
              <a:spcBef>
                <a:spcPts val="0"/>
              </a:spcBef>
              <a:spcAft>
                <a:spcPts val="2250"/>
              </a:spcAft>
            </a:pPr>
            <a:r>
              <a:rPr lang="ar-SA" sz="2800" dirty="0">
                <a:solidFill>
                  <a:srgbClr val="000000"/>
                </a:solidFill>
                <a:effectLst/>
                <a:latin typeface="Times New Roman" panose="02020603050405020304" pitchFamily="18" charset="0"/>
                <a:ea typeface="Times New Roman" panose="02020603050405020304" pitchFamily="18" charset="0"/>
                <a:cs typeface="Helvetica" panose="020B0604020202020204" pitchFamily="34" charset="0"/>
              </a:rPr>
              <a:t>أخذت الأسواق دورًا رئيسًا في تطور الاقتصاد والثقافة، وواصلت هذا الدور حتى يومنا هذا. القرن الواحد والعشرون يحمل تحديات جديدة ، لكن مع الاستثمار في التكنولوجيا والابتكار، تبقى هذه الأسواق قادرة على النمو والمنافسة في الاقتصاد العالمي</a:t>
            </a:r>
            <a:endParaRPr lang="en-US" sz="2800" dirty="0">
              <a:effectLst/>
              <a:latin typeface="Times New Roman" panose="02020603050405020304" pitchFamily="18" charset="0"/>
              <a:ea typeface="Times New Roman" panose="02020603050405020304" pitchFamily="18" charset="0"/>
            </a:endParaRPr>
          </a:p>
          <a:p>
            <a:pPr marR="28575" algn="ctr">
              <a:spcAft>
                <a:spcPts val="2250"/>
              </a:spcAft>
            </a:pPr>
            <a:r>
              <a:rPr lang="ar-SA"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يتجلى التراث في الفن العراقي من خلال دمج الموروثات القديمة والحديثة، حيث يستلهم الفنانون العراقيون مواضيعهم من الحضارات القديمة (مثل البابلية والآشورية) والحضارة الإسلامية والفنون الشعبية المحلية، مع التأثر أيضًا بالحركات الفنية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28575" algn="ctr">
              <a:spcBef>
                <a:spcPts val="0"/>
              </a:spcBef>
              <a:spcAft>
                <a:spcPts val="2250"/>
              </a:spcAft>
            </a:pPr>
            <a:r>
              <a:rPr lang="en-US" sz="2800" dirty="0">
                <a:solidFill>
                  <a:srgbClr val="000000"/>
                </a:solidFill>
                <a:effectLst/>
                <a:latin typeface="Helvetica"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800"/>
              </a:spcAft>
            </a:pPr>
            <a:r>
              <a:rPr lang="ar-SA" sz="1800" dirty="0">
                <a:solidFill>
                  <a:srgbClr val="333333"/>
                </a:solidFill>
                <a:effectLst/>
                <a:latin typeface="Kufi"/>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031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439F8-3938-4644-9F16-601238FA7D35}"/>
              </a:ext>
            </a:extLst>
          </p:cNvPr>
          <p:cNvSpPr txBox="1"/>
          <p:nvPr/>
        </p:nvSpPr>
        <p:spPr>
          <a:xfrm>
            <a:off x="611560" y="1556792"/>
            <a:ext cx="7776864" cy="4423519"/>
          </a:xfrm>
          <a:prstGeom prst="rect">
            <a:avLst/>
          </a:prstGeom>
          <a:noFill/>
        </p:spPr>
        <p:txBody>
          <a:bodyPr wrap="square">
            <a:spAutoFit/>
          </a:bodyPr>
          <a:lstStyle/>
          <a:p>
            <a:pPr marL="0" marR="0" algn="r">
              <a:lnSpc>
                <a:spcPct val="107000"/>
              </a:lnSpc>
              <a:spcBef>
                <a:spcPts val="0"/>
              </a:spcBef>
              <a:spcAft>
                <a:spcPts val="800"/>
              </a:spcAft>
            </a:pPr>
            <a:r>
              <a:rPr lang="ar-SA" sz="2800" dirty="0">
                <a:effectLst/>
                <a:latin typeface="Georgia" panose="02040502050405020303" pitchFamily="18" charset="0"/>
                <a:ea typeface="Times New Roman" panose="02020603050405020304" pitchFamily="18" charset="0"/>
                <a:cs typeface="Times New Roman" panose="02020603050405020304" pitchFamily="18" charset="0"/>
              </a:rPr>
              <a:t>للتراث قيم حضارية وتربوية وتثقيفية كبيرة، وهو مؤشر لحجم أصالة الأمة ويعد عنصراً فاعلاً في مواجهة تحديات الغزو الثقافي، وان السعي لربط الارث الايجابي لأمتنا والإبداع الحضاري لها من الضرورات التي تنتج عنها تصاميم معاصرة متميزة وتشكل جسراً رابطاً بين الماضي والمستقبل.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ان البيئة تؤثر بشكل واعي على المنتج الفن التشكيلي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لعبة اللوحة الفنية التشكيلية المعاصرة دورا مهما في نقل وتوثيق القيم والتقاليد الساىدة في المجتمع العراقي مصحوبا بجمالية فنية محسوبة بموجب من الاساليب الفنانين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46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مكتب المنتظر حسين\Desktop\تنزيل.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476672"/>
            <a:ext cx="7689897"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6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0080" y="901164"/>
            <a:ext cx="7740352" cy="4832092"/>
          </a:xfrm>
          <a:prstGeom prst="rect">
            <a:avLst/>
          </a:prstGeom>
        </p:spPr>
        <p:txBody>
          <a:bodyPr wrap="square">
            <a:spAutoFit/>
          </a:bodyPr>
          <a:lstStyle/>
          <a:p>
            <a:pPr algn="justLow"/>
            <a:r>
              <a:rPr lang="ar-SA" sz="2800" dirty="0"/>
              <a:t>بغداد تضم مجموعة من الأسواق القديمة التاريخية التي يعود تاريخ بنائها إلى عهد الدولة العباسية أو الدولة العثمانية والتي مازالت تواصل الحياة بشكل يومي، ومن أهمها</a:t>
            </a:r>
            <a:r>
              <a:rPr lang="en-US" sz="2800" dirty="0"/>
              <a:t>: </a:t>
            </a:r>
            <a:r>
              <a:rPr lang="ar-SA" sz="2800" dirty="0"/>
              <a:t>(سوق السراي) ويقع في جانب الرصافة من العاصمة بغداد بالقرب من شارع الرشيد وفي نهاية شارع المتنبي، ويشتهر بتجارة الدفاتر والقرطاسية والأوراق والكتب المدرسية، لا يتعدى طوله 300 متر ولا يزيد عرض ممر المشاة فيه على ثلاثة أمتار ويعد من أقدم الأسواق في بغداد و تزامن بناؤه مع بناء جامع الوزير حسن باشا ابن الوزير محمد باشا عام 1660م</a:t>
            </a:r>
            <a:r>
              <a:rPr lang="en-US" sz="2800" dirty="0"/>
              <a:t>.</a:t>
            </a:r>
          </a:p>
        </p:txBody>
      </p:sp>
    </p:spTree>
    <p:extLst>
      <p:ext uri="{BB962C8B-B14F-4D97-AF65-F5344CB8AC3E}">
        <p14:creationId xmlns:p14="http://schemas.microsoft.com/office/powerpoint/2010/main" val="372734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مكتب المنتظر حسين\Desktop\New folder\photo_2025-10-19_16-4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023815"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0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92696"/>
            <a:ext cx="7848871" cy="5078313"/>
          </a:xfrm>
          <a:prstGeom prst="rect">
            <a:avLst/>
          </a:prstGeom>
        </p:spPr>
        <p:txBody>
          <a:bodyPr wrap="square">
            <a:spAutoFit/>
          </a:bodyPr>
          <a:lstStyle/>
          <a:p>
            <a:pPr algn="justLow"/>
            <a:r>
              <a:rPr lang="ar-SA" sz="3600" dirty="0"/>
              <a:t>(سوق </a:t>
            </a:r>
            <a:r>
              <a:rPr lang="ar-SA" sz="3600" dirty="0" err="1"/>
              <a:t>الشورجة</a:t>
            </a:r>
            <a:r>
              <a:rPr lang="ar-SA" sz="3600" dirty="0"/>
              <a:t>) من أسواق بغداد القديمة والمشهورة، يعود تاريخ انشائه إلى عهد الدولة العباسية، ويمتد موقعه القديم من شارع الكفاح ثم شارع الجمهورية ولغاية موقع جامع مرجان في شارع الرشيد، ويحوي كل ما يتعلق بالتوابل </a:t>
            </a:r>
            <a:r>
              <a:rPr lang="ar-SA" sz="3600" dirty="0" err="1"/>
              <a:t>والعطاريات</a:t>
            </a:r>
            <a:r>
              <a:rPr lang="ar-SA" sz="3600" dirty="0"/>
              <a:t> والاعشاب، اضافة إلى </a:t>
            </a:r>
            <a:r>
              <a:rPr lang="ar-SA" sz="3600" dirty="0" err="1"/>
              <a:t>الاكسسوارات</a:t>
            </a:r>
            <a:r>
              <a:rPr lang="ar-SA" sz="3600" dirty="0"/>
              <a:t> ومواد الزينة والزهور الاصطناعية</a:t>
            </a:r>
            <a:r>
              <a:rPr lang="en-US" sz="3600" dirty="0"/>
              <a:t>.</a:t>
            </a:r>
          </a:p>
        </p:txBody>
      </p:sp>
    </p:spTree>
    <p:extLst>
      <p:ext uri="{BB962C8B-B14F-4D97-AF65-F5344CB8AC3E}">
        <p14:creationId xmlns:p14="http://schemas.microsoft.com/office/powerpoint/2010/main" val="263842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مكتب المنتظر حسين\Desktop\New folder\photo_2025-10-19_16-4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7143"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4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92696"/>
            <a:ext cx="7884368" cy="5693866"/>
          </a:xfrm>
          <a:prstGeom prst="rect">
            <a:avLst/>
          </a:prstGeom>
        </p:spPr>
        <p:txBody>
          <a:bodyPr wrap="square">
            <a:spAutoFit/>
          </a:bodyPr>
          <a:lstStyle/>
          <a:p>
            <a:pPr algn="justLow"/>
            <a:r>
              <a:rPr lang="ar-SA" sz="2800" dirty="0"/>
              <a:t>(سوق الصفافير) الذي ترجع تسميته بهذا الاسم نسبة للصفر (معدن النحاس)، ويشتهر بصناعة الصحون والأواني المنزلية وأباريق الشاي والكاسات والملاعق وإطارات الصور، والفوانيس النحاسية والنقش عليها، والسوق عبارة عن مجموعة من المحال المنتشرة في الأزقّة الضيقة الواقعة في منطقة باب </a:t>
            </a:r>
            <a:r>
              <a:rPr lang="ar-SA" sz="2800" dirty="0" err="1"/>
              <a:t>الآغا</a:t>
            </a:r>
            <a:r>
              <a:rPr lang="ar-SA" sz="2800" dirty="0"/>
              <a:t> قريبا من </a:t>
            </a:r>
            <a:r>
              <a:rPr lang="ar-SA" sz="2800" dirty="0" err="1"/>
              <a:t>الشورجة</a:t>
            </a:r>
            <a:r>
              <a:rPr lang="ar-SA" sz="2800" dirty="0"/>
              <a:t> في شارع الرشيد، مقابل مبنى جامع مرجان ويجاور شارع النهر، تباع في سوق </a:t>
            </a:r>
            <a:r>
              <a:rPr lang="ar-SA" sz="2800" dirty="0" err="1"/>
              <a:t>الصفافيرالمصنوعات</a:t>
            </a:r>
            <a:r>
              <a:rPr lang="ar-SA" sz="2800" dirty="0"/>
              <a:t> والأدوات النحاسية. ويعود تاريخه لعصر الخلافة العباسية ويكاد يكون الوحيد الذي فقد بريقه التجاري بسبب عزوف الناس عن اقتناء منتوجاته، وكذلك قلة وانعدام زيارة السواح العرب والاجانب</a:t>
            </a:r>
            <a:r>
              <a:rPr lang="en-US" sz="2800" dirty="0"/>
              <a:t>.</a:t>
            </a:r>
          </a:p>
        </p:txBody>
      </p:sp>
    </p:spTree>
    <p:extLst>
      <p:ext uri="{BB962C8B-B14F-4D97-AF65-F5344CB8AC3E}">
        <p14:creationId xmlns:p14="http://schemas.microsoft.com/office/powerpoint/2010/main" val="1718057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377</TotalTime>
  <Words>1801</Words>
  <Application>Microsoft Office PowerPoint</Application>
  <PresentationFormat>On-screen Show (4:3)</PresentationFormat>
  <Paragraphs>42</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Century Gothic</vt:lpstr>
      <vt:lpstr>Georgia</vt:lpstr>
      <vt:lpstr>Helvetica</vt:lpstr>
      <vt:lpstr>Kufi</vt:lpstr>
      <vt:lpstr>Times New Roman</vt:lpstr>
      <vt:lpstr>Wingdings 2</vt:lpstr>
      <vt:lpstr>أوستن</vt:lpstr>
      <vt:lpstr>الاسواق التقليدية في بغداد ودورها الاقتصادي والحضاري  م:وعد عدنان محمود  م.م.د احمد رزاق يونس جامعة بغداد كلية التربية ابن رشد للعلوم الانسانية 2025</vt:lpstr>
      <vt:lpstr>المقدمة </vt:lpstr>
      <vt:lpstr>PowerPoint Presentation</vt:lpstr>
      <vt:lpstr>في المجتمعات البدائية، كان التبادل يعتمد على نظام المقايضة، حيث يبادل الأفراد سلعًا بسلع أخرى لتلبية حاجاتهم.. هذا النظام البسيط كان البداية لنشوء الأسواق، التي تطورت تدريجيًّا عبر العصور مع ظهور الحضارات الكبرى في الشرق الأوسط والعا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الصور الفلكلور الشعبية والرسم العراقي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الاسواق التقليدية في بغداد ودورها الاقتصادي والحضاري   الاستاذ :وعد عدنان محمود</dc:title>
  <dc:creator>مكتب المنتظر حسين</dc:creator>
  <cp:lastModifiedBy>hp</cp:lastModifiedBy>
  <cp:revision>17</cp:revision>
  <dcterms:created xsi:type="dcterms:W3CDTF">2025-10-19T13:35:28Z</dcterms:created>
  <dcterms:modified xsi:type="dcterms:W3CDTF">2025-10-20T23:41:28Z</dcterms:modified>
</cp:coreProperties>
</file>