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8"/>
  </p:notesMasterIdLst>
  <p:sldIdLst>
    <p:sldId id="257" r:id="rId2"/>
    <p:sldId id="258" r:id="rId3"/>
    <p:sldId id="259" r:id="rId4"/>
    <p:sldId id="260" r:id="rId5"/>
    <p:sldId id="261" r:id="rId6"/>
    <p:sldId id="264"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4353" autoAdjust="0"/>
  </p:normalViewPr>
  <p:slideViewPr>
    <p:cSldViewPr snapToGrid="0">
      <p:cViewPr varScale="1">
        <p:scale>
          <a:sx n="69" d="100"/>
          <a:sy n="69"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503A1-2F14-4B45-AFB0-5682793B35E7}"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52DCF-85A8-4E1B-9924-CA3F8931A4C3}" type="slidenum">
              <a:rPr lang="en-US" smtClean="0"/>
              <a:t>‹#›</a:t>
            </a:fld>
            <a:endParaRPr lang="en-US"/>
          </a:p>
        </p:txBody>
      </p:sp>
    </p:spTree>
    <p:extLst>
      <p:ext uri="{BB962C8B-B14F-4D97-AF65-F5344CB8AC3E}">
        <p14:creationId xmlns:p14="http://schemas.microsoft.com/office/powerpoint/2010/main" val="14492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IQ" dirty="0" smtClean="0"/>
              <a:t>أعراض الانسحاب هي مجموعة من التغيرات الجسدية والنفسية التي تظهر عند التوقف المفاجئ أو التقليل الشديد من المادة أو السلوك الذي كان الشخص يعتمد عليه. الأعراض النفسية: القلق والتوتر الشديد، سرعة الانفعال، اضطرابات النوم (أرق أو نوم متقطع)، الاكتئاب، صعوبة التركيز و الرغبة الشديدة في العودة للمادة أو السلوك/ الأعراض الجسدية: صداع، رعشة في الأطراف، خفقان القلب، ارتفاع أو انخفاض في ضغط الدم، تغيرات في الشهية/ أعراض الانسحاب في الإدمان السلوكي (مثل الإدمان الإلكتروني أو الألعاب)</a:t>
            </a:r>
            <a:r>
              <a:rPr lang="ar-IQ" baseline="0" dirty="0" smtClean="0"/>
              <a:t> </a:t>
            </a:r>
            <a:r>
              <a:rPr lang="ar-IQ" dirty="0" smtClean="0"/>
              <a:t>لا تظهر أعراض جسدية قوية، لكن تظهر بقوة الأعراض النفسية</a:t>
            </a:r>
          </a:p>
          <a:p>
            <a:pPr algn="r" rtl="1"/>
            <a:endParaRPr lang="ar-IQ" dirty="0" smtClean="0"/>
          </a:p>
          <a:p>
            <a:pPr algn="r" rtl="1"/>
            <a:endParaRPr lang="ar-IQ" dirty="0" smtClean="0"/>
          </a:p>
          <a:p>
            <a:pPr algn="r" rtl="1"/>
            <a:endParaRPr lang="ar-IQ" dirty="0" smtClean="0"/>
          </a:p>
          <a:p>
            <a:pPr algn="r" rtl="1"/>
            <a:endParaRPr lang="ar-IQ" dirty="0" smtClean="0"/>
          </a:p>
          <a:p>
            <a:pPr algn="r" rtl="1"/>
            <a:endParaRPr lang="en-US" dirty="0"/>
          </a:p>
        </p:txBody>
      </p:sp>
      <p:sp>
        <p:nvSpPr>
          <p:cNvPr id="4" name="Slide Number Placeholder 3"/>
          <p:cNvSpPr>
            <a:spLocks noGrp="1"/>
          </p:cNvSpPr>
          <p:nvPr>
            <p:ph type="sldNum" sz="quarter" idx="10"/>
          </p:nvPr>
        </p:nvSpPr>
        <p:spPr/>
        <p:txBody>
          <a:bodyPr/>
          <a:lstStyle/>
          <a:p>
            <a:fld id="{29D52DCF-85A8-4E1B-9924-CA3F8931A4C3}" type="slidenum">
              <a:rPr lang="en-US" smtClean="0"/>
              <a:t>3</a:t>
            </a:fld>
            <a:endParaRPr lang="en-US"/>
          </a:p>
        </p:txBody>
      </p:sp>
    </p:spTree>
    <p:extLst>
      <p:ext uri="{BB962C8B-B14F-4D97-AF65-F5344CB8AC3E}">
        <p14:creationId xmlns:p14="http://schemas.microsoft.com/office/powerpoint/2010/main" val="288223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IQ" dirty="0" smtClean="0"/>
              <a:t>أحد أهم النواقل العصبية في الدماغ، ويلعب دوراً في نظام المكافأة والتحفيز. فعند ممارسة نشاط ممتع مثل تناول الطعام أو استخدام الهاتف ، يفرز الدماغ كمية من الدوبامين تمنح الإنسان شعوراً بالمتعة وترسّخ السلوك الإيجابي. إلا أنّ وسائل الإدمان  سواء كانت مواد مثل المخدرات أو سلوكيات مثل الألعاب الإلكترونية ووسائل التواصل – تقوم بزيادة إفراز الدوبامين بشكل يفوق المعدل الطبيعي، مما يجعل الدماغ يربط هذا السلوك بشعور قوي بالمتعة. ومع تكرار الاستخدام المفرط، يعتاد الدماغ على هذا المستوى المرتفع ويبدأ في تقليل حساسيته للدوبامين، فيحتاج الفرد إلى جرعات أكبر أو وقت أطول للحصول على نفس الشعور. </a:t>
            </a:r>
            <a:endParaRPr lang="en-US" dirty="0"/>
          </a:p>
        </p:txBody>
      </p:sp>
      <p:sp>
        <p:nvSpPr>
          <p:cNvPr id="4" name="Slide Number Placeholder 3"/>
          <p:cNvSpPr>
            <a:spLocks noGrp="1"/>
          </p:cNvSpPr>
          <p:nvPr>
            <p:ph type="sldNum" sz="quarter" idx="10"/>
          </p:nvPr>
        </p:nvSpPr>
        <p:spPr/>
        <p:txBody>
          <a:bodyPr/>
          <a:lstStyle/>
          <a:p>
            <a:fld id="{29D52DCF-85A8-4E1B-9924-CA3F8931A4C3}" type="slidenum">
              <a:rPr lang="en-US" smtClean="0"/>
              <a:t>4</a:t>
            </a:fld>
            <a:endParaRPr lang="en-US"/>
          </a:p>
        </p:txBody>
      </p:sp>
    </p:spTree>
    <p:extLst>
      <p:ext uri="{BB962C8B-B14F-4D97-AF65-F5344CB8AC3E}">
        <p14:creationId xmlns:p14="http://schemas.microsoft.com/office/powerpoint/2010/main" val="202678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IQ" dirty="0" smtClean="0"/>
              <a:t>0:</a:t>
            </a:r>
            <a:r>
              <a:rPr lang="ar-IQ" baseline="0" dirty="0" smtClean="0"/>
              <a:t> لاينطبق 1:نادراً  2: أحياناً 3: كثيراً  4:غالباً  5: دائماً 0-30/لايوجد ادمان 31-49/درجة بسيطة من الادمان 50-79 /درجة متوسطة من الادمان 80-100 درجة شديدة من الادمان</a:t>
            </a:r>
            <a:endParaRPr lang="en-US" dirty="0"/>
          </a:p>
        </p:txBody>
      </p:sp>
      <p:sp>
        <p:nvSpPr>
          <p:cNvPr id="4" name="Slide Number Placeholder 3"/>
          <p:cNvSpPr>
            <a:spLocks noGrp="1"/>
          </p:cNvSpPr>
          <p:nvPr>
            <p:ph type="sldNum" sz="quarter" idx="10"/>
          </p:nvPr>
        </p:nvSpPr>
        <p:spPr/>
        <p:txBody>
          <a:bodyPr/>
          <a:lstStyle/>
          <a:p>
            <a:fld id="{29D52DCF-85A8-4E1B-9924-CA3F8931A4C3}" type="slidenum">
              <a:rPr lang="en-US" smtClean="0"/>
              <a:t>9</a:t>
            </a:fld>
            <a:endParaRPr lang="en-US"/>
          </a:p>
        </p:txBody>
      </p:sp>
    </p:spTree>
    <p:extLst>
      <p:ext uri="{BB962C8B-B14F-4D97-AF65-F5344CB8AC3E}">
        <p14:creationId xmlns:p14="http://schemas.microsoft.com/office/powerpoint/2010/main" val="331679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IQ" sz="1200" b="0" i="0" kern="1200" dirty="0" smtClean="0">
                <a:solidFill>
                  <a:schemeClr val="tx1"/>
                </a:solidFill>
                <a:effectLst/>
                <a:latin typeface="+mn-lt"/>
                <a:ea typeface="+mn-ea"/>
                <a:cs typeface="+mn-cs"/>
              </a:rPr>
              <a:t>يُعرّفُ الوسواسُ القهري بأنّه فِكْرٌ متسلّط وسلوك جبري يظهر بتكرار لدى الفرد ويلازمه ويستحوذ عليه ولا يستطيع مقاومته، رغم وعيه بغرابته وعدم فائدته، ويشعر </a:t>
            </a:r>
            <a:r>
              <a:rPr lang="ar-IQ" sz="1200" b="0" i="0" u="none" strike="noStrike" kern="1200" dirty="0" smtClean="0">
                <a:solidFill>
                  <a:schemeClr val="tx1"/>
                </a:solidFill>
                <a:effectLst/>
                <a:latin typeface="+mn-lt"/>
                <a:ea typeface="+mn-ea"/>
                <a:cs typeface="+mn-cs"/>
              </a:rPr>
              <a:t>بالقلق</a:t>
            </a:r>
            <a:r>
              <a:rPr lang="ar-IQ" sz="1200" b="0" i="0" kern="1200" dirty="0" smtClean="0">
                <a:solidFill>
                  <a:schemeClr val="tx1"/>
                </a:solidFill>
                <a:effectLst/>
                <a:latin typeface="+mn-lt"/>
                <a:ea typeface="+mn-ea"/>
                <a:cs typeface="+mn-cs"/>
              </a:rPr>
              <a:t> </a:t>
            </a:r>
            <a:r>
              <a:rPr lang="ar-IQ" sz="1200" b="0" i="0" u="none" strike="noStrike" kern="1200" dirty="0" smtClean="0">
                <a:solidFill>
                  <a:schemeClr val="tx1"/>
                </a:solidFill>
                <a:effectLst/>
                <a:latin typeface="+mn-lt"/>
                <a:ea typeface="+mn-ea"/>
                <a:cs typeface="+mn-cs"/>
              </a:rPr>
              <a:t>والتوتر</a:t>
            </a:r>
            <a:r>
              <a:rPr lang="ar-IQ" sz="1200" b="0" i="0" kern="1200" dirty="0" smtClean="0">
                <a:solidFill>
                  <a:schemeClr val="tx1"/>
                </a:solidFill>
                <a:effectLst/>
                <a:latin typeface="+mn-lt"/>
                <a:ea typeface="+mn-ea"/>
                <a:cs typeface="+mn-cs"/>
              </a:rPr>
              <a:t> إذا قاوم ما توسوس به نفسه، ويشعر بإلحاح داخلي للقيام به</a:t>
            </a:r>
            <a:endParaRPr lang="en-US" dirty="0"/>
          </a:p>
        </p:txBody>
      </p:sp>
      <p:sp>
        <p:nvSpPr>
          <p:cNvPr id="4" name="Slide Number Placeholder 3"/>
          <p:cNvSpPr>
            <a:spLocks noGrp="1"/>
          </p:cNvSpPr>
          <p:nvPr>
            <p:ph type="sldNum" sz="quarter" idx="10"/>
          </p:nvPr>
        </p:nvSpPr>
        <p:spPr/>
        <p:txBody>
          <a:bodyPr/>
          <a:lstStyle/>
          <a:p>
            <a:fld id="{29D52DCF-85A8-4E1B-9924-CA3F8931A4C3}" type="slidenum">
              <a:rPr lang="en-US" smtClean="0"/>
              <a:t>10</a:t>
            </a:fld>
            <a:endParaRPr lang="en-US"/>
          </a:p>
        </p:txBody>
      </p:sp>
    </p:spTree>
    <p:extLst>
      <p:ext uri="{BB962C8B-B14F-4D97-AF65-F5344CB8AC3E}">
        <p14:creationId xmlns:p14="http://schemas.microsoft.com/office/powerpoint/2010/main" val="216216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IQ" dirty="0" smtClean="0"/>
              <a:t>مؤسسة</a:t>
            </a:r>
            <a:r>
              <a:rPr lang="ar-IQ" baseline="0" dirty="0" smtClean="0"/>
              <a:t> غير ربحية أميركية تأسست عام 2003 . ماذا تقدم؟ 1- تقييمات ومراجعات للأفلام الألعاب الإلكترونية البرامج التلفزيونية الكتب والمواقع وتحدد مدى مناسبة المحتوى للأطفال حسب العمر مع تحليل محتوى العنف المشاهد الحساسة اللغة البذيئة والرسائل الإيجابية وتقدم أدوات ومواد تعليمية للمدارس والمعلمين وتنشر ابحاث حول تأثير التكنلوجيا على الأطفال اضافة لحملات حماية خصوصية الأطفال</a:t>
            </a:r>
            <a:endParaRPr lang="en-US" dirty="0"/>
          </a:p>
        </p:txBody>
      </p:sp>
      <p:sp>
        <p:nvSpPr>
          <p:cNvPr id="4" name="Slide Number Placeholder 3"/>
          <p:cNvSpPr>
            <a:spLocks noGrp="1"/>
          </p:cNvSpPr>
          <p:nvPr>
            <p:ph type="sldNum" sz="quarter" idx="10"/>
          </p:nvPr>
        </p:nvSpPr>
        <p:spPr/>
        <p:txBody>
          <a:bodyPr/>
          <a:lstStyle/>
          <a:p>
            <a:fld id="{29D52DCF-85A8-4E1B-9924-CA3F8931A4C3}" type="slidenum">
              <a:rPr lang="en-US" smtClean="0"/>
              <a:t>22</a:t>
            </a:fld>
            <a:endParaRPr lang="en-US"/>
          </a:p>
        </p:txBody>
      </p:sp>
    </p:spTree>
    <p:extLst>
      <p:ext uri="{BB962C8B-B14F-4D97-AF65-F5344CB8AC3E}">
        <p14:creationId xmlns:p14="http://schemas.microsoft.com/office/powerpoint/2010/main" val="279013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IQ" dirty="0" smtClean="0"/>
              <a:t>منصة تعليمية رقمية مخصصة الأطفال من عمر 5 سنوات وحتى المراهقة. تقدم فيديوهات قصيرة ألعاب تعليمية قصص ورسوم متحركة وكتب إلكترونية وأنشطة.</a:t>
            </a:r>
            <a:r>
              <a:rPr lang="ar-IQ" baseline="0" dirty="0" smtClean="0"/>
              <a:t> هدفها هو ن يتعلم الأطفال بطريقة مناسبة لأعمارهم كيف يكونوا آمنين على الإنترنت أي كيف يتصرفوا إذا واجهوا محتوى ضار أو شخص غريب أو طلب غير لائق</a:t>
            </a:r>
            <a:endParaRPr lang="en-US" dirty="0"/>
          </a:p>
        </p:txBody>
      </p:sp>
      <p:sp>
        <p:nvSpPr>
          <p:cNvPr id="4" name="Slide Number Placeholder 3"/>
          <p:cNvSpPr>
            <a:spLocks noGrp="1"/>
          </p:cNvSpPr>
          <p:nvPr>
            <p:ph type="sldNum" sz="quarter" idx="10"/>
          </p:nvPr>
        </p:nvSpPr>
        <p:spPr/>
        <p:txBody>
          <a:bodyPr/>
          <a:lstStyle/>
          <a:p>
            <a:fld id="{29D52DCF-85A8-4E1B-9924-CA3F8931A4C3}" type="slidenum">
              <a:rPr lang="en-US" smtClean="0"/>
              <a:t>23</a:t>
            </a:fld>
            <a:endParaRPr lang="en-US"/>
          </a:p>
        </p:txBody>
      </p:sp>
    </p:spTree>
    <p:extLst>
      <p:ext uri="{BB962C8B-B14F-4D97-AF65-F5344CB8AC3E}">
        <p14:creationId xmlns:p14="http://schemas.microsoft.com/office/powerpoint/2010/main" val="186727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4258A9-E16C-41FF-B51B-FAC8BEC5F878}"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9B764-788B-41B1-B1FB-E97B3F128BC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46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258A9-E16C-41FF-B51B-FAC8BEC5F878}"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422819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258A9-E16C-41FF-B51B-FAC8BEC5F878}"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274858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258A9-E16C-41FF-B51B-FAC8BEC5F878}"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351801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258A9-E16C-41FF-B51B-FAC8BEC5F878}"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9B764-788B-41B1-B1FB-E97B3F128BC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1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258A9-E16C-41FF-B51B-FAC8BEC5F878}"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107472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4258A9-E16C-41FF-B51B-FAC8BEC5F878}"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136016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4258A9-E16C-41FF-B51B-FAC8BEC5F878}"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416454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04258A9-E16C-41FF-B51B-FAC8BEC5F878}" type="datetimeFigureOut">
              <a:rPr lang="en-US" smtClean="0"/>
              <a:t>12/10/2025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418204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4258A9-E16C-41FF-B51B-FAC8BEC5F878}" type="datetimeFigureOut">
              <a:rPr lang="en-US" smtClean="0"/>
              <a:t>12/10/2025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249B764-788B-41B1-B1FB-E97B3F128BC1}" type="slidenum">
              <a:rPr lang="en-US" smtClean="0"/>
              <a:t>‹#›</a:t>
            </a:fld>
            <a:endParaRPr lang="en-US"/>
          </a:p>
        </p:txBody>
      </p:sp>
    </p:spTree>
    <p:extLst>
      <p:ext uri="{BB962C8B-B14F-4D97-AF65-F5344CB8AC3E}">
        <p14:creationId xmlns:p14="http://schemas.microsoft.com/office/powerpoint/2010/main" val="405792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258A9-E16C-41FF-B51B-FAC8BEC5F878}"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9B764-788B-41B1-B1FB-E97B3F128BC1}" type="slidenum">
              <a:rPr lang="en-US" smtClean="0"/>
              <a:t>‹#›</a:t>
            </a:fld>
            <a:endParaRPr lang="en-US"/>
          </a:p>
        </p:txBody>
      </p:sp>
    </p:spTree>
    <p:extLst>
      <p:ext uri="{BB962C8B-B14F-4D97-AF65-F5344CB8AC3E}">
        <p14:creationId xmlns:p14="http://schemas.microsoft.com/office/powerpoint/2010/main" val="70035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04258A9-E16C-41FF-B51B-FAC8BEC5F878}" type="datetimeFigureOut">
              <a:rPr lang="en-US" smtClean="0"/>
              <a:t>12/10/2025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249B764-788B-41B1-B1FB-E97B3F128BC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9445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mmonsensemedia.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netsmartzkids.org/" TargetMode="External"/><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452254"/>
            <a:ext cx="10058400" cy="3416839"/>
          </a:xfrm>
        </p:spPr>
        <p:txBody>
          <a:bodyPr/>
          <a:lstStyle/>
          <a:p>
            <a:pPr algn="ctr"/>
            <a:r>
              <a:rPr lang="ar-IQ" sz="9600" dirty="0" smtClean="0"/>
              <a:t>الإدمان الإلكتروني</a:t>
            </a:r>
          </a:p>
          <a:p>
            <a:pPr algn="ctr"/>
            <a:endParaRPr lang="ar-IQ" dirty="0"/>
          </a:p>
          <a:p>
            <a:pPr algn="ctr"/>
            <a:endParaRPr lang="en-US" dirty="0"/>
          </a:p>
        </p:txBody>
      </p:sp>
      <p:sp>
        <p:nvSpPr>
          <p:cNvPr id="7" name="AutoShape 2" descr="‫home - معهد الهندسة الوراثية‬‎"/>
          <p:cNvSpPr>
            <a:spLocks noGrp="1" noChangeAspect="1" noChangeArrowheads="1"/>
          </p:cNvSpPr>
          <p:nvPr>
            <p:ph type="title"/>
          </p:nvPr>
        </p:nvSpPr>
        <p:spPr bwMode="auto">
          <a:xfrm>
            <a:off x="1097280" y="286603"/>
            <a:ext cx="10058400" cy="19993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86603"/>
            <a:ext cx="2200102" cy="147292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873" y="286604"/>
            <a:ext cx="2094807" cy="1472924"/>
          </a:xfrm>
          <a:prstGeom prst="rect">
            <a:avLst/>
          </a:prstGeom>
        </p:spPr>
      </p:pic>
    </p:spTree>
    <p:extLst>
      <p:ext uri="{BB962C8B-B14F-4D97-AF65-F5344CB8AC3E}">
        <p14:creationId xmlns:p14="http://schemas.microsoft.com/office/powerpoint/2010/main" val="3888590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57288"/>
          </a:xfrm>
        </p:spPr>
        <p:txBody>
          <a:bodyPr/>
          <a:lstStyle/>
          <a:p>
            <a:pPr algn="r" rtl="1"/>
            <a:r>
              <a:rPr lang="ar-IQ" dirty="0" smtClean="0"/>
              <a:t>أشكال الإدمان الإلكتروني</a:t>
            </a:r>
            <a:endParaRPr lang="en-US" dirty="0"/>
          </a:p>
        </p:txBody>
      </p:sp>
      <p:sp>
        <p:nvSpPr>
          <p:cNvPr id="3" name="Content Placeholder 2"/>
          <p:cNvSpPr>
            <a:spLocks noGrp="1"/>
          </p:cNvSpPr>
          <p:nvPr>
            <p:ph idx="1"/>
          </p:nvPr>
        </p:nvSpPr>
        <p:spPr/>
        <p:txBody>
          <a:bodyPr/>
          <a:lstStyle/>
          <a:p>
            <a:pPr algn="just" rtl="1">
              <a:buFont typeface="Courier New" panose="02070309020205020404" pitchFamily="49" charset="0"/>
              <a:buChar char="o"/>
            </a:pPr>
            <a:r>
              <a:rPr lang="ar-IQ" dirty="0" smtClean="0"/>
              <a:t> </a:t>
            </a:r>
            <a:r>
              <a:rPr lang="ar-IQ" sz="2800" dirty="0" smtClean="0">
                <a:solidFill>
                  <a:schemeClr val="accent4">
                    <a:lumMod val="75000"/>
                  </a:schemeClr>
                </a:solidFill>
              </a:rPr>
              <a:t>إدمان جمع المعلومات من قواعد جمع البيانات </a:t>
            </a:r>
            <a:r>
              <a:rPr lang="ar-IQ" sz="2800" dirty="0" smtClean="0"/>
              <a:t>وخاصة لدى الطلبة والباحثين من مستخدمي الإنترنت وهذا يشكل 84% من مستخدمي الإنترنت</a:t>
            </a:r>
          </a:p>
          <a:p>
            <a:pPr algn="just" rtl="1">
              <a:buFont typeface="Courier New" panose="02070309020205020404" pitchFamily="49" charset="0"/>
              <a:buChar char="o"/>
            </a:pPr>
            <a:r>
              <a:rPr lang="ar-IQ" sz="2800" dirty="0"/>
              <a:t> </a:t>
            </a:r>
            <a:r>
              <a:rPr lang="ar-IQ" sz="2800" dirty="0" smtClean="0">
                <a:solidFill>
                  <a:schemeClr val="accent4">
                    <a:lumMod val="75000"/>
                  </a:schemeClr>
                </a:solidFill>
              </a:rPr>
              <a:t>الإدمان على الألعاب الإلكترونية </a:t>
            </a:r>
            <a:r>
              <a:rPr lang="ar-IQ" sz="2800" dirty="0" smtClean="0"/>
              <a:t>والسلوك القهري لمنافسة اللاعبين في المواقع</a:t>
            </a:r>
          </a:p>
          <a:p>
            <a:pPr algn="just" rtl="1">
              <a:buFont typeface="Courier New" panose="02070309020205020404" pitchFamily="49" charset="0"/>
              <a:buChar char="o"/>
            </a:pPr>
            <a:r>
              <a:rPr lang="ar-IQ" sz="2800" dirty="0"/>
              <a:t> </a:t>
            </a:r>
            <a:r>
              <a:rPr lang="ar-IQ" sz="2800" dirty="0" smtClean="0">
                <a:solidFill>
                  <a:schemeClr val="accent4">
                    <a:lumMod val="75000"/>
                  </a:schemeClr>
                </a:solidFill>
              </a:rPr>
              <a:t>إدمان العلاقات الاجتماعية والدردشة</a:t>
            </a:r>
            <a:r>
              <a:rPr lang="ar-IQ" sz="2800" dirty="0" smtClean="0"/>
              <a:t>، حيث يصبح ذلك الأمر سلوك قهري يؤدي بصاحبه إلى بناء علاقات اجتماعية جديدة تؤدي إلى خسارة الحياة الأسرية والأصدقاء</a:t>
            </a:r>
          </a:p>
          <a:p>
            <a:pPr algn="just" rtl="1">
              <a:buFont typeface="Courier New" panose="02070309020205020404" pitchFamily="49" charset="0"/>
              <a:buChar char="o"/>
            </a:pPr>
            <a:r>
              <a:rPr lang="ar-IQ" sz="2800" dirty="0"/>
              <a:t> </a:t>
            </a:r>
            <a:r>
              <a:rPr lang="ar-IQ" sz="2800" dirty="0" smtClean="0">
                <a:solidFill>
                  <a:schemeClr val="accent4">
                    <a:lumMod val="75000"/>
                  </a:schemeClr>
                </a:solidFill>
              </a:rPr>
              <a:t>التسوق القسري</a:t>
            </a:r>
            <a:r>
              <a:rPr lang="ar-IQ" sz="2800" dirty="0" smtClean="0"/>
              <a:t>: يعتقد علماء النفس أن التسوق القسري يعتبر شكلاً من أشكال </a:t>
            </a:r>
            <a:r>
              <a:rPr lang="ar-IQ" sz="2800" dirty="0" smtClean="0">
                <a:solidFill>
                  <a:schemeClr val="accent4">
                    <a:lumMod val="75000"/>
                  </a:schemeClr>
                </a:solidFill>
              </a:rPr>
              <a:t>اضطراب</a:t>
            </a:r>
            <a:r>
              <a:rPr lang="ar-IQ" sz="2800" dirty="0" smtClean="0"/>
              <a:t> </a:t>
            </a:r>
            <a:r>
              <a:rPr lang="ar-IQ" sz="2800" dirty="0" smtClean="0">
                <a:solidFill>
                  <a:schemeClr val="accent4">
                    <a:lumMod val="75000"/>
                  </a:schemeClr>
                </a:solidFill>
              </a:rPr>
              <a:t>الوسواس القهري </a:t>
            </a:r>
            <a:r>
              <a:rPr lang="en-US" sz="2800" dirty="0" smtClean="0">
                <a:solidFill>
                  <a:schemeClr val="accent4">
                    <a:lumMod val="75000"/>
                  </a:schemeClr>
                </a:solidFill>
              </a:rPr>
              <a:t>Obsessive </a:t>
            </a:r>
            <a:r>
              <a:rPr lang="en-US" sz="2800" dirty="0">
                <a:solidFill>
                  <a:schemeClr val="accent4">
                    <a:lumMod val="75000"/>
                  </a:schemeClr>
                </a:solidFill>
              </a:rPr>
              <a:t>compulsive disorder (OCD)</a:t>
            </a:r>
            <a:r>
              <a:rPr lang="ar-IQ" sz="2800" dirty="0" smtClean="0"/>
              <a:t> </a:t>
            </a:r>
            <a:endParaRPr lang="en-US" sz="2800" dirty="0"/>
          </a:p>
        </p:txBody>
      </p:sp>
    </p:spTree>
    <p:extLst>
      <p:ext uri="{BB962C8B-B14F-4D97-AF65-F5344CB8AC3E}">
        <p14:creationId xmlns:p14="http://schemas.microsoft.com/office/powerpoint/2010/main" val="1439201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5305444247434990345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67346" y="0"/>
            <a:ext cx="8395854" cy="6262255"/>
          </a:xfrm>
          <a:prstGeom prst="rect">
            <a:avLst/>
          </a:prstGeom>
          <a:ln>
            <a:noFill/>
          </a:ln>
          <a:effectLst>
            <a:softEdge rad="112500"/>
          </a:effectLst>
        </p:spPr>
      </p:pic>
    </p:spTree>
    <p:extLst>
      <p:ext uri="{BB962C8B-B14F-4D97-AF65-F5344CB8AC3E}">
        <p14:creationId xmlns:p14="http://schemas.microsoft.com/office/powerpoint/2010/main" val="3180424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54270"/>
          </a:xfrm>
        </p:spPr>
        <p:txBody>
          <a:bodyPr/>
          <a:lstStyle/>
          <a:p>
            <a:pPr algn="r" rtl="1"/>
            <a:r>
              <a:rPr lang="ar-IQ" dirty="0"/>
              <a:t>أشكال الإدمان الإلكتروني</a:t>
            </a:r>
            <a:endParaRPr lang="en-US" dirty="0"/>
          </a:p>
        </p:txBody>
      </p:sp>
      <p:sp>
        <p:nvSpPr>
          <p:cNvPr id="3" name="Content Placeholder 2"/>
          <p:cNvSpPr>
            <a:spLocks noGrp="1"/>
          </p:cNvSpPr>
          <p:nvPr>
            <p:ph idx="1"/>
          </p:nvPr>
        </p:nvSpPr>
        <p:spPr/>
        <p:txBody>
          <a:bodyPr/>
          <a:lstStyle/>
          <a:p>
            <a:pPr algn="just" rtl="1">
              <a:buFont typeface="Courier New" panose="02070309020205020404" pitchFamily="49" charset="0"/>
              <a:buChar char="o"/>
            </a:pPr>
            <a:r>
              <a:rPr lang="ar-IQ" dirty="0" smtClean="0"/>
              <a:t> </a:t>
            </a:r>
            <a:r>
              <a:rPr lang="ar-IQ" sz="3200" dirty="0" smtClean="0">
                <a:solidFill>
                  <a:schemeClr val="accent4">
                    <a:lumMod val="75000"/>
                  </a:schemeClr>
                </a:solidFill>
              </a:rPr>
              <a:t>إ</a:t>
            </a:r>
            <a:r>
              <a:rPr lang="ar-IQ" sz="3200" b="1" dirty="0" smtClean="0">
                <a:solidFill>
                  <a:schemeClr val="accent4">
                    <a:lumMod val="75000"/>
                  </a:schemeClr>
                </a:solidFill>
              </a:rPr>
              <a:t>دمان المواقع الإلكترونية الضارة</a:t>
            </a:r>
            <a:r>
              <a:rPr lang="ar-IQ" sz="3200" dirty="0" smtClean="0"/>
              <a:t>: تشير الدراسات إلى أن المشاهدات المستمرة لحوادث العنف والتدمير عللا الإنترنت أو التلفاز تؤدي بالتبعية إلى ممارسة العنف في الحياة الواقعية. </a:t>
            </a:r>
            <a:r>
              <a:rPr lang="ar-IQ" sz="3200" u="sng" dirty="0" smtClean="0">
                <a:solidFill>
                  <a:schemeClr val="accent4">
                    <a:lumMod val="75000"/>
                  </a:schemeClr>
                </a:solidFill>
              </a:rPr>
              <a:t>ولذلك نشهد زيادة ملحوظة في حوادث العنف عند الشباب وصغار السن في العالم</a:t>
            </a:r>
            <a:r>
              <a:rPr lang="ar-IQ" sz="3200" dirty="0" smtClean="0"/>
              <a:t>.</a:t>
            </a:r>
            <a:endParaRPr lang="en-US" sz="3200" dirty="0"/>
          </a:p>
        </p:txBody>
      </p:sp>
      <p:pic>
        <p:nvPicPr>
          <p:cNvPr id="1026" name="Picture 2" descr="What is the Dark Web &amp; How to Access 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 y="3380509"/>
            <a:ext cx="4222865" cy="289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4" name="AutoShape 4" descr="The dark web demystified: Its role in ..."/>
          <p:cNvSpPr>
            <a:spLocks noChangeAspect="1" noChangeArrowheads="1"/>
          </p:cNvSpPr>
          <p:nvPr/>
        </p:nvSpPr>
        <p:spPr bwMode="auto">
          <a:xfrm>
            <a:off x="2067502" y="18952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The dark web demystified: Its role in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5721927" y="3976255"/>
            <a:ext cx="5433753" cy="2133600"/>
          </a:xfrm>
          <a:prstGeom prst="rect">
            <a:avLst/>
          </a:prstGeom>
          <a:ln>
            <a:noFill/>
          </a:ln>
          <a:effectLst>
            <a:softEdge rad="112500"/>
          </a:effectLst>
        </p:spPr>
      </p:pic>
    </p:spTree>
    <p:extLst>
      <p:ext uri="{BB962C8B-B14F-4D97-AF65-F5344CB8AC3E}">
        <p14:creationId xmlns:p14="http://schemas.microsoft.com/office/powerpoint/2010/main" val="38916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lstStyle/>
          <a:p>
            <a:pPr algn="r" rtl="1"/>
            <a:r>
              <a:rPr lang="ar-IQ" dirty="0" smtClean="0"/>
              <a:t>الآثار السلبية العامة للإدمان الإلكتروني</a:t>
            </a:r>
            <a:endParaRPr lang="en-US" dirty="0"/>
          </a:p>
        </p:txBody>
      </p:sp>
      <p:sp>
        <p:nvSpPr>
          <p:cNvPr id="3" name="Content Placeholder 2"/>
          <p:cNvSpPr>
            <a:spLocks noGrp="1"/>
          </p:cNvSpPr>
          <p:nvPr>
            <p:ph idx="1"/>
          </p:nvPr>
        </p:nvSpPr>
        <p:spPr/>
        <p:txBody>
          <a:bodyPr>
            <a:noAutofit/>
          </a:bodyPr>
          <a:lstStyle/>
          <a:p>
            <a:pPr algn="r" rtl="1">
              <a:buFont typeface="Courier New" panose="02070309020205020404" pitchFamily="49" charset="0"/>
              <a:buChar char="o"/>
            </a:pPr>
            <a:r>
              <a:rPr lang="ar-IQ" sz="3200" dirty="0" smtClean="0"/>
              <a:t> </a:t>
            </a:r>
            <a:r>
              <a:rPr lang="ar-IQ" sz="3200" dirty="0" smtClean="0">
                <a:solidFill>
                  <a:schemeClr val="accent4">
                    <a:lumMod val="75000"/>
                  </a:schemeClr>
                </a:solidFill>
              </a:rPr>
              <a:t>العزلة الإجتماعية والوحدة</a:t>
            </a:r>
          </a:p>
          <a:p>
            <a:pPr algn="r" rtl="1">
              <a:buFont typeface="Courier New" panose="02070309020205020404" pitchFamily="49" charset="0"/>
              <a:buChar char="o"/>
            </a:pPr>
            <a:r>
              <a:rPr lang="ar-IQ" sz="3200" dirty="0">
                <a:solidFill>
                  <a:schemeClr val="accent4">
                    <a:lumMod val="75000"/>
                  </a:schemeClr>
                </a:solidFill>
              </a:rPr>
              <a:t> </a:t>
            </a:r>
            <a:r>
              <a:rPr lang="ar-IQ" sz="3200" dirty="0" smtClean="0">
                <a:solidFill>
                  <a:schemeClr val="accent4">
                    <a:lumMod val="75000"/>
                  </a:schemeClr>
                </a:solidFill>
              </a:rPr>
              <a:t>التأثير على الثقة بالنفس</a:t>
            </a:r>
          </a:p>
          <a:p>
            <a:pPr algn="r" rtl="1">
              <a:buFont typeface="Courier New" panose="02070309020205020404" pitchFamily="49" charset="0"/>
              <a:buChar char="o"/>
            </a:pPr>
            <a:r>
              <a:rPr lang="ar-IQ" sz="3200" dirty="0">
                <a:solidFill>
                  <a:schemeClr val="accent4">
                    <a:lumMod val="75000"/>
                  </a:schemeClr>
                </a:solidFill>
              </a:rPr>
              <a:t> </a:t>
            </a:r>
            <a:r>
              <a:rPr lang="ar-IQ" sz="3200" dirty="0" smtClean="0">
                <a:solidFill>
                  <a:schemeClr val="accent4">
                    <a:lumMod val="75000"/>
                  </a:schemeClr>
                </a:solidFill>
              </a:rPr>
              <a:t>اضطرابات النوم</a:t>
            </a:r>
          </a:p>
          <a:p>
            <a:pPr algn="r" rtl="1">
              <a:buFont typeface="Courier New" panose="02070309020205020404" pitchFamily="49" charset="0"/>
              <a:buChar char="o"/>
            </a:pPr>
            <a:r>
              <a:rPr lang="ar-IQ" sz="3200" dirty="0">
                <a:solidFill>
                  <a:schemeClr val="accent4">
                    <a:lumMod val="75000"/>
                  </a:schemeClr>
                </a:solidFill>
              </a:rPr>
              <a:t> </a:t>
            </a:r>
            <a:r>
              <a:rPr lang="ar-IQ" sz="3200" dirty="0" smtClean="0">
                <a:solidFill>
                  <a:schemeClr val="accent4">
                    <a:lumMod val="75000"/>
                  </a:schemeClr>
                </a:solidFill>
              </a:rPr>
              <a:t>الاكتئاب</a:t>
            </a:r>
          </a:p>
          <a:p>
            <a:pPr algn="r" rtl="1">
              <a:buFont typeface="Courier New" panose="02070309020205020404" pitchFamily="49" charset="0"/>
              <a:buChar char="o"/>
            </a:pPr>
            <a:r>
              <a:rPr lang="ar-IQ" sz="3200" dirty="0" smtClean="0">
                <a:solidFill>
                  <a:schemeClr val="accent4">
                    <a:lumMod val="75000"/>
                  </a:schemeClr>
                </a:solidFill>
              </a:rPr>
              <a:t> الإصابة بالجلطات الدموية</a:t>
            </a:r>
          </a:p>
          <a:p>
            <a:pPr algn="r" rtl="1">
              <a:buFont typeface="Courier New" panose="02070309020205020404" pitchFamily="49" charset="0"/>
              <a:buChar char="o"/>
            </a:pPr>
            <a:r>
              <a:rPr lang="ar-IQ" sz="3200" dirty="0">
                <a:solidFill>
                  <a:schemeClr val="accent4">
                    <a:lumMod val="75000"/>
                  </a:schemeClr>
                </a:solidFill>
              </a:rPr>
              <a:t> </a:t>
            </a:r>
            <a:r>
              <a:rPr lang="ar-IQ" sz="3200" dirty="0" smtClean="0">
                <a:solidFill>
                  <a:schemeClr val="accent4">
                    <a:lumMod val="75000"/>
                  </a:schemeClr>
                </a:solidFill>
              </a:rPr>
              <a:t>النرجسية</a:t>
            </a:r>
            <a:endParaRPr lang="ar-IQ" sz="3200" dirty="0" smtClean="0">
              <a:solidFill>
                <a:schemeClr val="accent4">
                  <a:lumMod val="75000"/>
                </a:schemeClr>
              </a:solidFill>
            </a:endParaRPr>
          </a:p>
          <a:p>
            <a:pPr algn="r" rtl="1">
              <a:buFont typeface="Courier New" panose="02070309020205020404" pitchFamily="49" charset="0"/>
              <a:buChar char="o"/>
            </a:pPr>
            <a:r>
              <a:rPr lang="ar-IQ" sz="3200" dirty="0">
                <a:solidFill>
                  <a:schemeClr val="accent4">
                    <a:lumMod val="75000"/>
                  </a:schemeClr>
                </a:solidFill>
              </a:rPr>
              <a:t> </a:t>
            </a:r>
            <a:r>
              <a:rPr lang="ar-IQ" sz="3200" dirty="0" smtClean="0">
                <a:solidFill>
                  <a:schemeClr val="accent4">
                    <a:lumMod val="75000"/>
                  </a:schemeClr>
                </a:solidFill>
              </a:rPr>
              <a:t>النوبات الهستيرية</a:t>
            </a:r>
          </a:p>
        </p:txBody>
      </p:sp>
    </p:spTree>
    <p:extLst>
      <p:ext uri="{BB962C8B-B14F-4D97-AF65-F5344CB8AC3E}">
        <p14:creationId xmlns:p14="http://schemas.microsoft.com/office/powerpoint/2010/main" val="371298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530544424743499054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5345" y="152401"/>
            <a:ext cx="9947563" cy="5716588"/>
          </a:xfrm>
          <a:prstGeom prst="rect">
            <a:avLst/>
          </a:prstGeom>
          <a:ln>
            <a:noFill/>
          </a:ln>
          <a:effectLst>
            <a:softEdge rad="112500"/>
          </a:effectLst>
        </p:spPr>
      </p:pic>
    </p:spTree>
    <p:extLst>
      <p:ext uri="{BB962C8B-B14F-4D97-AF65-F5344CB8AC3E}">
        <p14:creationId xmlns:p14="http://schemas.microsoft.com/office/powerpoint/2010/main" val="1012649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01870"/>
          </a:xfrm>
        </p:spPr>
        <p:txBody>
          <a:bodyPr/>
          <a:lstStyle/>
          <a:p>
            <a:pPr algn="r" rtl="1"/>
            <a:r>
              <a:rPr lang="ar-IQ" dirty="0" smtClean="0"/>
              <a:t>مخاطر الألعاب الإلكترونية</a:t>
            </a:r>
            <a:endParaRPr lang="en-US" dirty="0"/>
          </a:p>
        </p:txBody>
      </p:sp>
      <p:sp>
        <p:nvSpPr>
          <p:cNvPr id="3" name="Content Placeholder 2"/>
          <p:cNvSpPr>
            <a:spLocks noGrp="1"/>
          </p:cNvSpPr>
          <p:nvPr>
            <p:ph idx="1"/>
          </p:nvPr>
        </p:nvSpPr>
        <p:spPr/>
        <p:txBody>
          <a:bodyPr>
            <a:normAutofit/>
          </a:bodyPr>
          <a:lstStyle/>
          <a:p>
            <a:pPr algn="just" rtl="1"/>
            <a:r>
              <a:rPr lang="ar-IQ" sz="3200" dirty="0" smtClean="0"/>
              <a:t>في الألعاب الرياضية العادية التي تتطلب مجهوداً بدنياً فإن اللاعب يتوقف عن اللعب عندما يشعر بالتعب  أو الإنهاك بعد فترة معينة ولكن الوضع يختلف في الإلعاب </a:t>
            </a:r>
            <a:r>
              <a:rPr lang="ar-IQ" sz="3200" dirty="0" smtClean="0"/>
              <a:t>الإلكترونية</a:t>
            </a:r>
            <a:r>
              <a:rPr lang="ar-IQ" sz="3200" dirty="0" smtClean="0"/>
              <a:t>، فكلما  انخرط اللاعب في اللعب أحس بطاقته </a:t>
            </a:r>
            <a:r>
              <a:rPr lang="ar-IQ" sz="3200" dirty="0" smtClean="0"/>
              <a:t>تتجدد </a:t>
            </a:r>
            <a:r>
              <a:rPr lang="ar-IQ" sz="3200" dirty="0" smtClean="0"/>
              <a:t>وذلك نابع من أن اللعبة تصبح أصعب مع مرور الوقت وتتطلب مستويات وقدرات أعلى للنجاح، وهذا يدفع اللاعب لمواصلة اللعب من غير توقف أو شعور بالملل.</a:t>
            </a:r>
            <a:endParaRPr lang="en-US" sz="3200" dirty="0"/>
          </a:p>
        </p:txBody>
      </p:sp>
    </p:spTree>
    <p:extLst>
      <p:ext uri="{BB962C8B-B14F-4D97-AF65-F5344CB8AC3E}">
        <p14:creationId xmlns:p14="http://schemas.microsoft.com/office/powerpoint/2010/main" val="1599545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72749"/>
            <a:ext cx="10058400" cy="1265105"/>
          </a:xfrm>
        </p:spPr>
        <p:txBody>
          <a:bodyPr>
            <a:normAutofit fontScale="90000"/>
          </a:bodyPr>
          <a:lstStyle/>
          <a:p>
            <a:pPr algn="ctr" rtl="1"/>
            <a:r>
              <a:rPr lang="ar-IQ" dirty="0" smtClean="0"/>
              <a:t>أمثلة لإلعاب ألكترونية يدمن عليها الأطفال والشباب</a:t>
            </a:r>
            <a:r>
              <a:rPr lang="en-US" dirty="0" smtClean="0"/>
              <a:t/>
            </a:r>
            <a:br>
              <a:rPr lang="en-US" dirty="0" smtClean="0"/>
            </a:br>
            <a:r>
              <a:rPr lang="en-US" b="1" dirty="0" smtClean="0">
                <a:solidFill>
                  <a:schemeClr val="accent4">
                    <a:lumMod val="75000"/>
                  </a:schemeClr>
                </a:solidFill>
              </a:rPr>
              <a:t>GTA</a:t>
            </a:r>
            <a:endParaRPr lang="en-US" b="1" dirty="0">
              <a:solidFill>
                <a:schemeClr val="accent4">
                  <a:lumMod val="75000"/>
                </a:schemeClr>
              </a:solidFill>
            </a:endParaRPr>
          </a:p>
        </p:txBody>
      </p:sp>
      <p:pic>
        <p:nvPicPr>
          <p:cNvPr id="4" name="video530544424743499087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7280" y="1846263"/>
            <a:ext cx="10058399" cy="4388282"/>
          </a:xfrm>
          <a:prstGeom prst="rect">
            <a:avLst/>
          </a:prstGeom>
          <a:ln>
            <a:noFill/>
          </a:ln>
          <a:effectLst>
            <a:softEdge rad="112500"/>
          </a:effectLst>
        </p:spPr>
      </p:pic>
    </p:spTree>
    <p:extLst>
      <p:ext uri="{BB962C8B-B14F-4D97-AF65-F5344CB8AC3E}">
        <p14:creationId xmlns:p14="http://schemas.microsoft.com/office/powerpoint/2010/main" val="627865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09688"/>
          </a:xfrm>
        </p:spPr>
        <p:txBody>
          <a:bodyPr/>
          <a:lstStyle/>
          <a:p>
            <a:pPr algn="r" rtl="1"/>
            <a:r>
              <a:rPr lang="ar-IQ" dirty="0"/>
              <a:t>أمثلة لإلعاب ألكترونية يدمن عليها الأطفال والشباب</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97279" y="1901682"/>
            <a:ext cx="3543993" cy="43051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82" y="1901683"/>
            <a:ext cx="6334298" cy="1821232"/>
          </a:xfrm>
          <a:prstGeom prst="rect">
            <a:avLst/>
          </a:prstGeom>
        </p:spPr>
      </p:pic>
      <p:pic>
        <p:nvPicPr>
          <p:cNvPr id="1036" name="Picture 12" descr="الحوت الأزرق&quot;.. لعبة الموت القادم من الشرق | الجزيرة ن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3971109"/>
            <a:ext cx="6334298" cy="223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80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11123"/>
          </a:xfrm>
        </p:spPr>
        <p:txBody>
          <a:bodyPr/>
          <a:lstStyle/>
          <a:p>
            <a:pPr algn="r" rtl="1"/>
            <a:r>
              <a:rPr lang="ar-IQ" dirty="0" smtClean="0"/>
              <a:t>دور الأسرة، المؤسسات التعليمية والمجتمع في الوقاية</a:t>
            </a:r>
            <a:endParaRPr lang="en-US" dirty="0"/>
          </a:p>
        </p:txBody>
      </p:sp>
      <p:sp>
        <p:nvSpPr>
          <p:cNvPr id="3" name="Content Placeholder 2"/>
          <p:cNvSpPr>
            <a:spLocks noGrp="1"/>
          </p:cNvSpPr>
          <p:nvPr>
            <p:ph idx="1"/>
          </p:nvPr>
        </p:nvSpPr>
        <p:spPr/>
        <p:txBody>
          <a:bodyPr/>
          <a:lstStyle/>
          <a:p>
            <a:pPr algn="r" rtl="1">
              <a:buFont typeface="Courier New" panose="02070309020205020404" pitchFamily="49" charset="0"/>
              <a:buChar char="o"/>
            </a:pPr>
            <a:r>
              <a:rPr lang="ar-IQ" dirty="0" smtClean="0"/>
              <a:t> </a:t>
            </a:r>
            <a:r>
              <a:rPr lang="ar-IQ" sz="3200" dirty="0" smtClean="0"/>
              <a:t>دور الأسرة</a:t>
            </a:r>
          </a:p>
          <a:p>
            <a:pPr algn="r" rtl="1">
              <a:buFont typeface="Wingdings" panose="05000000000000000000" pitchFamily="2" charset="2"/>
              <a:buChar char="v"/>
            </a:pPr>
            <a:r>
              <a:rPr lang="ar-IQ" sz="3200" dirty="0"/>
              <a:t> </a:t>
            </a:r>
            <a:r>
              <a:rPr lang="ar-IQ" sz="3200" u="sng" dirty="0" smtClean="0">
                <a:solidFill>
                  <a:schemeClr val="accent4">
                    <a:lumMod val="75000"/>
                  </a:schemeClr>
                </a:solidFill>
              </a:rPr>
              <a:t>كن قدوة صالحة</a:t>
            </a:r>
            <a:endParaRPr lang="en-US" sz="3200" u="sng" dirty="0">
              <a:solidFill>
                <a:schemeClr val="accent4">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79" y="1845734"/>
            <a:ext cx="4831080" cy="4450563"/>
          </a:xfrm>
          <a:prstGeom prst="rect">
            <a:avLst/>
          </a:prstGeom>
          <a:ln>
            <a:noFill/>
          </a:ln>
          <a:effectLst>
            <a:softEdge rad="112500"/>
          </a:effectLst>
        </p:spPr>
      </p:pic>
      <p:sp>
        <p:nvSpPr>
          <p:cNvPr id="5" name="TextBox 4"/>
          <p:cNvSpPr txBox="1"/>
          <p:nvPr/>
        </p:nvSpPr>
        <p:spPr>
          <a:xfrm>
            <a:off x="1097278" y="4605368"/>
            <a:ext cx="4689568" cy="1200329"/>
          </a:xfrm>
          <a:prstGeom prst="rect">
            <a:avLst/>
          </a:prstGeom>
          <a:noFill/>
        </p:spPr>
        <p:txBody>
          <a:bodyPr wrap="square" rtlCol="0">
            <a:spAutoFit/>
          </a:bodyPr>
          <a:lstStyle/>
          <a:p>
            <a:pPr algn="ctr" rtl="1"/>
            <a:r>
              <a:rPr lang="ar-IQ" dirty="0">
                <a:solidFill>
                  <a:schemeClr val="bg1"/>
                </a:solidFill>
              </a:rPr>
              <a:t>سألوها</a:t>
            </a:r>
          </a:p>
          <a:p>
            <a:pPr algn="ctr" rtl="1"/>
            <a:r>
              <a:rPr lang="ar-IQ" dirty="0">
                <a:solidFill>
                  <a:schemeClr val="bg1"/>
                </a:solidFill>
              </a:rPr>
              <a:t>- كيف أقنعت طفلك بالقراءة بدلاً من </a:t>
            </a:r>
            <a:r>
              <a:rPr lang="ar-IQ" dirty="0" smtClean="0">
                <a:solidFill>
                  <a:schemeClr val="bg1"/>
                </a:solidFill>
              </a:rPr>
              <a:t>اللعب بالأجهزة </a:t>
            </a:r>
            <a:r>
              <a:rPr lang="ar-IQ" dirty="0">
                <a:solidFill>
                  <a:schemeClr val="bg1"/>
                </a:solidFill>
              </a:rPr>
              <a:t>الذكية ؟</a:t>
            </a:r>
          </a:p>
          <a:p>
            <a:pPr algn="ctr" rtl="1"/>
            <a:r>
              <a:rPr lang="ar-IQ" dirty="0">
                <a:solidFill>
                  <a:schemeClr val="bg1"/>
                </a:solidFill>
              </a:rPr>
              <a:t>أجابتهم :</a:t>
            </a:r>
          </a:p>
          <a:p>
            <a:pPr algn="ctr" rtl="1"/>
            <a:r>
              <a:rPr lang="ar-IQ" dirty="0">
                <a:solidFill>
                  <a:schemeClr val="bg1"/>
                </a:solidFill>
              </a:rPr>
              <a:t>- الأطفال لا يسمعوننا ، بل يقلدوننا ❤</a:t>
            </a:r>
            <a:endParaRPr lang="en-US" dirty="0">
              <a:solidFill>
                <a:schemeClr val="bg1"/>
              </a:solidFill>
            </a:endParaRPr>
          </a:p>
        </p:txBody>
      </p:sp>
      <p:pic>
        <p:nvPicPr>
          <p:cNvPr id="2052" name="Picture 4" descr="سألوها: كيف أقنعت طفلك بالقراءة بدلا من اللعب بالأجهزة الذكية؟ أجابتهم:  الأطفال لا يسمعوننا . . بل يقلدونن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0" y="3265714"/>
            <a:ext cx="4846320" cy="30305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85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790391"/>
          </a:xfrm>
        </p:spPr>
        <p:txBody>
          <a:bodyPr/>
          <a:lstStyle/>
          <a:p>
            <a:pPr algn="r" rtl="1"/>
            <a:r>
              <a:rPr lang="ar-IQ" dirty="0"/>
              <a:t>دور الأسرة</a:t>
            </a:r>
            <a:br>
              <a:rPr lang="ar-IQ" dirty="0"/>
            </a:br>
            <a:endParaRPr lang="en-US" dirty="0"/>
          </a:p>
        </p:txBody>
      </p:sp>
      <p:sp>
        <p:nvSpPr>
          <p:cNvPr id="3" name="Content Placeholder 2"/>
          <p:cNvSpPr>
            <a:spLocks noGrp="1"/>
          </p:cNvSpPr>
          <p:nvPr>
            <p:ph idx="1"/>
          </p:nvPr>
        </p:nvSpPr>
        <p:spPr>
          <a:xfrm>
            <a:off x="1097280" y="2253346"/>
            <a:ext cx="10058400" cy="3615747"/>
          </a:xfrm>
        </p:spPr>
        <p:txBody>
          <a:bodyPr/>
          <a:lstStyle/>
          <a:p>
            <a:pPr algn="just" rtl="1">
              <a:buFont typeface="Wingdings" panose="05000000000000000000" pitchFamily="2" charset="2"/>
              <a:buChar char="v"/>
            </a:pPr>
            <a:r>
              <a:rPr lang="ar-IQ" dirty="0" smtClean="0"/>
              <a:t> </a:t>
            </a:r>
            <a:r>
              <a:rPr lang="ar-IQ" sz="2400" b="1" dirty="0" smtClean="0">
                <a:solidFill>
                  <a:schemeClr val="accent4">
                    <a:lumMod val="75000"/>
                  </a:schemeClr>
                </a:solidFill>
              </a:rPr>
              <a:t>بعض الملاحظات التي يجب أخذها في الاعتبار عند تعاملك مع الأطفال:</a:t>
            </a:r>
          </a:p>
          <a:p>
            <a:pPr marL="457200" indent="-457200" algn="just" rtl="1">
              <a:buFont typeface="+mj-lt"/>
              <a:buAutoNum type="arabicPeriod"/>
            </a:pPr>
            <a:r>
              <a:rPr lang="ar-IQ" sz="2400" dirty="0" smtClean="0"/>
              <a:t>انتبه لعدد المرات التي تجلس فيها أمام شاشة الهاتف المحمول أمام طفلك</a:t>
            </a:r>
          </a:p>
          <a:p>
            <a:pPr marL="457200" indent="-457200" algn="just" rtl="1">
              <a:buFont typeface="+mj-lt"/>
              <a:buAutoNum type="arabicPeriod"/>
            </a:pPr>
            <a:r>
              <a:rPr lang="ar-IQ" sz="2400" dirty="0" smtClean="0"/>
              <a:t>الأطفال يحتاجون إلى أشخاص حقيقيين يشعرونهم </a:t>
            </a:r>
            <a:r>
              <a:rPr lang="ar-IQ" sz="2400" dirty="0" smtClean="0"/>
              <a:t>بالدفء </a:t>
            </a:r>
            <a:r>
              <a:rPr lang="ar-IQ" sz="2400" dirty="0" smtClean="0"/>
              <a:t>والعاطفة وليس إلى رفيق عبارة عن شاشة إلكترونية</a:t>
            </a:r>
          </a:p>
          <a:p>
            <a:pPr marL="457200" indent="-457200" algn="just" rtl="1">
              <a:buFont typeface="+mj-lt"/>
              <a:buAutoNum type="arabicPeriod"/>
            </a:pPr>
            <a:r>
              <a:rPr lang="ar-IQ" sz="2400" dirty="0" smtClean="0"/>
              <a:t>حاول الرجوع إلى الألعاب التقليدية وقضاء الوقت مع طفلك </a:t>
            </a:r>
          </a:p>
          <a:p>
            <a:pPr marL="457200" indent="-457200" algn="just" rtl="1">
              <a:buFont typeface="+mj-lt"/>
              <a:buAutoNum type="arabicPeriod"/>
            </a:pPr>
            <a:r>
              <a:rPr lang="ar-IQ" sz="2400" dirty="0" smtClean="0"/>
              <a:t>الطفل يتعلم من خلال حواسه، ولذلك فإن استخدام محفزات حسية يدركها الطفل من خلال الحواس من شأنه أن يساعد في تطور جوانب النمو المختلفة لديه</a:t>
            </a:r>
          </a:p>
          <a:p>
            <a:pPr algn="r" rtl="1">
              <a:buFont typeface="Courier New" panose="02070309020205020404" pitchFamily="49" charset="0"/>
              <a:buChar char="o"/>
            </a:pPr>
            <a:endParaRPr lang="en-US" dirty="0"/>
          </a:p>
        </p:txBody>
      </p:sp>
      <p:sp>
        <p:nvSpPr>
          <p:cNvPr id="4" name="AutoShape 2" descr="مهارات اللعب عند الأطفال ودورها في التطور اللغوي"/>
          <p:cNvSpPr>
            <a:spLocks noChangeAspect="1" noChangeArrowheads="1"/>
          </p:cNvSpPr>
          <p:nvPr/>
        </p:nvSpPr>
        <p:spPr bwMode="auto">
          <a:xfrm>
            <a:off x="155575" y="-144463"/>
            <a:ext cx="2666002" cy="36844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6" y="286602"/>
            <a:ext cx="2666002" cy="2939923"/>
          </a:xfrm>
          <a:prstGeom prst="rect">
            <a:avLst/>
          </a:prstGeom>
          <a:ln>
            <a:noFill/>
          </a:ln>
          <a:effectLst>
            <a:softEdge rad="112500"/>
          </a:effectLst>
        </p:spPr>
      </p:pic>
    </p:spTree>
    <p:extLst>
      <p:ext uri="{BB962C8B-B14F-4D97-AF65-F5344CB8AC3E}">
        <p14:creationId xmlns:p14="http://schemas.microsoft.com/office/powerpoint/2010/main" val="492716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66775"/>
            <a:ext cx="10058400" cy="1292814"/>
          </a:xfrm>
        </p:spPr>
        <p:txBody>
          <a:bodyPr>
            <a:normAutofit fontScale="90000"/>
          </a:bodyPr>
          <a:lstStyle/>
          <a:p>
            <a:pPr algn="r" rtl="1"/>
            <a:r>
              <a:rPr lang="ar-IQ" dirty="0" smtClean="0"/>
              <a:t/>
            </a:r>
            <a:br>
              <a:rPr lang="ar-IQ" dirty="0" smtClean="0"/>
            </a:br>
            <a:r>
              <a:rPr lang="ar-IQ" dirty="0" smtClean="0"/>
              <a:t>الإدمان الإلكتروني (الرقمي)</a:t>
            </a:r>
            <a:br>
              <a:rPr lang="ar-IQ" dirty="0" smtClean="0"/>
            </a:br>
            <a:endParaRPr lang="en-US" dirty="0"/>
          </a:p>
        </p:txBody>
      </p:sp>
      <p:sp>
        <p:nvSpPr>
          <p:cNvPr id="3" name="Content Placeholder 2"/>
          <p:cNvSpPr>
            <a:spLocks noGrp="1"/>
          </p:cNvSpPr>
          <p:nvPr>
            <p:ph idx="1"/>
          </p:nvPr>
        </p:nvSpPr>
        <p:spPr>
          <a:xfrm>
            <a:off x="1097280" y="1859589"/>
            <a:ext cx="10058400" cy="4023360"/>
          </a:xfrm>
        </p:spPr>
        <p:txBody>
          <a:bodyPr/>
          <a:lstStyle/>
          <a:p>
            <a:pPr algn="r" rtl="1">
              <a:buFont typeface="Courier New" panose="02070309020205020404" pitchFamily="49" charset="0"/>
              <a:buChar char="o"/>
            </a:pPr>
            <a:r>
              <a:rPr lang="ar-IQ" sz="3200" b="1" dirty="0" smtClean="0"/>
              <a:t> ماهية الإدمان الإلكتروني</a:t>
            </a:r>
          </a:p>
          <a:p>
            <a:pPr algn="r" rtl="1">
              <a:buFont typeface="Courier New" panose="02070309020205020404" pitchFamily="49" charset="0"/>
              <a:buChar char="o"/>
            </a:pPr>
            <a:r>
              <a:rPr lang="ar-IQ" sz="3200" b="1" dirty="0" smtClean="0"/>
              <a:t> الإدمان الإلكتروني والوراثة</a:t>
            </a:r>
          </a:p>
          <a:p>
            <a:pPr algn="r" rtl="1">
              <a:buFont typeface="Courier New" panose="02070309020205020404" pitchFamily="49" charset="0"/>
              <a:buChar char="o"/>
            </a:pPr>
            <a:r>
              <a:rPr lang="ar-IQ" sz="3200" b="1" dirty="0" smtClean="0"/>
              <a:t> أعراض الإدمان الإلكتروني وأشكاله</a:t>
            </a:r>
          </a:p>
          <a:p>
            <a:pPr algn="r" rtl="1">
              <a:buFont typeface="Courier New" panose="02070309020205020404" pitchFamily="49" charset="0"/>
              <a:buChar char="o"/>
            </a:pPr>
            <a:r>
              <a:rPr lang="ar-IQ" sz="3200" b="1" dirty="0" smtClean="0"/>
              <a:t> كيف يؤثر الإدمان الإلكتروني على الافراد؟</a:t>
            </a:r>
          </a:p>
          <a:p>
            <a:pPr algn="r" rtl="1">
              <a:buFont typeface="Courier New" panose="02070309020205020404" pitchFamily="49" charset="0"/>
              <a:buChar char="o"/>
            </a:pPr>
            <a:r>
              <a:rPr lang="ar-IQ" sz="3200" b="1" dirty="0" smtClean="0"/>
              <a:t> دور الأسرة، المؤسسات التعليمية والمجتمع في الوقاية</a:t>
            </a:r>
          </a:p>
          <a:p>
            <a:pPr algn="r" rtl="1"/>
            <a:endParaRPr lang="ar-IQ" sz="3200" dirty="0" smtClean="0"/>
          </a:p>
          <a:p>
            <a:pPr algn="r" rt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64" y="2074959"/>
            <a:ext cx="3297381" cy="3807990"/>
          </a:xfrm>
          <a:prstGeom prst="rect">
            <a:avLst/>
          </a:prstGeom>
          <a:ln>
            <a:noFill/>
          </a:ln>
          <a:effectLst>
            <a:softEdge rad="112500"/>
          </a:effectLst>
        </p:spPr>
      </p:pic>
    </p:spTree>
    <p:extLst>
      <p:ext uri="{BB962C8B-B14F-4D97-AF65-F5344CB8AC3E}">
        <p14:creationId xmlns:p14="http://schemas.microsoft.com/office/powerpoint/2010/main" val="2928173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15626"/>
          </a:xfrm>
        </p:spPr>
        <p:txBody>
          <a:bodyPr/>
          <a:lstStyle/>
          <a:p>
            <a:pPr algn="r" rtl="1"/>
            <a:r>
              <a:rPr lang="ar-IQ" dirty="0"/>
              <a:t>دور الأسرة</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97280" y="1872389"/>
            <a:ext cx="3200400" cy="4022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749" y="1872389"/>
            <a:ext cx="2825931" cy="4117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913" y="1872389"/>
            <a:ext cx="2984863" cy="4349115"/>
          </a:xfrm>
          <a:prstGeom prst="rect">
            <a:avLst/>
          </a:prstGeom>
        </p:spPr>
      </p:pic>
    </p:spTree>
    <p:extLst>
      <p:ext uri="{BB962C8B-B14F-4D97-AF65-F5344CB8AC3E}">
        <p14:creationId xmlns:p14="http://schemas.microsoft.com/office/powerpoint/2010/main" val="36681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11123"/>
          </a:xfrm>
        </p:spPr>
        <p:txBody>
          <a:bodyPr/>
          <a:lstStyle/>
          <a:p>
            <a:pPr algn="r"/>
            <a:r>
              <a:rPr lang="ar-IQ" dirty="0"/>
              <a:t>دور الأسرة</a:t>
            </a:r>
            <a:endParaRPr lang="en-US" dirty="0"/>
          </a:p>
        </p:txBody>
      </p:sp>
      <p:sp>
        <p:nvSpPr>
          <p:cNvPr id="3" name="Content Placeholder 2"/>
          <p:cNvSpPr>
            <a:spLocks noGrp="1"/>
          </p:cNvSpPr>
          <p:nvPr>
            <p:ph idx="1"/>
          </p:nvPr>
        </p:nvSpPr>
        <p:spPr>
          <a:xfrm>
            <a:off x="1097280" y="1881050"/>
            <a:ext cx="10058400" cy="3988043"/>
          </a:xfrm>
        </p:spPr>
        <p:txBody>
          <a:bodyPr>
            <a:normAutofit/>
          </a:bodyPr>
          <a:lstStyle/>
          <a:p>
            <a:pPr algn="r" rtl="1">
              <a:buFont typeface="Wingdings" panose="05000000000000000000" pitchFamily="2" charset="2"/>
              <a:buChar char="v"/>
            </a:pPr>
            <a:r>
              <a:rPr lang="en-US" sz="3200" dirty="0" smtClean="0"/>
              <a:t>  </a:t>
            </a:r>
            <a:r>
              <a:rPr lang="ar-IQ" sz="3200" dirty="0" smtClean="0"/>
              <a:t>عقد اتفاق حول استخدام الأجهزة</a:t>
            </a:r>
          </a:p>
          <a:p>
            <a:pPr algn="r" rtl="1">
              <a:buFont typeface="Wingdings" panose="05000000000000000000" pitchFamily="2" charset="2"/>
              <a:buChar char="v"/>
            </a:pPr>
            <a:r>
              <a:rPr lang="ar-IQ" sz="3200" dirty="0"/>
              <a:t> </a:t>
            </a:r>
            <a:r>
              <a:rPr lang="ar-IQ" sz="3200" dirty="0" smtClean="0"/>
              <a:t>احتضان عالم الأبناء على الإنترنت</a:t>
            </a:r>
          </a:p>
          <a:p>
            <a:pPr algn="r" rtl="1">
              <a:buFont typeface="Wingdings" panose="05000000000000000000" pitchFamily="2" charset="2"/>
              <a:buChar char="v"/>
            </a:pPr>
            <a:r>
              <a:rPr lang="ar-IQ" sz="3200" dirty="0"/>
              <a:t> </a:t>
            </a:r>
            <a:r>
              <a:rPr lang="ar-IQ" sz="3200" dirty="0" smtClean="0"/>
              <a:t>تعليم الأبناء المواطنة الإلكترونية الصحيحة</a:t>
            </a:r>
          </a:p>
          <a:p>
            <a:pPr algn="r" rtl="1">
              <a:buFont typeface="Wingdings" panose="05000000000000000000" pitchFamily="2" charset="2"/>
              <a:buChar char="v"/>
            </a:pPr>
            <a:r>
              <a:rPr lang="ar-IQ" sz="3200" dirty="0"/>
              <a:t> </a:t>
            </a:r>
            <a:r>
              <a:rPr lang="ar-IQ" sz="3200" dirty="0" smtClean="0"/>
              <a:t>تعليم الأبناء التوازن بين الحياة الطبيعية والحياة الإلكترونية</a:t>
            </a:r>
            <a:endParaRPr lang="en-US" sz="3200" dirty="0"/>
          </a:p>
        </p:txBody>
      </p:sp>
    </p:spTree>
    <p:extLst>
      <p:ext uri="{BB962C8B-B14F-4D97-AF65-F5344CB8AC3E}">
        <p14:creationId xmlns:p14="http://schemas.microsoft.com/office/powerpoint/2010/main" val="2694156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26571"/>
            <a:ext cx="10058400" cy="1894115"/>
          </a:xfrm>
        </p:spPr>
        <p:txBody>
          <a:bodyPr>
            <a:normAutofit fontScale="90000"/>
          </a:bodyPr>
          <a:lstStyle/>
          <a:p>
            <a:pPr algn="r" rtl="1"/>
            <a:r>
              <a:rPr lang="ar-IQ" dirty="0" smtClean="0"/>
              <a:t>الوقاية من المحتويات الإلكترونية الضارة</a:t>
            </a:r>
            <a:r>
              <a:rPr lang="en-US" dirty="0" smtClean="0"/>
              <a:t/>
            </a:r>
            <a:br>
              <a:rPr lang="en-US" dirty="0" smtClean="0"/>
            </a:br>
            <a:r>
              <a:rPr lang="ar-IQ" dirty="0"/>
              <a:t> </a:t>
            </a:r>
            <a:r>
              <a:rPr lang="ar-IQ" sz="3600" dirty="0">
                <a:solidFill>
                  <a:schemeClr val="accent4">
                    <a:lumMod val="75000"/>
                  </a:schemeClr>
                </a:solidFill>
              </a:rPr>
              <a:t>مواقع مفيدة لأولياء الأمور والباحثين والتربويين</a:t>
            </a:r>
            <a:r>
              <a:rPr lang="ar-IQ" dirty="0"/>
              <a:t/>
            </a:r>
            <a:br>
              <a:rPr lang="ar-IQ" dirty="0"/>
            </a:br>
            <a:endParaRPr lang="en-US" dirty="0"/>
          </a:p>
        </p:txBody>
      </p:sp>
      <p:sp>
        <p:nvSpPr>
          <p:cNvPr id="3" name="Content Placeholder 2"/>
          <p:cNvSpPr>
            <a:spLocks noGrp="1"/>
          </p:cNvSpPr>
          <p:nvPr>
            <p:ph idx="1"/>
          </p:nvPr>
        </p:nvSpPr>
        <p:spPr>
          <a:xfrm>
            <a:off x="4219302" y="1724297"/>
            <a:ext cx="6936378" cy="496389"/>
          </a:xfrm>
        </p:spPr>
        <p:txBody>
          <a:bodyPr>
            <a:normAutofit fontScale="92500" lnSpcReduction="10000"/>
          </a:bodyPr>
          <a:lstStyle/>
          <a:p>
            <a:pPr marL="571500" indent="-571500" algn="r" rtl="1">
              <a:buFont typeface="+mj-lt"/>
              <a:buAutoNum type="romanUcPeriod"/>
            </a:pPr>
            <a:r>
              <a:rPr lang="en-US" sz="3200" dirty="0">
                <a:solidFill>
                  <a:schemeClr val="accent4">
                    <a:lumMod val="75000"/>
                  </a:schemeClr>
                </a:solidFill>
                <a:hlinkClick r:id="rId3"/>
              </a:rPr>
              <a:t>https://www.commonsensemedia.org/</a:t>
            </a:r>
            <a:r>
              <a:rPr lang="en-US" sz="3200" dirty="0">
                <a:solidFill>
                  <a:schemeClr val="accent4">
                    <a:lumMod val="75000"/>
                  </a:schemeClr>
                </a:solidFill>
              </a:rPr>
              <a:t> </a:t>
            </a:r>
          </a:p>
          <a:p>
            <a:pPr marL="571500" indent="-571500" algn="r" rtl="1">
              <a:buFont typeface="+mj-lt"/>
              <a:buAutoNum type="romanUcPeriod"/>
            </a:pPr>
            <a:endParaRPr lang="en-US" sz="3200" dirty="0">
              <a:solidFill>
                <a:schemeClr val="accent4">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89" y="1845734"/>
            <a:ext cx="3461657" cy="44156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303" y="2439921"/>
            <a:ext cx="3317966" cy="3821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8526" y="2454286"/>
            <a:ext cx="3357155" cy="3807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75761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sz="4300" dirty="0">
                <a:solidFill>
                  <a:prstClr val="black">
                    <a:lumMod val="75000"/>
                    <a:lumOff val="25000"/>
                  </a:prstClr>
                </a:solidFill>
              </a:rPr>
              <a:t>الوقاية من المحتويات الإلكترونية الضارة</a:t>
            </a:r>
            <a:r>
              <a:rPr lang="en-US" sz="4300" dirty="0">
                <a:solidFill>
                  <a:prstClr val="black">
                    <a:lumMod val="75000"/>
                    <a:lumOff val="25000"/>
                  </a:prstClr>
                </a:solidFill>
              </a:rPr>
              <a:t/>
            </a:r>
            <a:br>
              <a:rPr lang="en-US" sz="4300" dirty="0">
                <a:solidFill>
                  <a:prstClr val="black">
                    <a:lumMod val="75000"/>
                    <a:lumOff val="25000"/>
                  </a:prstClr>
                </a:solidFill>
              </a:rPr>
            </a:br>
            <a:r>
              <a:rPr lang="ar-IQ" sz="4300" dirty="0">
                <a:solidFill>
                  <a:prstClr val="black">
                    <a:lumMod val="75000"/>
                    <a:lumOff val="25000"/>
                  </a:prstClr>
                </a:solidFill>
              </a:rPr>
              <a:t> </a:t>
            </a:r>
            <a:r>
              <a:rPr lang="ar-IQ" sz="3200" dirty="0">
                <a:solidFill>
                  <a:schemeClr val="accent4">
                    <a:lumMod val="75000"/>
                  </a:schemeClr>
                </a:solidFill>
              </a:rPr>
              <a:t>مواقع مفيدة لأولياء الأمور والباحثين والتربويين</a:t>
            </a:r>
            <a:endParaRPr lang="en-US" dirty="0">
              <a:solidFill>
                <a:schemeClr val="accent4">
                  <a:lumMod val="75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245" y="1860117"/>
            <a:ext cx="3724102" cy="4429846"/>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347" y="2602721"/>
            <a:ext cx="3428431" cy="3920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0449" y="2491883"/>
            <a:ext cx="3330990" cy="40316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5061319" y="1737360"/>
            <a:ext cx="6094361" cy="584775"/>
          </a:xfrm>
          <a:prstGeom prst="rect">
            <a:avLst/>
          </a:prstGeom>
        </p:spPr>
        <p:txBody>
          <a:bodyPr wrap="none">
            <a:spAutoFit/>
          </a:bodyPr>
          <a:lstStyle/>
          <a:p>
            <a:pPr marL="400050" indent="-400050" algn="r" rtl="1">
              <a:buFont typeface="+mj-lt"/>
              <a:buAutoNum type="romanUcPeriod" startAt="2"/>
            </a:pPr>
            <a:r>
              <a:rPr lang="en-US" sz="3200" dirty="0">
                <a:solidFill>
                  <a:schemeClr val="accent4">
                    <a:lumMod val="75000"/>
                  </a:schemeClr>
                </a:solidFill>
                <a:hlinkClick r:id="rId6"/>
              </a:rPr>
              <a:t>https://www.netsmartzkids.org</a:t>
            </a:r>
            <a:r>
              <a:rPr lang="en-US" sz="3200" dirty="0" smtClean="0">
                <a:solidFill>
                  <a:schemeClr val="accent4">
                    <a:lumMod val="75000"/>
                  </a:schemeClr>
                </a:solidFill>
                <a:hlinkClick r:id="rId6"/>
              </a:rPr>
              <a:t>/</a:t>
            </a:r>
            <a:r>
              <a:rPr lang="en-US" sz="3200" dirty="0" smtClean="0">
                <a:solidFill>
                  <a:schemeClr val="accent4">
                    <a:lumMod val="75000"/>
                  </a:schemeClr>
                </a:solidFill>
              </a:rPr>
              <a:t> </a:t>
            </a:r>
            <a:endParaRPr lang="en-US" sz="3200" dirty="0">
              <a:solidFill>
                <a:schemeClr val="accent4">
                  <a:lumMod val="75000"/>
                </a:schemeClr>
              </a:solidFill>
            </a:endParaRPr>
          </a:p>
        </p:txBody>
      </p:sp>
    </p:spTree>
    <p:extLst>
      <p:ext uri="{BB962C8B-B14F-4D97-AF65-F5344CB8AC3E}">
        <p14:creationId xmlns:p14="http://schemas.microsoft.com/office/powerpoint/2010/main" val="2984987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68124"/>
          </a:xfrm>
        </p:spPr>
        <p:txBody>
          <a:bodyPr/>
          <a:lstStyle/>
          <a:p>
            <a:pPr algn="r" rtl="1"/>
            <a:r>
              <a:rPr lang="ar-IQ" dirty="0" smtClean="0"/>
              <a:t>دور المؤسسات التعليمية والمجتمع</a:t>
            </a:r>
            <a:endParaRPr lang="en-US" dirty="0"/>
          </a:p>
        </p:txBody>
      </p:sp>
      <p:sp>
        <p:nvSpPr>
          <p:cNvPr id="3" name="Content Placeholder 2"/>
          <p:cNvSpPr>
            <a:spLocks noGrp="1"/>
          </p:cNvSpPr>
          <p:nvPr>
            <p:ph idx="1"/>
          </p:nvPr>
        </p:nvSpPr>
        <p:spPr>
          <a:xfrm>
            <a:off x="1097280" y="2064326"/>
            <a:ext cx="10058400" cy="4012585"/>
          </a:xfrm>
        </p:spPr>
        <p:txBody>
          <a:bodyPr/>
          <a:lstStyle/>
          <a:p>
            <a:pPr algn="just" rtl="1">
              <a:buFont typeface="Courier New" panose="02070309020205020404" pitchFamily="49" charset="0"/>
              <a:buChar char="o"/>
            </a:pPr>
            <a:r>
              <a:rPr lang="ar-IQ" dirty="0" smtClean="0"/>
              <a:t> </a:t>
            </a:r>
            <a:r>
              <a:rPr lang="ar-IQ" sz="2800" dirty="0" smtClean="0"/>
              <a:t>استخدام أدوات لقياس إدمان الطلبة للإنترنت للمساعدة في التشخيص</a:t>
            </a:r>
          </a:p>
          <a:p>
            <a:pPr algn="just" rtl="1">
              <a:buFont typeface="Courier New" panose="02070309020205020404" pitchFamily="49" charset="0"/>
              <a:buChar char="o"/>
            </a:pPr>
            <a:r>
              <a:rPr lang="ar-IQ" sz="2800" dirty="0"/>
              <a:t> </a:t>
            </a:r>
            <a:r>
              <a:rPr lang="ar-IQ" sz="2800" dirty="0" smtClean="0"/>
              <a:t>التحدث مع أولياء الأمور عن أخطار الإنترنت واضراره على الطلبة والأطفال</a:t>
            </a:r>
          </a:p>
          <a:p>
            <a:pPr algn="just" rtl="1">
              <a:buFont typeface="Courier New" panose="02070309020205020404" pitchFamily="49" charset="0"/>
              <a:buChar char="o"/>
            </a:pPr>
            <a:r>
              <a:rPr lang="ar-IQ" sz="2800" dirty="0"/>
              <a:t> </a:t>
            </a:r>
            <a:r>
              <a:rPr lang="ar-IQ" sz="2800" dirty="0" smtClean="0"/>
              <a:t>الحوار مع الطلبة حول مضار الإنترنت وكيفية التعامل مع الأجهزة الإلكترونية</a:t>
            </a:r>
          </a:p>
          <a:p>
            <a:pPr algn="just" rtl="1">
              <a:buFont typeface="Courier New" panose="02070309020205020404" pitchFamily="49" charset="0"/>
              <a:buChar char="o"/>
            </a:pPr>
            <a:r>
              <a:rPr lang="ar-IQ" sz="2800" dirty="0"/>
              <a:t> </a:t>
            </a:r>
            <a:r>
              <a:rPr lang="ar-IQ" sz="2800" dirty="0" smtClean="0"/>
              <a:t>تعليم الطلبة مهارات التواصل الاجتماعي وكيفية التعامل مع الأجهزة الإلكترونية</a:t>
            </a:r>
            <a:endParaRPr lang="en-US" sz="2800" dirty="0"/>
          </a:p>
        </p:txBody>
      </p:sp>
    </p:spTree>
    <p:extLst>
      <p:ext uri="{BB962C8B-B14F-4D97-AF65-F5344CB8AC3E}">
        <p14:creationId xmlns:p14="http://schemas.microsoft.com/office/powerpoint/2010/main" val="2709668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54270"/>
          </a:xfrm>
        </p:spPr>
        <p:txBody>
          <a:bodyPr/>
          <a:lstStyle/>
          <a:p>
            <a:pPr algn="r" rtl="1"/>
            <a:r>
              <a:rPr lang="ar-IQ" dirty="0" smtClean="0"/>
              <a:t>دور المؤسسات التعليمية والمجتمع</a:t>
            </a:r>
            <a:endParaRPr lang="en-US" dirty="0"/>
          </a:p>
        </p:txBody>
      </p:sp>
      <p:sp>
        <p:nvSpPr>
          <p:cNvPr id="3" name="Content Placeholder 2"/>
          <p:cNvSpPr>
            <a:spLocks noGrp="1"/>
          </p:cNvSpPr>
          <p:nvPr>
            <p:ph idx="1"/>
          </p:nvPr>
        </p:nvSpPr>
        <p:spPr>
          <a:xfrm>
            <a:off x="1097280" y="2355272"/>
            <a:ext cx="10058400" cy="3513821"/>
          </a:xfrm>
        </p:spPr>
        <p:txBody>
          <a:bodyPr>
            <a:normAutofit/>
          </a:bodyPr>
          <a:lstStyle/>
          <a:p>
            <a:pPr algn="just" rtl="1">
              <a:buFont typeface="Courier New" panose="02070309020205020404" pitchFamily="49" charset="0"/>
              <a:buChar char="o"/>
            </a:pPr>
            <a:r>
              <a:rPr lang="ar-IQ" sz="2800" dirty="0" smtClean="0"/>
              <a:t> </a:t>
            </a:r>
            <a:r>
              <a:rPr lang="ar-IQ" sz="2800" b="1" dirty="0" smtClean="0">
                <a:solidFill>
                  <a:schemeClr val="accent4">
                    <a:lumMod val="75000"/>
                  </a:schemeClr>
                </a:solidFill>
              </a:rPr>
              <a:t>قامت الصين و كوريا الجنوبية في افتتاح مراكز لعلاج إدمان الإنترنت</a:t>
            </a:r>
          </a:p>
          <a:p>
            <a:pPr algn="just" rtl="1">
              <a:buFont typeface="Courier New" panose="02070309020205020404" pitchFamily="49" charset="0"/>
              <a:buChar char="o"/>
            </a:pPr>
            <a:r>
              <a:rPr lang="ar-IQ" sz="2800" dirty="0"/>
              <a:t> </a:t>
            </a:r>
            <a:r>
              <a:rPr lang="ar-IQ" sz="2800" dirty="0" smtClean="0"/>
              <a:t>يصنف الشخص بأنه مصاب بالإدمان إذا كان يقضي مايزيد على ست ساعات يومياً على شبكة الإنترنت بغرض التسلية وقتل الوقت، ويعاني مدمن الإنترنت وفقاً للمركز من تناقص قدراته العقلية على الإستيعاب بمعدل 8% ومن تداعيات نفسية بالغة الخطورة</a:t>
            </a:r>
          </a:p>
          <a:p>
            <a:pPr algn="just" rtl="1">
              <a:buFont typeface="Courier New" panose="02070309020205020404" pitchFamily="49" charset="0"/>
              <a:buChar char="o"/>
            </a:pPr>
            <a:r>
              <a:rPr lang="ar-IQ" sz="2800" dirty="0" smtClean="0"/>
              <a:t>90% من مرضى إدمان الإنترنت يعانون من اكتئاب شديد و58% منهم قد يقومون بأفعال عنيفة في حين تشير تقارير رسمية إلى أن 67% من جرائم المراهقين يتم ارتكابها من قبل شبان صغار مصابين بإدمان الإنترنت بشكل أدى لفصلهم عن واقعهم</a:t>
            </a:r>
            <a:endParaRPr lang="en-US" sz="2800" dirty="0"/>
          </a:p>
        </p:txBody>
      </p:sp>
      <p:pic>
        <p:nvPicPr>
          <p:cNvPr id="2054" name="Picture 6" descr="علاج الادمان - مجلة ه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4" y="286604"/>
            <a:ext cx="4103716" cy="1943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244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60219"/>
            <a:ext cx="10058400" cy="1233054"/>
          </a:xfrm>
        </p:spPr>
        <p:txBody>
          <a:bodyPr>
            <a:normAutofit/>
          </a:bodyPr>
          <a:lstStyle/>
          <a:p>
            <a:pPr algn="ctr" rtl="1"/>
            <a:r>
              <a:rPr lang="ar-IQ" sz="7200" dirty="0" smtClean="0">
                <a:latin typeface="Andalus" panose="02020603050405020304" pitchFamily="18" charset="-78"/>
                <a:cs typeface="Andalus" panose="02020603050405020304" pitchFamily="18" charset="-78"/>
              </a:rPr>
              <a:t>شكراً لإصغائكم</a:t>
            </a:r>
            <a:endParaRPr lang="en-US" sz="7200" dirty="0">
              <a:latin typeface="Andalus" panose="02020603050405020304" pitchFamily="18" charset="-78"/>
              <a:cs typeface="Andalus" panose="02020603050405020304" pitchFamily="18" charset="-78"/>
            </a:endParaRPr>
          </a:p>
        </p:txBody>
      </p:sp>
      <p:pic>
        <p:nvPicPr>
          <p:cNvPr id="4" name="Content Placeholder 3"/>
          <p:cNvPicPr>
            <a:picLocks noGrp="1" noChangeAspect="1"/>
          </p:cNvPicPr>
          <p:nvPr>
            <p:ph idx="1"/>
          </p:nvPr>
        </p:nvPicPr>
        <p:blipFill>
          <a:blip r:embed="rId2"/>
          <a:stretch>
            <a:fillRect/>
          </a:stretch>
        </p:blipFill>
        <p:spPr>
          <a:xfrm>
            <a:off x="1097280" y="1846263"/>
            <a:ext cx="10058400" cy="4457555"/>
          </a:xfrm>
          <a:prstGeom prst="rect">
            <a:avLst/>
          </a:prstGeom>
        </p:spPr>
      </p:pic>
    </p:spTree>
    <p:extLst>
      <p:ext uri="{BB962C8B-B14F-4D97-AF65-F5344CB8AC3E}">
        <p14:creationId xmlns:p14="http://schemas.microsoft.com/office/powerpoint/2010/main" val="1034436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46451"/>
          </a:xfrm>
        </p:spPr>
        <p:txBody>
          <a:bodyPr/>
          <a:lstStyle/>
          <a:p>
            <a:pPr algn="r" rtl="1"/>
            <a:r>
              <a:rPr lang="ar-IQ" dirty="0"/>
              <a:t>ماهية </a:t>
            </a:r>
            <a:r>
              <a:rPr lang="ar-IQ" dirty="0" smtClean="0"/>
              <a:t>الإدمان الإلكتروني</a:t>
            </a:r>
            <a:endParaRPr lang="en-US" dirty="0"/>
          </a:p>
        </p:txBody>
      </p:sp>
      <p:sp>
        <p:nvSpPr>
          <p:cNvPr id="3" name="Content Placeholder 2"/>
          <p:cNvSpPr>
            <a:spLocks noGrp="1"/>
          </p:cNvSpPr>
          <p:nvPr>
            <p:ph idx="1"/>
          </p:nvPr>
        </p:nvSpPr>
        <p:spPr>
          <a:xfrm>
            <a:off x="1097280" y="1845735"/>
            <a:ext cx="10058400" cy="4023360"/>
          </a:xfrm>
        </p:spPr>
        <p:txBody>
          <a:bodyPr>
            <a:normAutofit/>
          </a:bodyPr>
          <a:lstStyle/>
          <a:p>
            <a:pPr algn="just" rtl="1"/>
            <a:r>
              <a:rPr lang="ar-IQ" sz="3200" dirty="0" smtClean="0"/>
              <a:t>الاستعمال </a:t>
            </a:r>
            <a:r>
              <a:rPr lang="ar-IQ" sz="3200" dirty="0"/>
              <a:t>المفرط </a:t>
            </a:r>
            <a:r>
              <a:rPr lang="ar-IQ" sz="3200" dirty="0" smtClean="0"/>
              <a:t>للإنترنت </a:t>
            </a:r>
            <a:r>
              <a:rPr lang="ar-IQ" sz="3200" dirty="0"/>
              <a:t>الذي ينتج عنه </a:t>
            </a:r>
            <a:r>
              <a:rPr lang="ar-IQ" sz="3200" dirty="0" smtClean="0"/>
              <a:t>مشكلات </a:t>
            </a:r>
            <a:r>
              <a:rPr lang="ar-IQ" sz="3200" dirty="0"/>
              <a:t>اجتماعية ونفسية إضافة إلى صعوبات في العمل والدراسة </a:t>
            </a:r>
            <a:endParaRPr lang="ar-IQ" sz="3200" dirty="0" smtClean="0"/>
          </a:p>
          <a:p>
            <a:pPr algn="just" rtl="1"/>
            <a:r>
              <a:rPr lang="ar-IQ" sz="3200" b="1" u="sng" dirty="0" smtClean="0">
                <a:solidFill>
                  <a:schemeClr val="accent4">
                    <a:lumMod val="75000"/>
                  </a:schemeClr>
                </a:solidFill>
              </a:rPr>
              <a:t>وعُرِفَ إدمان الإنترنت أيضاً بأنهُ </a:t>
            </a:r>
            <a:r>
              <a:rPr lang="ar-IQ" sz="3200" b="1" u="sng" dirty="0">
                <a:solidFill>
                  <a:schemeClr val="accent4">
                    <a:lumMod val="75000"/>
                  </a:schemeClr>
                </a:solidFill>
              </a:rPr>
              <a:t>يشبه إدمان مادة مخدرة ما قد </a:t>
            </a:r>
            <a:r>
              <a:rPr lang="ar-IQ" sz="3200" b="1" u="sng" dirty="0" smtClean="0">
                <a:solidFill>
                  <a:schemeClr val="accent4">
                    <a:lumMod val="75000"/>
                  </a:schemeClr>
                </a:solidFill>
              </a:rPr>
              <a:t>يتعاطاها الإنسان، ثم لا يقدر على الاستغناء عنها، </a:t>
            </a:r>
            <a:r>
              <a:rPr lang="ar-IQ" sz="3200" b="1" u="sng" dirty="0">
                <a:solidFill>
                  <a:schemeClr val="accent4">
                    <a:lumMod val="75000"/>
                  </a:schemeClr>
                </a:solidFill>
              </a:rPr>
              <a:t>وإذا استغنى عنها تسبب ذلك في حدوث </a:t>
            </a:r>
            <a:r>
              <a:rPr lang="ar-IQ" sz="3200" b="1" u="sng" dirty="0">
                <a:solidFill>
                  <a:srgbClr val="C00000"/>
                </a:solidFill>
              </a:rPr>
              <a:t>أعراض </a:t>
            </a:r>
            <a:r>
              <a:rPr lang="ar-IQ" sz="3200" b="1" u="sng" dirty="0" smtClean="0">
                <a:solidFill>
                  <a:srgbClr val="C00000"/>
                </a:solidFill>
              </a:rPr>
              <a:t>الانسحاب </a:t>
            </a:r>
            <a:r>
              <a:rPr lang="ar-IQ" sz="3200" b="1" u="sng" dirty="0">
                <a:solidFill>
                  <a:schemeClr val="accent4">
                    <a:lumMod val="75000"/>
                  </a:schemeClr>
                </a:solidFill>
              </a:rPr>
              <a:t>التي تعرضه </a:t>
            </a:r>
            <a:r>
              <a:rPr lang="ar-IQ" sz="3200" b="1" u="sng" dirty="0" smtClean="0">
                <a:solidFill>
                  <a:schemeClr val="accent4">
                    <a:lumMod val="75000"/>
                  </a:schemeClr>
                </a:solidFill>
              </a:rPr>
              <a:t>لمشكلات </a:t>
            </a:r>
            <a:r>
              <a:rPr lang="ar-IQ" sz="3200" b="1" u="sng" dirty="0">
                <a:solidFill>
                  <a:schemeClr val="accent4">
                    <a:lumMod val="75000"/>
                  </a:schemeClr>
                </a:solidFill>
              </a:rPr>
              <a:t>بالغة</a:t>
            </a:r>
            <a:endParaRPr lang="en-US" sz="3200" b="1" u="sng" dirty="0">
              <a:solidFill>
                <a:schemeClr val="accent4">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3934691"/>
            <a:ext cx="3003665" cy="2381683"/>
          </a:xfrm>
          <a:prstGeom prst="rect">
            <a:avLst/>
          </a:prstGeom>
          <a:ln>
            <a:noFill/>
          </a:ln>
          <a:effectLst>
            <a:softEdge rad="112500"/>
          </a:effectLst>
        </p:spPr>
      </p:pic>
    </p:spTree>
    <p:extLst>
      <p:ext uri="{BB962C8B-B14F-4D97-AF65-F5344CB8AC3E}">
        <p14:creationId xmlns:p14="http://schemas.microsoft.com/office/powerpoint/2010/main" val="231535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60218"/>
            <a:ext cx="10058400" cy="1377142"/>
          </a:xfrm>
        </p:spPr>
        <p:txBody>
          <a:bodyPr/>
          <a:lstStyle/>
          <a:p>
            <a:pPr algn="r" rtl="1"/>
            <a:r>
              <a:rPr lang="ar-IQ" dirty="0" smtClean="0"/>
              <a:t>الإدمان </a:t>
            </a:r>
            <a:r>
              <a:rPr lang="ar-IQ" dirty="0"/>
              <a:t>الإلكتروني </a:t>
            </a:r>
            <a:r>
              <a:rPr lang="ar-IQ" dirty="0" smtClean="0"/>
              <a:t>والوراثة </a:t>
            </a:r>
            <a:r>
              <a:rPr lang="ar-IQ" dirty="0"/>
              <a:t/>
            </a:r>
            <a:br>
              <a:rPr lang="ar-IQ" dirty="0"/>
            </a:br>
            <a:endParaRPr lang="en-US" dirty="0"/>
          </a:p>
        </p:txBody>
      </p:sp>
      <p:sp>
        <p:nvSpPr>
          <p:cNvPr id="3" name="Content Placeholder 2"/>
          <p:cNvSpPr>
            <a:spLocks noGrp="1"/>
          </p:cNvSpPr>
          <p:nvPr>
            <p:ph idx="1"/>
          </p:nvPr>
        </p:nvSpPr>
        <p:spPr>
          <a:xfrm>
            <a:off x="1097280" y="1845734"/>
            <a:ext cx="10058400" cy="2795539"/>
          </a:xfrm>
        </p:spPr>
        <p:txBody>
          <a:bodyPr>
            <a:normAutofit fontScale="92500" lnSpcReduction="10000"/>
          </a:bodyPr>
          <a:lstStyle/>
          <a:p>
            <a:pPr algn="just" rtl="1">
              <a:buFont typeface="Courier New" panose="02070309020205020404" pitchFamily="49" charset="0"/>
              <a:buChar char="o"/>
            </a:pPr>
            <a:r>
              <a:rPr lang="ar-IQ" sz="2800" dirty="0" smtClean="0"/>
              <a:t> تشير الدراسات الحديثة إلى أن العوامل الوراثية تلعب دوراً مهماً في قابلية الفرد للإصابة بالإدمان الإلكتروني، تماماً كما هو الحال في أنواع الإدمان الأخرى</a:t>
            </a:r>
          </a:p>
          <a:p>
            <a:pPr algn="just" rtl="1">
              <a:buFont typeface="Courier New" panose="02070309020205020404" pitchFamily="49" charset="0"/>
              <a:buChar char="o"/>
            </a:pPr>
            <a:r>
              <a:rPr lang="ar-IQ" sz="2800" dirty="0" smtClean="0"/>
              <a:t> الجينات المرتبطة بتنظيم </a:t>
            </a:r>
            <a:r>
              <a:rPr lang="ar-IQ" sz="2800" b="1" dirty="0" smtClean="0">
                <a:solidFill>
                  <a:schemeClr val="accent4">
                    <a:lumMod val="75000"/>
                  </a:schemeClr>
                </a:solidFill>
              </a:rPr>
              <a:t>الدوبامين </a:t>
            </a:r>
            <a:r>
              <a:rPr lang="en-US" sz="2800" b="1" dirty="0" smtClean="0">
                <a:solidFill>
                  <a:schemeClr val="accent4">
                    <a:lumMod val="75000"/>
                  </a:schemeClr>
                </a:solidFill>
              </a:rPr>
              <a:t>Dopamine</a:t>
            </a:r>
            <a:r>
              <a:rPr lang="ar-IQ" sz="2800" dirty="0" smtClean="0">
                <a:solidFill>
                  <a:schemeClr val="accent4">
                    <a:lumMod val="75000"/>
                  </a:schemeClr>
                </a:solidFill>
              </a:rPr>
              <a:t> </a:t>
            </a:r>
            <a:r>
              <a:rPr lang="ar-IQ" sz="2800" dirty="0" smtClean="0"/>
              <a:t>فد تُسهم في جعل بعض الأشخاص أكثر عرضة للبحث المستمر عن التحفيز الذي توفره الألعاب الإلكترونية و وسائل التواصل الاجتماعي</a:t>
            </a:r>
          </a:p>
          <a:p>
            <a:pPr algn="just" rtl="1">
              <a:buFont typeface="Courier New" panose="02070309020205020404" pitchFamily="49" charset="0"/>
              <a:buChar char="o"/>
            </a:pPr>
            <a:r>
              <a:rPr lang="ar-IQ" sz="2800" dirty="0" smtClean="0"/>
              <a:t> لاححظ الباحثون أن الأفراد الذين لديهم تأريخ عائلي لمشكلات الإدمان سواء إدمان مواد أو سلوكيات يميلون إلى إظهار مستويات أعلى من الاستخدام القهري للتقنيات</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0"/>
            <a:ext cx="4153593" cy="1845734"/>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405" y="4516583"/>
            <a:ext cx="6534150" cy="1870364"/>
          </a:xfrm>
          <a:prstGeom prst="rect">
            <a:avLst/>
          </a:prstGeom>
          <a:ln>
            <a:noFill/>
          </a:ln>
          <a:effectLst>
            <a:softEdge rad="112500"/>
          </a:effectLst>
        </p:spPr>
      </p:pic>
    </p:spTree>
    <p:extLst>
      <p:ext uri="{BB962C8B-B14F-4D97-AF65-F5344CB8AC3E}">
        <p14:creationId xmlns:p14="http://schemas.microsoft.com/office/powerpoint/2010/main" val="1094827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96697"/>
          </a:xfrm>
        </p:spPr>
        <p:txBody>
          <a:bodyPr/>
          <a:lstStyle/>
          <a:p>
            <a:pPr algn="r" rtl="1"/>
            <a:r>
              <a:rPr lang="ar-IQ" dirty="0"/>
              <a:t>الإدمان الإلكتروني والوراثة</a:t>
            </a:r>
            <a:endParaRPr lang="en-US" dirty="0"/>
          </a:p>
        </p:txBody>
      </p:sp>
      <p:sp>
        <p:nvSpPr>
          <p:cNvPr id="3" name="Content Placeholder 2"/>
          <p:cNvSpPr>
            <a:spLocks noGrp="1"/>
          </p:cNvSpPr>
          <p:nvPr>
            <p:ph idx="1"/>
          </p:nvPr>
        </p:nvSpPr>
        <p:spPr>
          <a:xfrm>
            <a:off x="1097280" y="2078182"/>
            <a:ext cx="10058400" cy="3790912"/>
          </a:xfrm>
        </p:spPr>
        <p:txBody>
          <a:bodyPr>
            <a:normAutofit/>
          </a:bodyPr>
          <a:lstStyle/>
          <a:p>
            <a:pPr algn="r" rtl="1"/>
            <a:r>
              <a:rPr lang="ar-IQ" sz="3200" b="1" dirty="0" smtClean="0">
                <a:solidFill>
                  <a:schemeClr val="accent4">
                    <a:lumMod val="75000"/>
                  </a:schemeClr>
                </a:solidFill>
              </a:rPr>
              <a:t>علماء ألمان: إدمان الإنترنت وراثي</a:t>
            </a:r>
          </a:p>
          <a:p>
            <a:pPr algn="just" rtl="1">
              <a:buFont typeface="Courier New" panose="02070309020205020404" pitchFamily="49" charset="0"/>
              <a:buChar char="o"/>
            </a:pPr>
            <a:r>
              <a:rPr lang="ar-IQ" sz="2800" dirty="0"/>
              <a:t> </a:t>
            </a:r>
            <a:r>
              <a:rPr lang="ar-IQ" sz="2800" dirty="0" smtClean="0"/>
              <a:t>تم اجراء مقابلات مع أكثر من 800 شخص وتم سؤالهم عن عاداتهم مع الإنترنت</a:t>
            </a:r>
          </a:p>
          <a:p>
            <a:pPr algn="just" rtl="1">
              <a:buFont typeface="Courier New" panose="02070309020205020404" pitchFamily="49" charset="0"/>
              <a:buChar char="o"/>
            </a:pPr>
            <a:r>
              <a:rPr lang="ar-IQ" sz="2800" dirty="0" smtClean="0"/>
              <a:t> ثم تفحص العلماء التركيب الجيني لـــ 132 شخصاً (الذين بدا أنهم الأكثر إدماناً </a:t>
            </a:r>
            <a:r>
              <a:rPr lang="ar-IQ" sz="2800" dirty="0" smtClean="0"/>
              <a:t>على </a:t>
            </a:r>
            <a:r>
              <a:rPr lang="ar-IQ" sz="2800" dirty="0" smtClean="0"/>
              <a:t>الإنترنت)</a:t>
            </a:r>
          </a:p>
          <a:p>
            <a:pPr algn="just" rtl="1">
              <a:buFont typeface="Courier New" panose="02070309020205020404" pitchFamily="49" charset="0"/>
              <a:buChar char="o"/>
            </a:pPr>
            <a:r>
              <a:rPr lang="ar-IQ" sz="2800" dirty="0"/>
              <a:t> </a:t>
            </a:r>
            <a:r>
              <a:rPr lang="ar-IQ" sz="2800" dirty="0" smtClean="0"/>
              <a:t>وجدوا أن العديد من الـــ 132 شخصاً كان لديهم التغير الجيني نفسه الذي كان مرتبطاً في السابق بإدمان </a:t>
            </a:r>
            <a:r>
              <a:rPr lang="ar-IQ" sz="2800" dirty="0" smtClean="0"/>
              <a:t>النيكوتين </a:t>
            </a:r>
            <a:endParaRPr lang="en-US" sz="2800" dirty="0"/>
          </a:p>
        </p:txBody>
      </p:sp>
      <p:pic>
        <p:nvPicPr>
          <p:cNvPr id="5" name="Picture 4"/>
          <p:cNvPicPr>
            <a:picLocks noChangeAspect="1"/>
          </p:cNvPicPr>
          <p:nvPr/>
        </p:nvPicPr>
        <p:blipFill>
          <a:blip r:embed="rId2"/>
          <a:stretch>
            <a:fillRect/>
          </a:stretch>
        </p:blipFill>
        <p:spPr>
          <a:xfrm>
            <a:off x="997528" y="4724400"/>
            <a:ext cx="4644044" cy="1565564"/>
          </a:xfrm>
          <a:prstGeom prst="rect">
            <a:avLst/>
          </a:prstGeom>
          <a:ln>
            <a:noFill/>
          </a:ln>
          <a:effectLst>
            <a:softEdge rad="112500"/>
          </a:effectLst>
        </p:spPr>
      </p:pic>
    </p:spTree>
    <p:extLst>
      <p:ext uri="{BB962C8B-B14F-4D97-AF65-F5344CB8AC3E}">
        <p14:creationId xmlns:p14="http://schemas.microsoft.com/office/powerpoint/2010/main" val="435157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81979"/>
          </a:xfrm>
        </p:spPr>
        <p:txBody>
          <a:bodyPr/>
          <a:lstStyle/>
          <a:p>
            <a:pPr algn="r" rtl="1"/>
            <a:r>
              <a:rPr lang="ar-IQ" dirty="0"/>
              <a:t>الإدمان الإلكتروني والوراثة</a:t>
            </a:r>
            <a:endParaRPr lang="en-US" dirty="0"/>
          </a:p>
        </p:txBody>
      </p:sp>
      <p:sp>
        <p:nvSpPr>
          <p:cNvPr id="3" name="Content Placeholder 2"/>
          <p:cNvSpPr>
            <a:spLocks noGrp="1"/>
          </p:cNvSpPr>
          <p:nvPr>
            <p:ph idx="1"/>
          </p:nvPr>
        </p:nvSpPr>
        <p:spPr/>
        <p:txBody>
          <a:bodyPr>
            <a:normAutofit/>
          </a:bodyPr>
          <a:lstStyle/>
          <a:p>
            <a:pPr algn="r" rtl="1"/>
            <a:r>
              <a:rPr lang="ar-IQ" sz="3200" dirty="0" smtClean="0"/>
              <a:t>الوراثة ليست العامل الوحيد، إذ تتفاعل مع الظروف البيئية مثل الضغوط النفسية، سهولة الوصول إلى الأجهزة، وضعف الرقابة الأسرية لتزيد من احتمال تطور السلوك الإدماني</a:t>
            </a:r>
          </a:p>
          <a:p>
            <a:pPr algn="r" rtl="1"/>
            <a:r>
              <a:rPr lang="ar-IQ" sz="3200" b="1" dirty="0" smtClean="0">
                <a:solidFill>
                  <a:schemeClr val="accent4">
                    <a:lumMod val="75000"/>
                  </a:schemeClr>
                </a:solidFill>
              </a:rPr>
              <a:t>الإدمان الإلكتروني هو نتيجة تفاعل معقد بين </a:t>
            </a:r>
            <a:r>
              <a:rPr lang="ar-IQ" sz="3200" b="1" dirty="0" smtClean="0">
                <a:solidFill>
                  <a:srgbClr val="C00000"/>
                </a:solidFill>
              </a:rPr>
              <a:t>الجينات</a:t>
            </a:r>
            <a:r>
              <a:rPr lang="ar-IQ" sz="3200" b="1" dirty="0" smtClean="0">
                <a:solidFill>
                  <a:schemeClr val="accent3">
                    <a:lumMod val="75000"/>
                  </a:schemeClr>
                </a:solidFill>
              </a:rPr>
              <a:t> </a:t>
            </a:r>
            <a:r>
              <a:rPr lang="ar-IQ" sz="3200" b="1" dirty="0" smtClean="0">
                <a:solidFill>
                  <a:schemeClr val="accent4">
                    <a:lumMod val="75000"/>
                  </a:schemeClr>
                </a:solidFill>
              </a:rPr>
              <a:t>و</a:t>
            </a:r>
            <a:r>
              <a:rPr lang="ar-IQ" sz="3200" b="1" dirty="0" smtClean="0">
                <a:solidFill>
                  <a:srgbClr val="C00000"/>
                </a:solidFill>
              </a:rPr>
              <a:t>البيئة</a:t>
            </a:r>
            <a:r>
              <a:rPr lang="ar-IQ" sz="3200" b="1" dirty="0" smtClean="0">
                <a:solidFill>
                  <a:schemeClr val="accent3">
                    <a:lumMod val="75000"/>
                  </a:schemeClr>
                </a:solidFill>
              </a:rPr>
              <a:t> </a:t>
            </a:r>
            <a:r>
              <a:rPr lang="ar-IQ" sz="3200" b="1" dirty="0" smtClean="0">
                <a:solidFill>
                  <a:schemeClr val="accent4">
                    <a:lumMod val="75000"/>
                  </a:schemeClr>
                </a:solidFill>
              </a:rPr>
              <a:t>وليس سبباً وراثياً بحتاً</a:t>
            </a:r>
            <a:endParaRPr lang="en-US" sz="3200" b="1" dirty="0">
              <a:solidFill>
                <a:schemeClr val="accent4">
                  <a:lumMod val="75000"/>
                </a:schemeClr>
              </a:solidFill>
            </a:endParaRPr>
          </a:p>
        </p:txBody>
      </p:sp>
    </p:spTree>
    <p:extLst>
      <p:ext uri="{BB962C8B-B14F-4D97-AF65-F5344CB8AC3E}">
        <p14:creationId xmlns:p14="http://schemas.microsoft.com/office/powerpoint/2010/main" val="4133918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40415"/>
          </a:xfrm>
        </p:spPr>
        <p:txBody>
          <a:bodyPr/>
          <a:lstStyle/>
          <a:p>
            <a:pPr algn="r" rtl="1"/>
            <a:r>
              <a:rPr lang="ar-IQ" dirty="0" smtClean="0"/>
              <a:t>علامات إدمان الإنترنت</a:t>
            </a:r>
            <a:endParaRPr lang="en-US" dirty="0"/>
          </a:p>
        </p:txBody>
      </p:sp>
      <p:sp>
        <p:nvSpPr>
          <p:cNvPr id="3" name="Content Placeholder 2"/>
          <p:cNvSpPr>
            <a:spLocks noGrp="1"/>
          </p:cNvSpPr>
          <p:nvPr>
            <p:ph idx="1"/>
          </p:nvPr>
        </p:nvSpPr>
        <p:spPr>
          <a:xfrm>
            <a:off x="1097280" y="2286000"/>
            <a:ext cx="10058400" cy="3583094"/>
          </a:xfrm>
        </p:spPr>
        <p:txBody>
          <a:bodyPr>
            <a:normAutofit fontScale="92500" lnSpcReduction="10000"/>
          </a:bodyPr>
          <a:lstStyle/>
          <a:p>
            <a:pPr algn="just" rtl="1">
              <a:buFont typeface="Courier New" panose="02070309020205020404" pitchFamily="49" charset="0"/>
              <a:buChar char="o"/>
            </a:pPr>
            <a:r>
              <a:rPr lang="ar-IQ" dirty="0"/>
              <a:t> </a:t>
            </a:r>
            <a:r>
              <a:rPr lang="ar-IQ" sz="2800" dirty="0" smtClean="0"/>
              <a:t>قضاء وقت طويل أمام الحاسب الآلي أو الهاتف المحمول بشكل يومي</a:t>
            </a:r>
          </a:p>
          <a:p>
            <a:pPr algn="just" rtl="1">
              <a:buFont typeface="Courier New" panose="02070309020205020404" pitchFamily="49" charset="0"/>
              <a:buChar char="o"/>
            </a:pPr>
            <a:r>
              <a:rPr lang="ar-IQ" sz="2800" dirty="0"/>
              <a:t> </a:t>
            </a:r>
            <a:r>
              <a:rPr lang="ar-IQ" sz="2800" dirty="0" smtClean="0"/>
              <a:t>تفضيل قضاء الوقت مع الأجهزة أكثر من قضائه مع الآخرين</a:t>
            </a:r>
          </a:p>
          <a:p>
            <a:pPr algn="just" rtl="1">
              <a:buFont typeface="Courier New" panose="02070309020205020404" pitchFamily="49" charset="0"/>
              <a:buChar char="o"/>
            </a:pPr>
            <a:r>
              <a:rPr lang="ar-IQ" sz="2800" dirty="0" smtClean="0"/>
              <a:t> فقدان الاهتمام بالأنشطة الأخرى البديلة</a:t>
            </a:r>
          </a:p>
          <a:p>
            <a:pPr algn="just" rtl="1">
              <a:buFont typeface="Courier New" panose="02070309020205020404" pitchFamily="49" charset="0"/>
              <a:buChar char="o"/>
            </a:pPr>
            <a:r>
              <a:rPr lang="ar-IQ" sz="2800" dirty="0"/>
              <a:t> </a:t>
            </a:r>
            <a:r>
              <a:rPr lang="ar-IQ" sz="2800" dirty="0" smtClean="0"/>
              <a:t>تقلب المزاج عند الابتعاد عن الأجهزة</a:t>
            </a:r>
          </a:p>
          <a:p>
            <a:pPr algn="just" rtl="1">
              <a:buFont typeface="Courier New" panose="02070309020205020404" pitchFamily="49" charset="0"/>
              <a:buChar char="o"/>
            </a:pPr>
            <a:r>
              <a:rPr lang="ar-IQ" sz="2800" dirty="0" smtClean="0"/>
              <a:t> الحديث المستمر عن الأنشطة التي يتم ممارستها على الأجهزة بشكل يومي وجعل قيمة حياتية لها</a:t>
            </a:r>
          </a:p>
          <a:p>
            <a:pPr algn="just" rtl="1">
              <a:buFont typeface="Courier New" panose="02070309020205020404" pitchFamily="49" charset="0"/>
              <a:buChar char="o"/>
            </a:pPr>
            <a:r>
              <a:rPr lang="ar-IQ" sz="2800" dirty="0"/>
              <a:t> </a:t>
            </a:r>
            <a:r>
              <a:rPr lang="ar-IQ" sz="2800" dirty="0" smtClean="0"/>
              <a:t>ظهور نتائج غير مُرضية عن الأداء في المدرسة أو الجامعة أو العمل وتضرر المسؤوليات المنزلية والاجتماعية</a:t>
            </a:r>
            <a:endParaRPr lang="en-US" sz="2800" dirty="0"/>
          </a:p>
        </p:txBody>
      </p:sp>
    </p:spTree>
    <p:extLst>
      <p:ext uri="{BB962C8B-B14F-4D97-AF65-F5344CB8AC3E}">
        <p14:creationId xmlns:p14="http://schemas.microsoft.com/office/powerpoint/2010/main" val="3959569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84996"/>
          </a:xfrm>
        </p:spPr>
        <p:txBody>
          <a:bodyPr/>
          <a:lstStyle/>
          <a:p>
            <a:pPr algn="r" rtl="1"/>
            <a:r>
              <a:rPr lang="ar-IQ" dirty="0" smtClean="0"/>
              <a:t>تشخيص إدمان الإنترنت</a:t>
            </a:r>
            <a:endParaRPr lang="en-US" dirty="0"/>
          </a:p>
        </p:txBody>
      </p:sp>
      <p:pic>
        <p:nvPicPr>
          <p:cNvPr id="4" name="Content Placeholder 3"/>
          <p:cNvPicPr>
            <a:picLocks noGrp="1" noChangeAspect="1"/>
          </p:cNvPicPr>
          <p:nvPr>
            <p:ph idx="1"/>
          </p:nvPr>
        </p:nvPicPr>
        <p:blipFill>
          <a:blip r:embed="rId2"/>
          <a:stretch>
            <a:fillRect/>
          </a:stretch>
        </p:blipFill>
        <p:spPr>
          <a:xfrm>
            <a:off x="1097280" y="1846263"/>
            <a:ext cx="10058400" cy="4388282"/>
          </a:xfrm>
          <a:prstGeom prst="rect">
            <a:avLst/>
          </a:prstGeom>
          <a:ln>
            <a:noFill/>
          </a:ln>
          <a:effectLst>
            <a:softEdge rad="112500"/>
          </a:effectLst>
        </p:spPr>
      </p:pic>
    </p:spTree>
    <p:extLst>
      <p:ext uri="{BB962C8B-B14F-4D97-AF65-F5344CB8AC3E}">
        <p14:creationId xmlns:p14="http://schemas.microsoft.com/office/powerpoint/2010/main" val="4272740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84997"/>
          </a:xfrm>
        </p:spPr>
        <p:txBody>
          <a:bodyPr/>
          <a:lstStyle/>
          <a:p>
            <a:pPr algn="r" rtl="1"/>
            <a:r>
              <a:rPr lang="ar-IQ" dirty="0"/>
              <a:t>تشخيص إدمان الإنترنت</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46217" y="2032276"/>
            <a:ext cx="3269673" cy="41804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054" y="2032276"/>
            <a:ext cx="3269673" cy="41804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5"/>
          <a:stretch>
            <a:fillRect/>
          </a:stretch>
        </p:blipFill>
        <p:spPr>
          <a:xfrm>
            <a:off x="1246907" y="0"/>
            <a:ext cx="4668983" cy="1745673"/>
          </a:xfrm>
          <a:prstGeom prst="rect">
            <a:avLst/>
          </a:prstGeom>
          <a:ln>
            <a:noFill/>
          </a:ln>
          <a:effectLst>
            <a:softEdge rad="112500"/>
          </a:effectLst>
        </p:spPr>
      </p:pic>
    </p:spTree>
    <p:extLst>
      <p:ext uri="{BB962C8B-B14F-4D97-AF65-F5344CB8AC3E}">
        <p14:creationId xmlns:p14="http://schemas.microsoft.com/office/powerpoint/2010/main" val="3918603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1619</TotalTime>
  <Words>1277</Words>
  <Application>Microsoft Office PowerPoint</Application>
  <PresentationFormat>Widescreen</PresentationFormat>
  <Paragraphs>98</Paragraphs>
  <Slides>26</Slides>
  <Notes>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Andalus</vt:lpstr>
      <vt:lpstr>Arial</vt:lpstr>
      <vt:lpstr>Calibri</vt:lpstr>
      <vt:lpstr>Calibri Light</vt:lpstr>
      <vt:lpstr>Courier New</vt:lpstr>
      <vt:lpstr>Times New Roman</vt:lpstr>
      <vt:lpstr>Wingdings</vt:lpstr>
      <vt:lpstr>Retrospect</vt:lpstr>
      <vt:lpstr>PowerPoint Presentation</vt:lpstr>
      <vt:lpstr> الإدمان الإلكتروني (الرقمي) </vt:lpstr>
      <vt:lpstr>ماهية الإدمان الإلكتروني</vt:lpstr>
      <vt:lpstr>الإدمان الإلكتروني والوراثة  </vt:lpstr>
      <vt:lpstr>الإدمان الإلكتروني والوراثة</vt:lpstr>
      <vt:lpstr>الإدمان الإلكتروني والوراثة</vt:lpstr>
      <vt:lpstr>علامات إدمان الإنترنت</vt:lpstr>
      <vt:lpstr>تشخيص إدمان الإنترنت</vt:lpstr>
      <vt:lpstr>تشخيص إدمان الإنترنت</vt:lpstr>
      <vt:lpstr>أشكال الإدمان الإلكتروني</vt:lpstr>
      <vt:lpstr>PowerPoint Presentation</vt:lpstr>
      <vt:lpstr>أشكال الإدمان الإلكتروني</vt:lpstr>
      <vt:lpstr>الآثار السلبية العامة للإدمان الإلكتروني</vt:lpstr>
      <vt:lpstr>PowerPoint Presentation</vt:lpstr>
      <vt:lpstr>مخاطر الألعاب الإلكترونية</vt:lpstr>
      <vt:lpstr>أمثلة لإلعاب ألكترونية يدمن عليها الأطفال والشباب GTA</vt:lpstr>
      <vt:lpstr>أمثلة لإلعاب ألكترونية يدمن عليها الأطفال والشباب</vt:lpstr>
      <vt:lpstr>دور الأسرة، المؤسسات التعليمية والمجتمع في الوقاية</vt:lpstr>
      <vt:lpstr>دور الأسرة </vt:lpstr>
      <vt:lpstr>دور الأسرة</vt:lpstr>
      <vt:lpstr>دور الأسرة</vt:lpstr>
      <vt:lpstr>الوقاية من المحتويات الإلكترونية الضارة  مواقع مفيدة لأولياء الأمور والباحثين والتربويين </vt:lpstr>
      <vt:lpstr>الوقاية من المحتويات الإلكترونية الضارة  مواقع مفيدة لأولياء الأمور والباحثين والتربويين</vt:lpstr>
      <vt:lpstr>دور المؤسسات التعليمية والمجتمع</vt:lpstr>
      <vt:lpstr>دور المؤسسات التعليمية والمجتمع</vt:lpstr>
      <vt:lpstr>شكراً لإصغائكم</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77</cp:revision>
  <dcterms:created xsi:type="dcterms:W3CDTF">2025-12-04T16:55:36Z</dcterms:created>
  <dcterms:modified xsi:type="dcterms:W3CDTF">2025-12-10T17:22:17Z</dcterms:modified>
</cp:coreProperties>
</file>