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6" r:id="rId3"/>
    <p:sldId id="258" r:id="rId4"/>
    <p:sldId id="259" r:id="rId5"/>
    <p:sldId id="280" r:id="rId6"/>
    <p:sldId id="260" r:id="rId7"/>
    <p:sldId id="270" r:id="rId8"/>
    <p:sldId id="261" r:id="rId9"/>
    <p:sldId id="269" r:id="rId10"/>
    <p:sldId id="263" r:id="rId11"/>
    <p:sldId id="264" r:id="rId12"/>
    <p:sldId id="268" r:id="rId13"/>
    <p:sldId id="273" r:id="rId14"/>
    <p:sldId id="274" r:id="rId15"/>
    <p:sldId id="265" r:id="rId16"/>
    <p:sldId id="277" r:id="rId17"/>
    <p:sldId id="279" r:id="rId18"/>
    <p:sldId id="278" r:id="rId19"/>
    <p:sldId id="267" r:id="rId20"/>
    <p:sldId id="276" r:id="rId21"/>
    <p:sldId id="272" r:id="rId22"/>
    <p:sldId id="275"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6820F-23C6-456D-9DE1-237138C2191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8C09D81-1DCA-4BBC-91F6-FCA4F001A9F2}">
      <dgm:prSet phldrT="[نص]"/>
      <dgm:spPr/>
      <dgm:t>
        <a:bodyPr/>
        <a:lstStyle/>
        <a:p>
          <a:r>
            <a:rPr lang="ar-IQ" b="1" dirty="0" smtClean="0">
              <a:latin typeface="Arial" pitchFamily="34" charset="0"/>
              <a:cs typeface="Arial" pitchFamily="34" charset="0"/>
            </a:rPr>
            <a:t>الجرائم السيبرانية </a:t>
          </a:r>
          <a:endParaRPr lang="en-US" b="1" dirty="0">
            <a:latin typeface="Arial" pitchFamily="34" charset="0"/>
            <a:cs typeface="Arial" pitchFamily="34" charset="0"/>
          </a:endParaRPr>
        </a:p>
      </dgm:t>
    </dgm:pt>
    <dgm:pt modelId="{F88B4CC5-CC7A-4F7A-AF47-C57F85117223}" type="parTrans" cxnId="{274B9690-A535-41BB-8392-BBF089BB9286}">
      <dgm:prSet/>
      <dgm:spPr/>
      <dgm:t>
        <a:bodyPr/>
        <a:lstStyle/>
        <a:p>
          <a:endParaRPr lang="en-US"/>
        </a:p>
      </dgm:t>
    </dgm:pt>
    <dgm:pt modelId="{DA4AF56E-49C1-4381-920A-32DBE0DEACC3}" type="sibTrans" cxnId="{274B9690-A535-41BB-8392-BBF089BB9286}">
      <dgm:prSet/>
      <dgm:spPr/>
      <dgm:t>
        <a:bodyPr/>
        <a:lstStyle/>
        <a:p>
          <a:endParaRPr lang="en-US"/>
        </a:p>
      </dgm:t>
    </dgm:pt>
    <dgm:pt modelId="{2E7FAC6F-D7B9-4840-AFAA-30647444B29D}">
      <dgm:prSet phldrT="[نص]" custT="1"/>
      <dgm:spPr/>
      <dgm:t>
        <a:bodyPr/>
        <a:lstStyle/>
        <a:p>
          <a:r>
            <a:rPr lang="ar-IQ" sz="2800" b="1" dirty="0" smtClean="0">
              <a:latin typeface="Arial" pitchFamily="34" charset="0"/>
              <a:cs typeface="Arial" pitchFamily="34" charset="0"/>
            </a:rPr>
            <a:t>جريمة التقنية العالية</a:t>
          </a:r>
          <a:r>
            <a:rPr lang="ar-IQ" sz="2600" dirty="0" smtClean="0"/>
            <a:t> </a:t>
          </a:r>
          <a:endParaRPr lang="en-US" sz="2600" dirty="0"/>
        </a:p>
      </dgm:t>
    </dgm:pt>
    <dgm:pt modelId="{9C0DF5FA-1E6C-41CA-8517-36E2CBDDCD64}" type="parTrans" cxnId="{2CAE05B3-C066-42BD-A916-9BD13469A7AA}">
      <dgm:prSet/>
      <dgm:spPr/>
      <dgm:t>
        <a:bodyPr/>
        <a:lstStyle/>
        <a:p>
          <a:endParaRPr lang="en-US"/>
        </a:p>
      </dgm:t>
    </dgm:pt>
    <dgm:pt modelId="{BE008BB3-0A28-488B-85C6-6181062580D3}" type="sibTrans" cxnId="{2CAE05B3-C066-42BD-A916-9BD13469A7AA}">
      <dgm:prSet/>
      <dgm:spPr/>
      <dgm:t>
        <a:bodyPr/>
        <a:lstStyle/>
        <a:p>
          <a:endParaRPr lang="en-US"/>
        </a:p>
      </dgm:t>
    </dgm:pt>
    <dgm:pt modelId="{BD1B7D35-D497-47FD-8B20-4E326014065F}">
      <dgm:prSet phldrT="[نص]" custT="1"/>
      <dgm:spPr/>
      <dgm:t>
        <a:bodyPr/>
        <a:lstStyle/>
        <a:p>
          <a:r>
            <a:rPr lang="ar-IQ" sz="2800" b="1" dirty="0" smtClean="0">
              <a:latin typeface="Arial" pitchFamily="34" charset="0"/>
              <a:cs typeface="Arial" pitchFamily="34" charset="0"/>
            </a:rPr>
            <a:t>جريمة الحاسوب والانترنيت</a:t>
          </a:r>
          <a:endParaRPr lang="en-US" sz="2800" b="1" dirty="0">
            <a:latin typeface="Arial" pitchFamily="34" charset="0"/>
            <a:cs typeface="Arial" pitchFamily="34" charset="0"/>
          </a:endParaRPr>
        </a:p>
      </dgm:t>
    </dgm:pt>
    <dgm:pt modelId="{D2EF488B-27B8-4BC7-8EE6-F7B5B978BD83}" type="parTrans" cxnId="{AA0B3D68-80C6-4CFA-92AD-71EF6DF01E70}">
      <dgm:prSet/>
      <dgm:spPr/>
      <dgm:t>
        <a:bodyPr/>
        <a:lstStyle/>
        <a:p>
          <a:endParaRPr lang="en-US"/>
        </a:p>
      </dgm:t>
    </dgm:pt>
    <dgm:pt modelId="{E7FAE127-B3BB-42F6-8E15-4E66447DF87C}" type="sibTrans" cxnId="{AA0B3D68-80C6-4CFA-92AD-71EF6DF01E70}">
      <dgm:prSet/>
      <dgm:spPr/>
      <dgm:t>
        <a:bodyPr/>
        <a:lstStyle/>
        <a:p>
          <a:endParaRPr lang="en-US"/>
        </a:p>
      </dgm:t>
    </dgm:pt>
    <dgm:pt modelId="{09AD0A78-E2A6-435F-8A61-8509680FE4F1}">
      <dgm:prSet phldrT="[نص]"/>
      <dgm:spPr/>
      <dgm:t>
        <a:bodyPr/>
        <a:lstStyle/>
        <a:p>
          <a:r>
            <a:rPr lang="ar-IQ" b="1" dirty="0" smtClean="0">
              <a:latin typeface="Arial" pitchFamily="34" charset="0"/>
              <a:cs typeface="Arial" pitchFamily="34" charset="0"/>
            </a:rPr>
            <a:t>جرائم اصحاب الياقات البيضاء</a:t>
          </a:r>
          <a:endParaRPr lang="en-US" b="1" dirty="0">
            <a:latin typeface="Arial" pitchFamily="34" charset="0"/>
            <a:cs typeface="Arial" pitchFamily="34" charset="0"/>
          </a:endParaRPr>
        </a:p>
      </dgm:t>
    </dgm:pt>
    <dgm:pt modelId="{0B433682-E24A-4D39-A583-A2849834F8C8}" type="parTrans" cxnId="{5953F868-5552-4F79-8594-0C7D7F4B18E9}">
      <dgm:prSet/>
      <dgm:spPr/>
      <dgm:t>
        <a:bodyPr/>
        <a:lstStyle/>
        <a:p>
          <a:endParaRPr lang="en-US"/>
        </a:p>
      </dgm:t>
    </dgm:pt>
    <dgm:pt modelId="{E6C25423-7C62-4E78-82B8-CAB961C266F5}" type="sibTrans" cxnId="{5953F868-5552-4F79-8594-0C7D7F4B18E9}">
      <dgm:prSet/>
      <dgm:spPr/>
      <dgm:t>
        <a:bodyPr/>
        <a:lstStyle/>
        <a:p>
          <a:endParaRPr lang="en-US"/>
        </a:p>
      </dgm:t>
    </dgm:pt>
    <dgm:pt modelId="{EF04174A-7580-4D8F-8ACF-D79F72E568D1}">
      <dgm:prSet phldrT="[نص]"/>
      <dgm:spPr/>
      <dgm:t>
        <a:bodyPr/>
        <a:lstStyle/>
        <a:p>
          <a:r>
            <a:rPr lang="ar-IQ" b="1" dirty="0" smtClean="0">
              <a:latin typeface="Arial" pitchFamily="34" charset="0"/>
              <a:cs typeface="Arial" pitchFamily="34" charset="0"/>
            </a:rPr>
            <a:t>جرائم الفضاء الرقمي</a:t>
          </a:r>
          <a:endParaRPr lang="en-US" b="1" dirty="0">
            <a:latin typeface="Arial" pitchFamily="34" charset="0"/>
            <a:cs typeface="Arial" pitchFamily="34" charset="0"/>
          </a:endParaRPr>
        </a:p>
      </dgm:t>
    </dgm:pt>
    <dgm:pt modelId="{57F83B38-AC37-4625-961C-E54FD34D62E0}" type="parTrans" cxnId="{0C5F6085-EF52-4C44-95C6-5CB1C03D914C}">
      <dgm:prSet/>
      <dgm:spPr/>
      <dgm:t>
        <a:bodyPr/>
        <a:lstStyle/>
        <a:p>
          <a:endParaRPr lang="en-US"/>
        </a:p>
      </dgm:t>
    </dgm:pt>
    <dgm:pt modelId="{F31DE4FA-BF83-4F3A-96C2-2296D116D600}" type="sibTrans" cxnId="{0C5F6085-EF52-4C44-95C6-5CB1C03D914C}">
      <dgm:prSet/>
      <dgm:spPr/>
      <dgm:t>
        <a:bodyPr/>
        <a:lstStyle/>
        <a:p>
          <a:endParaRPr lang="en-US"/>
        </a:p>
      </dgm:t>
    </dgm:pt>
    <dgm:pt modelId="{98147EA6-2E85-4A64-A98E-3B04117AC111}" type="pres">
      <dgm:prSet presAssocID="{A886820F-23C6-456D-9DE1-237138C21910}" presName="diagram" presStyleCnt="0">
        <dgm:presLayoutVars>
          <dgm:dir/>
          <dgm:resizeHandles val="exact"/>
        </dgm:presLayoutVars>
      </dgm:prSet>
      <dgm:spPr/>
      <dgm:t>
        <a:bodyPr/>
        <a:lstStyle/>
        <a:p>
          <a:endParaRPr lang="en-US"/>
        </a:p>
      </dgm:t>
    </dgm:pt>
    <dgm:pt modelId="{3B899650-5951-42A4-A250-F22AAB89B402}" type="pres">
      <dgm:prSet presAssocID="{B8C09D81-1DCA-4BBC-91F6-FCA4F001A9F2}" presName="node" presStyleLbl="node1" presStyleIdx="0" presStyleCnt="5" custLinFactNeighborY="-28960">
        <dgm:presLayoutVars>
          <dgm:bulletEnabled val="1"/>
        </dgm:presLayoutVars>
      </dgm:prSet>
      <dgm:spPr/>
      <dgm:t>
        <a:bodyPr/>
        <a:lstStyle/>
        <a:p>
          <a:endParaRPr lang="en-US"/>
        </a:p>
      </dgm:t>
    </dgm:pt>
    <dgm:pt modelId="{FB0A6B65-96F8-43C1-99DF-CDA547667FD7}" type="pres">
      <dgm:prSet presAssocID="{DA4AF56E-49C1-4381-920A-32DBE0DEACC3}" presName="sibTrans" presStyleCnt="0"/>
      <dgm:spPr/>
    </dgm:pt>
    <dgm:pt modelId="{6DF1B7E9-B60D-4389-B2AF-1C19EFC1EFF3}" type="pres">
      <dgm:prSet presAssocID="{2E7FAC6F-D7B9-4840-AFAA-30647444B29D}" presName="node" presStyleLbl="node1" presStyleIdx="1" presStyleCnt="5" custLinFactNeighborX="891" custLinFactNeighborY="-28960">
        <dgm:presLayoutVars>
          <dgm:bulletEnabled val="1"/>
        </dgm:presLayoutVars>
      </dgm:prSet>
      <dgm:spPr/>
      <dgm:t>
        <a:bodyPr/>
        <a:lstStyle/>
        <a:p>
          <a:endParaRPr lang="en-US"/>
        </a:p>
      </dgm:t>
    </dgm:pt>
    <dgm:pt modelId="{4A88EA73-52B5-4DA1-BEB8-BEE961882EDB}" type="pres">
      <dgm:prSet presAssocID="{BE008BB3-0A28-488B-85C6-6181062580D3}" presName="sibTrans" presStyleCnt="0"/>
      <dgm:spPr/>
    </dgm:pt>
    <dgm:pt modelId="{F6C21EB5-F589-4842-B4CF-D93806B4EF06}" type="pres">
      <dgm:prSet presAssocID="{BD1B7D35-D497-47FD-8B20-4E326014065F}" presName="node" presStyleLbl="node1" presStyleIdx="2" presStyleCnt="5" custLinFactNeighborX="1782" custLinFactNeighborY="-28960">
        <dgm:presLayoutVars>
          <dgm:bulletEnabled val="1"/>
        </dgm:presLayoutVars>
      </dgm:prSet>
      <dgm:spPr/>
      <dgm:t>
        <a:bodyPr/>
        <a:lstStyle/>
        <a:p>
          <a:endParaRPr lang="en-US"/>
        </a:p>
      </dgm:t>
    </dgm:pt>
    <dgm:pt modelId="{7C9BAD20-7B3D-4700-A6FF-F2E0212BDAFE}" type="pres">
      <dgm:prSet presAssocID="{E7FAE127-B3BB-42F6-8E15-4E66447DF87C}" presName="sibTrans" presStyleCnt="0"/>
      <dgm:spPr/>
    </dgm:pt>
    <dgm:pt modelId="{B922014F-048C-4FDA-A507-2A13BAEC9636}" type="pres">
      <dgm:prSet presAssocID="{09AD0A78-E2A6-435F-8A61-8509680FE4F1}" presName="node" presStyleLbl="node1" presStyleIdx="3" presStyleCnt="5" custLinFactNeighborX="-16980" custLinFactNeighborY="-24175">
        <dgm:presLayoutVars>
          <dgm:bulletEnabled val="1"/>
        </dgm:presLayoutVars>
      </dgm:prSet>
      <dgm:spPr/>
      <dgm:t>
        <a:bodyPr/>
        <a:lstStyle/>
        <a:p>
          <a:endParaRPr lang="en-US"/>
        </a:p>
      </dgm:t>
    </dgm:pt>
    <dgm:pt modelId="{F36292C5-D21F-4E98-A1D2-1FDF5B07DCB3}" type="pres">
      <dgm:prSet presAssocID="{E6C25423-7C62-4E78-82B8-CAB961C266F5}" presName="sibTrans" presStyleCnt="0"/>
      <dgm:spPr/>
    </dgm:pt>
    <dgm:pt modelId="{B7CE5A94-B8ED-45AB-9CAC-B7A378CC4BCE}" type="pres">
      <dgm:prSet presAssocID="{EF04174A-7580-4D8F-8ACF-D79F72E568D1}" presName="node" presStyleLbl="node1" presStyleIdx="4" presStyleCnt="5" custLinFactNeighborX="6089" custLinFactNeighborY="-24175">
        <dgm:presLayoutVars>
          <dgm:bulletEnabled val="1"/>
        </dgm:presLayoutVars>
      </dgm:prSet>
      <dgm:spPr/>
      <dgm:t>
        <a:bodyPr/>
        <a:lstStyle/>
        <a:p>
          <a:endParaRPr lang="en-US"/>
        </a:p>
      </dgm:t>
    </dgm:pt>
  </dgm:ptLst>
  <dgm:cxnLst>
    <dgm:cxn modelId="{A93FE1AE-3565-4DEA-BAE0-43FD773C3422}" type="presOf" srcId="{BD1B7D35-D497-47FD-8B20-4E326014065F}" destId="{F6C21EB5-F589-4842-B4CF-D93806B4EF06}" srcOrd="0" destOrd="0" presId="urn:microsoft.com/office/officeart/2005/8/layout/default"/>
    <dgm:cxn modelId="{5953F868-5552-4F79-8594-0C7D7F4B18E9}" srcId="{A886820F-23C6-456D-9DE1-237138C21910}" destId="{09AD0A78-E2A6-435F-8A61-8509680FE4F1}" srcOrd="3" destOrd="0" parTransId="{0B433682-E24A-4D39-A583-A2849834F8C8}" sibTransId="{E6C25423-7C62-4E78-82B8-CAB961C266F5}"/>
    <dgm:cxn modelId="{274B9690-A535-41BB-8392-BBF089BB9286}" srcId="{A886820F-23C6-456D-9DE1-237138C21910}" destId="{B8C09D81-1DCA-4BBC-91F6-FCA4F001A9F2}" srcOrd="0" destOrd="0" parTransId="{F88B4CC5-CC7A-4F7A-AF47-C57F85117223}" sibTransId="{DA4AF56E-49C1-4381-920A-32DBE0DEACC3}"/>
    <dgm:cxn modelId="{0C5F6085-EF52-4C44-95C6-5CB1C03D914C}" srcId="{A886820F-23C6-456D-9DE1-237138C21910}" destId="{EF04174A-7580-4D8F-8ACF-D79F72E568D1}" srcOrd="4" destOrd="0" parTransId="{57F83B38-AC37-4625-961C-E54FD34D62E0}" sibTransId="{F31DE4FA-BF83-4F3A-96C2-2296D116D600}"/>
    <dgm:cxn modelId="{B14D3F80-724F-4AE5-8BA9-4E8C0EDF72A6}" type="presOf" srcId="{09AD0A78-E2A6-435F-8A61-8509680FE4F1}" destId="{B922014F-048C-4FDA-A507-2A13BAEC9636}" srcOrd="0" destOrd="0" presId="urn:microsoft.com/office/officeart/2005/8/layout/default"/>
    <dgm:cxn modelId="{65CC6855-E821-425F-913E-EE4DADB6E487}" type="presOf" srcId="{EF04174A-7580-4D8F-8ACF-D79F72E568D1}" destId="{B7CE5A94-B8ED-45AB-9CAC-B7A378CC4BCE}" srcOrd="0" destOrd="0" presId="urn:microsoft.com/office/officeart/2005/8/layout/default"/>
    <dgm:cxn modelId="{BA62A0E7-E23F-43C1-8C5E-AE643BAE8B5E}" type="presOf" srcId="{B8C09D81-1DCA-4BBC-91F6-FCA4F001A9F2}" destId="{3B899650-5951-42A4-A250-F22AAB89B402}" srcOrd="0" destOrd="0" presId="urn:microsoft.com/office/officeart/2005/8/layout/default"/>
    <dgm:cxn modelId="{2426E60D-1457-4D8D-9E72-91D0D1666C76}" type="presOf" srcId="{A886820F-23C6-456D-9DE1-237138C21910}" destId="{98147EA6-2E85-4A64-A98E-3B04117AC111}" srcOrd="0" destOrd="0" presId="urn:microsoft.com/office/officeart/2005/8/layout/default"/>
    <dgm:cxn modelId="{E8EB5D15-7E2A-415C-B90B-78FC5968B6B3}" type="presOf" srcId="{2E7FAC6F-D7B9-4840-AFAA-30647444B29D}" destId="{6DF1B7E9-B60D-4389-B2AF-1C19EFC1EFF3}" srcOrd="0" destOrd="0" presId="urn:microsoft.com/office/officeart/2005/8/layout/default"/>
    <dgm:cxn modelId="{2CAE05B3-C066-42BD-A916-9BD13469A7AA}" srcId="{A886820F-23C6-456D-9DE1-237138C21910}" destId="{2E7FAC6F-D7B9-4840-AFAA-30647444B29D}" srcOrd="1" destOrd="0" parTransId="{9C0DF5FA-1E6C-41CA-8517-36E2CBDDCD64}" sibTransId="{BE008BB3-0A28-488B-85C6-6181062580D3}"/>
    <dgm:cxn modelId="{AA0B3D68-80C6-4CFA-92AD-71EF6DF01E70}" srcId="{A886820F-23C6-456D-9DE1-237138C21910}" destId="{BD1B7D35-D497-47FD-8B20-4E326014065F}" srcOrd="2" destOrd="0" parTransId="{D2EF488B-27B8-4BC7-8EE6-F7B5B978BD83}" sibTransId="{E7FAE127-B3BB-42F6-8E15-4E66447DF87C}"/>
    <dgm:cxn modelId="{2F7CFED7-73CA-49F3-8C9C-22DF797622C1}" type="presParOf" srcId="{98147EA6-2E85-4A64-A98E-3B04117AC111}" destId="{3B899650-5951-42A4-A250-F22AAB89B402}" srcOrd="0" destOrd="0" presId="urn:microsoft.com/office/officeart/2005/8/layout/default"/>
    <dgm:cxn modelId="{DBCD7056-455F-4566-81B7-186875BD2A4D}" type="presParOf" srcId="{98147EA6-2E85-4A64-A98E-3B04117AC111}" destId="{FB0A6B65-96F8-43C1-99DF-CDA547667FD7}" srcOrd="1" destOrd="0" presId="urn:microsoft.com/office/officeart/2005/8/layout/default"/>
    <dgm:cxn modelId="{E4937641-4908-49BC-9713-EC0F05A56DE9}" type="presParOf" srcId="{98147EA6-2E85-4A64-A98E-3B04117AC111}" destId="{6DF1B7E9-B60D-4389-B2AF-1C19EFC1EFF3}" srcOrd="2" destOrd="0" presId="urn:microsoft.com/office/officeart/2005/8/layout/default"/>
    <dgm:cxn modelId="{8A227487-E3A3-4A55-B811-4AFF7B890977}" type="presParOf" srcId="{98147EA6-2E85-4A64-A98E-3B04117AC111}" destId="{4A88EA73-52B5-4DA1-BEB8-BEE961882EDB}" srcOrd="3" destOrd="0" presId="urn:microsoft.com/office/officeart/2005/8/layout/default"/>
    <dgm:cxn modelId="{69DEA1A7-2116-48AE-8A4E-567CC71753B0}" type="presParOf" srcId="{98147EA6-2E85-4A64-A98E-3B04117AC111}" destId="{F6C21EB5-F589-4842-B4CF-D93806B4EF06}" srcOrd="4" destOrd="0" presId="urn:microsoft.com/office/officeart/2005/8/layout/default"/>
    <dgm:cxn modelId="{CC9567BE-12C8-42EF-9927-92612C1D9435}" type="presParOf" srcId="{98147EA6-2E85-4A64-A98E-3B04117AC111}" destId="{7C9BAD20-7B3D-4700-A6FF-F2E0212BDAFE}" srcOrd="5" destOrd="0" presId="urn:microsoft.com/office/officeart/2005/8/layout/default"/>
    <dgm:cxn modelId="{BE50B717-7A4D-4D2F-BE6A-52C8651342F4}" type="presParOf" srcId="{98147EA6-2E85-4A64-A98E-3B04117AC111}" destId="{B922014F-048C-4FDA-A507-2A13BAEC9636}" srcOrd="6" destOrd="0" presId="urn:microsoft.com/office/officeart/2005/8/layout/default"/>
    <dgm:cxn modelId="{D25861BD-1051-488B-9EA2-5559F7EF2B90}" type="presParOf" srcId="{98147EA6-2E85-4A64-A98E-3B04117AC111}" destId="{F36292C5-D21F-4E98-A1D2-1FDF5B07DCB3}" srcOrd="7" destOrd="0" presId="urn:microsoft.com/office/officeart/2005/8/layout/default"/>
    <dgm:cxn modelId="{A5353442-9CE3-4966-975A-6F3685ED9798}" type="presParOf" srcId="{98147EA6-2E85-4A64-A98E-3B04117AC111}" destId="{B7CE5A94-B8ED-45AB-9CAC-B7A378CC4BC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99650-5951-42A4-A250-F22AAB89B402}">
      <dsp:nvSpPr>
        <dsp:cNvPr id="0" name=""/>
        <dsp:cNvSpPr/>
      </dsp:nvSpPr>
      <dsp:spPr>
        <a:xfrm>
          <a:off x="0" y="304805"/>
          <a:ext cx="2405062" cy="14430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IQ" sz="3400" b="1" kern="1200" dirty="0" smtClean="0">
              <a:latin typeface="Arial" pitchFamily="34" charset="0"/>
              <a:cs typeface="Arial" pitchFamily="34" charset="0"/>
            </a:rPr>
            <a:t>الجرائم السيبرانية </a:t>
          </a:r>
          <a:endParaRPr lang="en-US" sz="3400" b="1" kern="1200" dirty="0">
            <a:latin typeface="Arial" pitchFamily="34" charset="0"/>
            <a:cs typeface="Arial" pitchFamily="34" charset="0"/>
          </a:endParaRPr>
        </a:p>
      </dsp:txBody>
      <dsp:txXfrm>
        <a:off x="0" y="304805"/>
        <a:ext cx="2405062" cy="1443037"/>
      </dsp:txXfrm>
    </dsp:sp>
    <dsp:sp modelId="{6DF1B7E9-B60D-4389-B2AF-1C19EFC1EFF3}">
      <dsp:nvSpPr>
        <dsp:cNvPr id="0" name=""/>
        <dsp:cNvSpPr/>
      </dsp:nvSpPr>
      <dsp:spPr>
        <a:xfrm>
          <a:off x="2666997" y="304805"/>
          <a:ext cx="2405062" cy="144303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800" b="1" kern="1200" dirty="0" smtClean="0">
              <a:latin typeface="Arial" pitchFamily="34" charset="0"/>
              <a:cs typeface="Arial" pitchFamily="34" charset="0"/>
            </a:rPr>
            <a:t>جريمة التقنية العالية</a:t>
          </a:r>
          <a:r>
            <a:rPr lang="ar-IQ" sz="2600" kern="1200" dirty="0" smtClean="0"/>
            <a:t> </a:t>
          </a:r>
          <a:endParaRPr lang="en-US" sz="2600" kern="1200" dirty="0"/>
        </a:p>
      </dsp:txBody>
      <dsp:txXfrm>
        <a:off x="2666997" y="304805"/>
        <a:ext cx="2405062" cy="1443037"/>
      </dsp:txXfrm>
    </dsp:sp>
    <dsp:sp modelId="{F6C21EB5-F589-4842-B4CF-D93806B4EF06}">
      <dsp:nvSpPr>
        <dsp:cNvPr id="0" name=""/>
        <dsp:cNvSpPr/>
      </dsp:nvSpPr>
      <dsp:spPr>
        <a:xfrm>
          <a:off x="5291137" y="304805"/>
          <a:ext cx="2405062" cy="144303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800" b="1" kern="1200" dirty="0" smtClean="0">
              <a:latin typeface="Arial" pitchFamily="34" charset="0"/>
              <a:cs typeface="Arial" pitchFamily="34" charset="0"/>
            </a:rPr>
            <a:t>جريمة الحاسوب والانترنيت</a:t>
          </a:r>
          <a:endParaRPr lang="en-US" sz="2800" b="1" kern="1200" dirty="0">
            <a:latin typeface="Arial" pitchFamily="34" charset="0"/>
            <a:cs typeface="Arial" pitchFamily="34" charset="0"/>
          </a:endParaRPr>
        </a:p>
      </dsp:txBody>
      <dsp:txXfrm>
        <a:off x="5291137" y="304805"/>
        <a:ext cx="2405062" cy="1443037"/>
      </dsp:txXfrm>
    </dsp:sp>
    <dsp:sp modelId="{B922014F-048C-4FDA-A507-2A13BAEC9636}">
      <dsp:nvSpPr>
        <dsp:cNvPr id="0" name=""/>
        <dsp:cNvSpPr/>
      </dsp:nvSpPr>
      <dsp:spPr>
        <a:xfrm>
          <a:off x="914404" y="2057398"/>
          <a:ext cx="2405062" cy="144303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IQ" sz="3400" b="1" kern="1200" dirty="0" smtClean="0">
              <a:latin typeface="Arial" pitchFamily="34" charset="0"/>
              <a:cs typeface="Arial" pitchFamily="34" charset="0"/>
            </a:rPr>
            <a:t>جرائم اصحاب الياقات البيضاء</a:t>
          </a:r>
          <a:endParaRPr lang="en-US" sz="3400" b="1" kern="1200" dirty="0">
            <a:latin typeface="Arial" pitchFamily="34" charset="0"/>
            <a:cs typeface="Arial" pitchFamily="34" charset="0"/>
          </a:endParaRPr>
        </a:p>
      </dsp:txBody>
      <dsp:txXfrm>
        <a:off x="914404" y="2057398"/>
        <a:ext cx="2405062" cy="1443037"/>
      </dsp:txXfrm>
    </dsp:sp>
    <dsp:sp modelId="{B7CE5A94-B8ED-45AB-9CAC-B7A378CC4BCE}">
      <dsp:nvSpPr>
        <dsp:cNvPr id="0" name=""/>
        <dsp:cNvSpPr/>
      </dsp:nvSpPr>
      <dsp:spPr>
        <a:xfrm>
          <a:off x="4114797" y="2057398"/>
          <a:ext cx="2405062" cy="144303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ar-IQ" sz="3400" b="1" kern="1200" dirty="0" smtClean="0">
              <a:latin typeface="Arial" pitchFamily="34" charset="0"/>
              <a:cs typeface="Arial" pitchFamily="34" charset="0"/>
            </a:rPr>
            <a:t>جرائم الفضاء الرقمي</a:t>
          </a:r>
          <a:endParaRPr lang="en-US" sz="3400" b="1" kern="1200" dirty="0">
            <a:latin typeface="Arial" pitchFamily="34" charset="0"/>
            <a:cs typeface="Arial" pitchFamily="34" charset="0"/>
          </a:endParaRPr>
        </a:p>
      </dsp:txBody>
      <dsp:txXfrm>
        <a:off x="4114797" y="2057398"/>
        <a:ext cx="2405062" cy="144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3119C-C53C-4D87-8F7B-F32CB85AD9B5}" type="datetimeFigureOut">
              <a:rPr lang="en-US" smtClean="0"/>
              <a:t>9/24/2025</a:t>
            </a:fld>
            <a:endParaRPr lang="en-US"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2F2F3-F760-4709-B71B-0FCC28DE952E}" type="slidenum">
              <a:rPr lang="en-US" smtClean="0"/>
              <a:t>‹#›</a:t>
            </a:fld>
            <a:endParaRPr lang="en-US" dirty="0"/>
          </a:p>
        </p:txBody>
      </p:sp>
    </p:spTree>
    <p:extLst>
      <p:ext uri="{BB962C8B-B14F-4D97-AF65-F5344CB8AC3E}">
        <p14:creationId xmlns:p14="http://schemas.microsoft.com/office/powerpoint/2010/main" val="48412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482F2F3-F760-4709-B71B-0FCC28DE952E}" type="slidenum">
              <a:rPr lang="en-US" smtClean="0"/>
              <a:t>15</a:t>
            </a:fld>
            <a:endParaRPr lang="en-US" dirty="0"/>
          </a:p>
        </p:txBody>
      </p:sp>
    </p:spTree>
    <p:extLst>
      <p:ext uri="{BB962C8B-B14F-4D97-AF65-F5344CB8AC3E}">
        <p14:creationId xmlns:p14="http://schemas.microsoft.com/office/powerpoint/2010/main" val="309808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2691ECD-42A5-4059-A4FB-1CB0254D355F}" type="datetimeFigureOut">
              <a:rPr lang="en-US" smtClean="0"/>
              <a:t>9/24/2025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CDD2A36-1849-4F0A-B7A2-0286DF174616}"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D2A36-1849-4F0A-B7A2-0286DF1746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D2A36-1849-4F0A-B7A2-0286DF17461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D2A36-1849-4F0A-B7A2-0286DF17461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D2A36-1849-4F0A-B7A2-0286DF17461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D2A36-1849-4F0A-B7A2-0286DF174616}"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DD2A36-1849-4F0A-B7A2-0286DF17461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DD2A36-1849-4F0A-B7A2-0286DF17461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DD2A36-1849-4F0A-B7A2-0286DF17461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7" name="Slide Number Placeholder 6"/>
          <p:cNvSpPr>
            <a:spLocks noGrp="1"/>
          </p:cNvSpPr>
          <p:nvPr>
            <p:ph type="sldNum" sz="quarter" idx="12"/>
          </p:nvPr>
        </p:nvSpPr>
        <p:spPr/>
        <p:txBody>
          <a:bodyPr/>
          <a:lstStyle/>
          <a:p>
            <a:fld id="{ACDD2A36-1849-4F0A-B7A2-0286DF174616}"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2691ECD-42A5-4059-A4FB-1CB0254D355F}" type="datetimeFigureOut">
              <a:rPr lang="en-US" smtClean="0"/>
              <a:t>9/24/2025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ACDD2A36-1849-4F0A-B7A2-0286DF17461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2691ECD-42A5-4059-A4FB-1CB0254D355F}" type="datetimeFigureOut">
              <a:rPr lang="en-US" smtClean="0"/>
              <a:t>9/24/2025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CDD2A36-1849-4F0A-B7A2-0286DF17461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kaspersky.com/resource-center/definitions/what-is-bitco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ecurelist.com/2018-fraud-world-cup/85878/" TargetMode="External"/><Relationship Id="rId2" Type="http://schemas.openxmlformats.org/officeDocument/2006/relationships/hyperlink" Target="https://me.kaspersky.com/resource-center/threats/spam-phishing" TargetMode="External"/><Relationship Id="rId1" Type="http://schemas.openxmlformats.org/officeDocument/2006/relationships/slideLayout" Target="../slideLayouts/slideLayout2.xml"/><Relationship Id="rId4" Type="http://schemas.openxmlformats.org/officeDocument/2006/relationships/hyperlink" Target="https://me.kaspersky.com/resource-center/definitions/spear-phish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irror.co.uk/news/uk-news/national-lottery-website-brought-down-11267701" TargetMode="External"/><Relationship Id="rId2" Type="http://schemas.openxmlformats.org/officeDocument/2006/relationships/hyperlink" Target="https://me.kaspersky.com/resource-center/preemptive-safety/how-does-ddos-attack-wor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kaspersky.com/resource-center/threats/how-to-create-a-strong-password" TargetMode="External"/><Relationship Id="rId2" Type="http://schemas.openxmlformats.org/officeDocument/2006/relationships/hyperlink" Target="https://me.kaspersky.com/premiu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a:extLst>
              <a:ext uri="{FF2B5EF4-FFF2-40B4-BE49-F238E27FC236}">
                <a16:creationId xmlns="" xmlns:a16="http://schemas.microsoft.com/office/drawing/2014/main" id="{636F0787-F6CD-6180-E752-B0A1570888C8}"/>
              </a:ext>
            </a:extLst>
          </p:cNvPr>
          <p:cNvSpPr txBox="1"/>
          <p:nvPr/>
        </p:nvSpPr>
        <p:spPr>
          <a:xfrm>
            <a:off x="19051" y="1581"/>
            <a:ext cx="9143999" cy="6622069"/>
          </a:xfrm>
          <a:prstGeom prst="rect">
            <a:avLst/>
          </a:prstGeom>
          <a:solidFill>
            <a:srgbClr val="00B050"/>
          </a:solidFill>
        </p:spPr>
        <p:txBody>
          <a:bodyPr wrap="square" rtlCol="0">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IQ" sz="2400" b="1" i="0" u="none" strike="noStrike" kern="0" cap="none" spc="0" normalizeH="0" baseline="0" noProof="0" dirty="0" smtClean="0">
                <a:ln>
                  <a:noFill/>
                </a:ln>
                <a:solidFill>
                  <a:sysClr val="window" lastClr="FFFFFF"/>
                </a:solidFill>
                <a:effectLst/>
                <a:uLnTx/>
                <a:uFillTx/>
                <a:ea typeface="Calibri"/>
              </a:rPr>
              <a:t>                </a:t>
            </a:r>
            <a:r>
              <a:rPr kumimoji="0" lang="ar-IQ" sz="2400" b="1" i="0" u="none" strike="noStrike" kern="0" cap="none" spc="0" normalizeH="0" baseline="0" noProof="0" dirty="0" smtClean="0">
                <a:ln>
                  <a:noFill/>
                </a:ln>
                <a:solidFill>
                  <a:sysClr val="window" lastClr="FFFFFF"/>
                </a:solidFill>
                <a:effectLst/>
                <a:uLnTx/>
                <a:uFillTx/>
                <a:latin typeface="Arial" pitchFamily="34" charset="0"/>
                <a:ea typeface="Calibri"/>
                <a:cs typeface="Arial" pitchFamily="34" charset="0"/>
              </a:rPr>
              <a:t>ورشة </a:t>
            </a:r>
            <a:r>
              <a:rPr kumimoji="0" lang="ar-IQ" sz="2400" b="1" i="0" u="none" strike="noStrike" kern="0" cap="none" spc="0" normalizeH="0" baseline="0" noProof="0" dirty="0">
                <a:ln>
                  <a:noFill/>
                </a:ln>
                <a:solidFill>
                  <a:sysClr val="window" lastClr="FFFFFF"/>
                </a:solidFill>
                <a:effectLst/>
                <a:uLnTx/>
                <a:uFillTx/>
                <a:latin typeface="Arial" pitchFamily="34" charset="0"/>
                <a:ea typeface="Calibri"/>
                <a:cs typeface="Arial" pitchFamily="34" charset="0"/>
              </a:rPr>
              <a:t>علمية </a:t>
            </a:r>
            <a:r>
              <a:rPr kumimoji="0" lang="ar-IQ" sz="2400" b="1" i="0" u="none" strike="noStrike" kern="0" cap="none" spc="0" normalizeH="0" baseline="0" noProof="0" dirty="0" smtClean="0">
                <a:ln>
                  <a:noFill/>
                </a:ln>
                <a:solidFill>
                  <a:sysClr val="window" lastClr="FFFFFF"/>
                </a:solidFill>
                <a:effectLst/>
                <a:uLnTx/>
                <a:uFillTx/>
                <a:latin typeface="Arial" pitchFamily="34" charset="0"/>
                <a:ea typeface="Calibri"/>
                <a:cs typeface="Arial" pitchFamily="34" charset="0"/>
              </a:rPr>
              <a:t>بعنوان</a:t>
            </a:r>
            <a:r>
              <a:rPr kumimoji="0" lang="ar-IQ" sz="2400" b="1" i="0" u="none" strike="noStrike" kern="0" cap="none" spc="0" normalizeH="0" baseline="0" noProof="0" dirty="0">
                <a:ln>
                  <a:noFill/>
                </a:ln>
                <a:solidFill>
                  <a:sysClr val="window" lastClr="FFFFFF"/>
                </a:solidFill>
                <a:effectLst/>
                <a:uLnTx/>
                <a:uFillTx/>
                <a:latin typeface="Arial" pitchFamily="34" charset="0"/>
                <a:ea typeface="Calibri"/>
                <a:cs typeface="Arial" pitchFamily="34" charset="0"/>
              </a:rPr>
              <a:t> </a:t>
            </a:r>
            <a:endParaRPr kumimoji="0" lang="en-US" sz="2400" b="0" i="0" u="none" strike="noStrike" kern="0" cap="none" spc="0" normalizeH="0" baseline="0" noProof="0" dirty="0">
              <a:ln>
                <a:noFill/>
              </a:ln>
              <a:solidFill>
                <a:sysClr val="window" lastClr="FFFFFF"/>
              </a:solidFill>
              <a:effectLst/>
              <a:uLnTx/>
              <a:uFillTx/>
              <a:latin typeface="Arial" pitchFamily="34" charset="0"/>
              <a:ea typeface="Calibri"/>
              <a:cs typeface="Arial"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IQ" sz="2800" b="1" i="0" u="none" strike="noStrike" kern="0" cap="none" spc="0" normalizeH="0" baseline="0" noProof="0" dirty="0" smtClean="0">
                <a:ln>
                  <a:noFill/>
                </a:ln>
                <a:solidFill>
                  <a:sysClr val="window" lastClr="FFFFFF"/>
                </a:solidFill>
                <a:effectLst/>
                <a:uLnTx/>
                <a:uFillTx/>
                <a:latin typeface="Arial" pitchFamily="34" charset="0"/>
                <a:ea typeface="Calibri"/>
                <a:cs typeface="Arial" pitchFamily="34" charset="0"/>
              </a:rPr>
              <a:t>                    بعنوان</a:t>
            </a: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ar-IQ" sz="2000" b="0" i="0" u="none" strike="noStrike" kern="0" cap="none" spc="0" normalizeH="0" baseline="0" noProof="0" dirty="0" smtClean="0">
              <a:ln>
                <a:noFill/>
              </a:ln>
              <a:solidFill>
                <a:sysClr val="window" lastClr="FFFFFF"/>
              </a:solidFill>
              <a:effectLst/>
              <a:uLnTx/>
              <a:uFillTx/>
              <a:ea typeface="Calibri"/>
              <a:cs typeface="Arial"/>
            </a:endParaRP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ar-IQ" sz="2000" b="0" i="0" u="none" strike="noStrike" kern="0" cap="none" spc="0" normalizeH="0" baseline="0" noProof="0" dirty="0" smtClean="0">
              <a:ln>
                <a:noFill/>
              </a:ln>
              <a:solidFill>
                <a:sysClr val="window" lastClr="FFFFFF"/>
              </a:solidFill>
              <a:effectLst/>
              <a:uLnTx/>
              <a:uFillTx/>
              <a:ea typeface="Calibri"/>
              <a:cs typeface="Arial"/>
            </a:endParaRP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ar-IQ" sz="2000" b="1" i="0" u="none" strike="noStrike" kern="0" cap="none" spc="0" normalizeH="0" baseline="0" noProof="0" dirty="0" smtClean="0">
              <a:ln>
                <a:noFill/>
              </a:ln>
              <a:solidFill>
                <a:sysClr val="window" lastClr="FFFFFF"/>
              </a:solidFill>
              <a:effectLst/>
              <a:uLnTx/>
              <a:uFillTx/>
              <a:ea typeface="Calibri"/>
            </a:endParaRP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ar-IQ" sz="2000" b="1" i="0" u="none" strike="noStrike" kern="0" cap="none" spc="0" normalizeH="0" baseline="0" noProof="0" dirty="0" smtClean="0">
              <a:ln>
                <a:noFill/>
              </a:ln>
              <a:solidFill>
                <a:sysClr val="window" lastClr="FFFFFF"/>
              </a:solidFill>
              <a:effectLst/>
              <a:uLnTx/>
              <a:uFillTx/>
              <a:ea typeface="Calibri"/>
            </a:endParaRP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ar-IQ" sz="2000" b="1" i="0" u="none" strike="noStrike" kern="0" cap="none" spc="0" normalizeH="0" baseline="0" noProof="0" dirty="0" smtClean="0">
              <a:ln>
                <a:noFill/>
              </a:ln>
              <a:solidFill>
                <a:sysClr val="window" lastClr="FFFFFF"/>
              </a:solidFill>
              <a:effectLst/>
              <a:uLnTx/>
              <a:uFillTx/>
              <a:ea typeface="Calibri"/>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IQ" sz="2000" b="1" i="0" u="none" strike="noStrike" kern="0" cap="none" spc="0" normalizeH="0" baseline="0" noProof="0" dirty="0" smtClean="0">
                <a:ln>
                  <a:noFill/>
                </a:ln>
                <a:solidFill>
                  <a:prstClr val="white"/>
                </a:solidFill>
                <a:effectLst/>
                <a:uLnTx/>
                <a:uFillTx/>
                <a:ea typeface="Calibri"/>
                <a:cs typeface="Arial"/>
              </a:rPr>
              <a:t>                               </a:t>
            </a:r>
            <a:r>
              <a:rPr kumimoji="0" lang="en-US" sz="2000" b="1" i="0" u="none" strike="noStrike" kern="0" cap="none" spc="0" normalizeH="0" baseline="0" noProof="0" dirty="0">
                <a:ln>
                  <a:noFill/>
                </a:ln>
                <a:solidFill>
                  <a:prstClr val="white"/>
                </a:solidFill>
                <a:effectLst/>
                <a:uLnTx/>
                <a:uFillTx/>
                <a:ea typeface="Calibri"/>
                <a:cs typeface="Arial"/>
              </a:rPr>
              <a:t> </a:t>
            </a:r>
            <a:endParaRPr kumimoji="0" lang="ar-IQ" sz="2800" b="1" i="0" u="none" strike="noStrike" kern="0" cap="none" spc="0" normalizeH="0" baseline="0" noProof="0" dirty="0">
              <a:ln>
                <a:noFill/>
              </a:ln>
              <a:solidFill>
                <a:sysClr val="window" lastClr="FFFFFF"/>
              </a:solidFill>
              <a:effectLst/>
              <a:uLnTx/>
              <a:uFillTx/>
              <a:latin typeface="Arial" pitchFamily="34" charset="0"/>
              <a:ea typeface="Calibri"/>
              <a:cs typeface="Arial" pitchFamily="34" charset="0"/>
            </a:endParaRP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ar-IQ" sz="2800" b="1" i="0" u="none" strike="noStrike" kern="0" cap="none" spc="0" normalizeH="0" baseline="0" noProof="0" dirty="0">
                <a:ln>
                  <a:noFill/>
                </a:ln>
                <a:solidFill>
                  <a:srgbClr val="FFFF00"/>
                </a:solidFill>
                <a:effectLst/>
                <a:uLnTx/>
                <a:uFillTx/>
                <a:latin typeface="Arial" pitchFamily="34" charset="0"/>
                <a:ea typeface="Calibri"/>
                <a:cs typeface="Arial" pitchFamily="34" charset="0"/>
              </a:rPr>
              <a:t>  </a:t>
            </a:r>
            <a:r>
              <a:rPr kumimoji="0" lang="ar-IQ" sz="2800" b="1" i="0" u="none" strike="noStrike" kern="0" cap="none" spc="0" normalizeH="0" baseline="0" noProof="0" dirty="0" smtClean="0">
                <a:ln>
                  <a:noFill/>
                </a:ln>
                <a:solidFill>
                  <a:srgbClr val="FFFF00"/>
                </a:solidFill>
                <a:effectLst/>
                <a:uLnTx/>
                <a:uFillTx/>
                <a:latin typeface="Arial" pitchFamily="34" charset="0"/>
                <a:ea typeface="Calibri"/>
                <a:cs typeface="Arial" pitchFamily="34" charset="0"/>
              </a:rPr>
              <a:t>                    </a:t>
            </a:r>
            <a:r>
              <a:rPr kumimoji="0" lang="ar-IQ" sz="2800" b="1" i="0" u="none" strike="noStrike" kern="0" cap="none" spc="0" normalizeH="0" baseline="0" noProof="0" dirty="0">
                <a:ln>
                  <a:noFill/>
                </a:ln>
                <a:solidFill>
                  <a:srgbClr val="FFFF00"/>
                </a:solidFill>
                <a:effectLst/>
                <a:uLnTx/>
                <a:uFillTx/>
                <a:latin typeface="Arial" pitchFamily="34" charset="0"/>
                <a:ea typeface="Calibri"/>
                <a:cs typeface="Arial" pitchFamily="34" charset="0"/>
              </a:rPr>
              <a:t>م. د. يسرى حمزة علي </a:t>
            </a:r>
            <a:endParaRPr kumimoji="0" lang="ar-IQ" sz="2800" b="1" i="0" u="none" strike="noStrike" kern="0" cap="none" spc="0" normalizeH="0" baseline="0" noProof="0" dirty="0" smtClean="0">
              <a:ln>
                <a:noFill/>
              </a:ln>
              <a:solidFill>
                <a:srgbClr val="FFFF00"/>
              </a:solidFill>
              <a:effectLst/>
              <a:uLnTx/>
              <a:uFillTx/>
              <a:latin typeface="Arial" pitchFamily="34" charset="0"/>
              <a:ea typeface="Calibri"/>
              <a:cs typeface="Arial" pitchFamily="34" charset="0"/>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IQ" sz="2800" b="1" i="0" u="none" strike="noStrike" kern="0" cap="none" spc="0" normalizeH="0" baseline="0" noProof="0" dirty="0" smtClean="0">
                <a:ln>
                  <a:noFill/>
                </a:ln>
                <a:solidFill>
                  <a:srgbClr val="FFFF00"/>
                </a:solidFill>
                <a:effectLst/>
                <a:uLnTx/>
                <a:uFillTx/>
                <a:latin typeface="Arial" pitchFamily="34" charset="0"/>
                <a:ea typeface="Calibri"/>
                <a:cs typeface="Arial" pitchFamily="34" charset="0"/>
              </a:rPr>
              <a:t>               </a:t>
            </a:r>
            <a:r>
              <a:rPr kumimoji="0" lang="en-US" sz="2800" b="1" i="0" u="none" strike="noStrike" kern="0" cap="none" spc="0" normalizeH="0" baseline="0" noProof="0" dirty="0" smtClean="0">
                <a:ln>
                  <a:noFill/>
                </a:ln>
                <a:solidFill>
                  <a:srgbClr val="FFFF00"/>
                </a:solidFill>
                <a:effectLst/>
                <a:uLnTx/>
                <a:uFillTx/>
                <a:latin typeface="Arial" pitchFamily="34" charset="0"/>
                <a:ea typeface="Calibri"/>
                <a:cs typeface="Arial" pitchFamily="34" charset="0"/>
              </a:rPr>
              <a:t>E-yusra.h@comc.uobaghdad.edu.iq   </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ea typeface="Calibri"/>
                <a:cs typeface="Arial"/>
              </a:rPr>
              <a:t>       </a:t>
            </a:r>
            <a:r>
              <a:rPr kumimoji="0" lang="ar-IQ" sz="2000" b="1" i="0" u="none" strike="noStrike" kern="0" cap="none" spc="0" normalizeH="0" baseline="0" noProof="0" dirty="0" smtClean="0">
                <a:ln>
                  <a:noFill/>
                </a:ln>
                <a:solidFill>
                  <a:sysClr val="window" lastClr="FFFFFF"/>
                </a:solidFill>
                <a:effectLst/>
                <a:uLnTx/>
                <a:uFillTx/>
                <a:ea typeface="Calibri"/>
                <a:cs typeface="Arial"/>
              </a:rPr>
              <a:t>17</a:t>
            </a:r>
            <a:r>
              <a:rPr kumimoji="0" lang="en-US" sz="2000" b="1" i="0" u="none" strike="noStrike" kern="0" cap="none" spc="0" normalizeH="0" baseline="0" noProof="0" dirty="0" smtClean="0">
                <a:ln>
                  <a:noFill/>
                </a:ln>
                <a:solidFill>
                  <a:sysClr val="window" lastClr="FFFFFF"/>
                </a:solidFill>
                <a:effectLst/>
                <a:uLnTx/>
                <a:uFillTx/>
                <a:ea typeface="Calibri"/>
                <a:cs typeface="Arial"/>
              </a:rPr>
              <a:t>/2/202</a:t>
            </a:r>
            <a:r>
              <a:rPr kumimoji="0" lang="ar-IQ" sz="2000" b="1" i="0" u="none" strike="noStrike" kern="0" cap="none" spc="0" normalizeH="0" baseline="0" noProof="0" dirty="0" smtClean="0">
                <a:ln>
                  <a:noFill/>
                </a:ln>
                <a:solidFill>
                  <a:sysClr val="window" lastClr="FFFFFF"/>
                </a:solidFill>
                <a:effectLst/>
                <a:uLnTx/>
                <a:uFillTx/>
                <a:ea typeface="Calibri"/>
                <a:cs typeface="Arial"/>
              </a:rPr>
              <a:t>5</a:t>
            </a:r>
            <a:endParaRPr kumimoji="0" lang="en-US" sz="2000" b="1" i="0" u="none" strike="noStrike" kern="0" cap="none" spc="0" normalizeH="0" baseline="0" noProof="0" dirty="0">
              <a:ln>
                <a:noFill/>
              </a:ln>
              <a:solidFill>
                <a:sysClr val="window" lastClr="FFFFFF"/>
              </a:solidFill>
              <a:effectLst/>
              <a:uLnTx/>
              <a:uFillTx/>
              <a:ea typeface="Calibri"/>
              <a:cs typeface="Arial"/>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IQ" sz="4000" b="1" i="0" u="none" strike="noStrike" kern="0" cap="none" spc="0" normalizeH="0" baseline="0" noProof="0" dirty="0">
                <a:ln>
                  <a:noFill/>
                </a:ln>
                <a:solidFill>
                  <a:sysClr val="window" lastClr="FFFFFF"/>
                </a:solidFill>
                <a:effectLst/>
                <a:uLnTx/>
                <a:uFillTx/>
                <a:ea typeface="Calibri"/>
              </a:rPr>
              <a:t> </a:t>
            </a:r>
            <a:r>
              <a:rPr kumimoji="0" lang="en-US" sz="4800" b="0" i="0" u="none" strike="noStrike" kern="0" cap="none" spc="0" normalizeH="0" baseline="0" noProof="0" dirty="0" smtClean="0">
                <a:ln>
                  <a:noFill/>
                </a:ln>
                <a:solidFill>
                  <a:sysClr val="window" lastClr="FFFFFF"/>
                </a:solidFill>
                <a:effectLst/>
                <a:uLnTx/>
                <a:uFillTx/>
              </a:rPr>
              <a:t> </a:t>
            </a:r>
            <a:r>
              <a:rPr kumimoji="0" lang="ar-IQ" sz="4000" b="1" i="0" u="none" strike="noStrike" kern="0" cap="none" spc="0" normalizeH="0" baseline="0" noProof="0" dirty="0">
                <a:ln>
                  <a:noFill/>
                </a:ln>
                <a:solidFill>
                  <a:sysClr val="window" lastClr="FFFFFF"/>
                </a:solidFill>
                <a:effectLst/>
                <a:uLnTx/>
                <a:uFillTx/>
                <a:ea typeface="Calibri"/>
              </a:rPr>
              <a:t> </a:t>
            </a:r>
            <a:endParaRPr kumimoji="0" lang="en-US" sz="2000" b="0" i="0" u="none" strike="noStrike" kern="0" cap="none" spc="0" normalizeH="0" baseline="0" noProof="0" dirty="0">
              <a:ln>
                <a:noFill/>
              </a:ln>
              <a:solidFill>
                <a:sysClr val="window" lastClr="FFFFFF"/>
              </a:solidFill>
              <a:effectLst/>
              <a:uLnTx/>
              <a:uFillTx/>
              <a:ea typeface="Calibri"/>
              <a:cs typeface="Arial"/>
            </a:endParaRPr>
          </a:p>
        </p:txBody>
      </p:sp>
      <p:sp>
        <p:nvSpPr>
          <p:cNvPr id="5" name="مستطيل مستدير الزوايا 4"/>
          <p:cNvSpPr/>
          <p:nvPr/>
        </p:nvSpPr>
        <p:spPr>
          <a:xfrm>
            <a:off x="4800600" y="1104900"/>
            <a:ext cx="4191000" cy="1333500"/>
          </a:xfrm>
          <a:prstGeom prst="roundRect">
            <a:avLst/>
          </a:prstGeom>
          <a:gradFill rotWithShape="1">
            <a:gsLst>
              <a:gs pos="0">
                <a:srgbClr val="FF6700"/>
              </a:gs>
              <a:gs pos="100000">
                <a:srgbClr val="FF6700">
                  <a:shade val="75000"/>
                  <a:satMod val="120000"/>
                  <a:lumMod val="90000"/>
                </a:srgbClr>
              </a:gs>
            </a:gsLst>
            <a:lin ang="5400000" scaled="0"/>
          </a:gradFill>
          <a:ln w="9525" cap="flat" cmpd="sng" algn="ctr">
            <a:solidFill>
              <a:srgbClr val="FF6700"/>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p:spPr>
        <p:txBody>
          <a:bodyPr rtlCol="0" anchor="ctr"/>
          <a:lstStyle/>
          <a:p>
            <a:pPr lvl="0" algn="ctr">
              <a:lnSpc>
                <a:spcPct val="115000"/>
              </a:lnSpc>
              <a:spcAft>
                <a:spcPts val="1000"/>
              </a:spcAft>
            </a:pPr>
            <a:r>
              <a:rPr kumimoji="0" lang="ar-IQ" sz="2800" b="1" i="0" u="none" strike="noStrike" kern="0" cap="none" spc="0" normalizeH="0" baseline="0" noProof="0" dirty="0" smtClean="0">
                <a:ln>
                  <a:noFill/>
                </a:ln>
                <a:solidFill>
                  <a:prstClr val="white"/>
                </a:solidFill>
                <a:effectLst/>
                <a:uLnTx/>
                <a:uFillTx/>
                <a:latin typeface="Arial" pitchFamily="34" charset="0"/>
                <a:ea typeface="Calibri"/>
                <a:cs typeface="Arial" pitchFamily="34" charset="0"/>
              </a:rPr>
              <a:t>الجرائم الالكترونية .... الأسباب ..الدوافع</a:t>
            </a:r>
            <a:endParaRPr kumimoji="0" lang="en-US" sz="2800" b="1" i="0" u="none" strike="noStrike" kern="0" cap="none" spc="0" normalizeH="0" baseline="0" noProof="0" dirty="0">
              <a:ln>
                <a:noFill/>
              </a:ln>
              <a:solidFill>
                <a:prstClr val="white"/>
              </a:solidFill>
              <a:effectLst/>
              <a:uLnTx/>
              <a:uFillTx/>
              <a:latin typeface="Arial" pitchFamily="34" charset="0"/>
              <a:ea typeface="Calibri"/>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81"/>
            <a:ext cx="4572000" cy="411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146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8200" y="0"/>
            <a:ext cx="3581400" cy="57253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ar-IQ" sz="2800" b="1" dirty="0" smtClean="0">
                <a:solidFill>
                  <a:schemeClr val="bg1"/>
                </a:solidFill>
                <a:latin typeface="Arial" pitchFamily="34" charset="0"/>
                <a:cs typeface="Arial" pitchFamily="34" charset="0"/>
              </a:rPr>
              <a:t>انواع الجرائم الالكترونية </a:t>
            </a:r>
            <a:endParaRPr lang="en-US" sz="2800" b="1" dirty="0">
              <a:solidFill>
                <a:schemeClr val="bg1"/>
              </a:solidFill>
              <a:latin typeface="Arial" pitchFamily="34" charset="0"/>
              <a:cs typeface="Arial" pitchFamily="34" charset="0"/>
            </a:endParaRPr>
          </a:p>
        </p:txBody>
      </p:sp>
      <p:sp>
        <p:nvSpPr>
          <p:cNvPr id="3" name="عنصر نائب للمحتوى 2"/>
          <p:cNvSpPr>
            <a:spLocks noGrp="1"/>
          </p:cNvSpPr>
          <p:nvPr>
            <p:ph idx="1"/>
          </p:nvPr>
        </p:nvSpPr>
        <p:spPr>
          <a:xfrm>
            <a:off x="457200" y="990600"/>
            <a:ext cx="8153400" cy="5562600"/>
          </a:xfrm>
        </p:spPr>
        <p:txBody>
          <a:bodyPr>
            <a:normAutofit/>
          </a:bodyPr>
          <a:lstStyle/>
          <a:p>
            <a:pPr marL="68580" indent="0" algn="r" rtl="1">
              <a:buNone/>
            </a:pPr>
            <a:r>
              <a:rPr lang="ar-IQ" b="1" dirty="0">
                <a:latin typeface="Arial" pitchFamily="34" charset="0"/>
                <a:cs typeface="Arial" pitchFamily="34" charset="0"/>
              </a:rPr>
              <a:t>1 – </a:t>
            </a:r>
            <a:r>
              <a:rPr lang="ar-IQ" b="1" dirty="0">
                <a:solidFill>
                  <a:srgbClr val="FF0000"/>
                </a:solidFill>
                <a:latin typeface="Arial" pitchFamily="34" charset="0"/>
                <a:cs typeface="Arial" pitchFamily="34" charset="0"/>
              </a:rPr>
              <a:t>جريمة إلكترونية تستهدف الأفراد </a:t>
            </a:r>
            <a:r>
              <a:rPr lang="ar-IQ" b="1" dirty="0">
                <a:solidFill>
                  <a:schemeClr val="tx1"/>
                </a:solidFill>
                <a:latin typeface="Arial" pitchFamily="34" charset="0"/>
                <a:cs typeface="Arial" pitchFamily="34" charset="0"/>
              </a:rPr>
              <a:t>ويُطلق عليها أيضاً مسمى جرائم الإنترنت الشخصية والتي تقتضي على الحصول بطريقة غير شرعية على هوية الأفراد الإلكترونية كالبريد الإلكتروني وكلمة السر الخاصة بهم وكما تمتد لتصل إلى انتحال الشخصية الإلكترونية وسحب الصور والملفات المهمة من جهاز الضحية لتهديده بها وإخضاعه للأوامر، كما تُعتبر سرقة الاشتراك أيضاً من الجرائم ضد الأفراد.</a:t>
            </a:r>
          </a:p>
          <a:p>
            <a:pPr marL="68580" indent="0" algn="r" rtl="1">
              <a:buNone/>
            </a:pPr>
            <a:r>
              <a:rPr lang="ar-IQ" b="1" dirty="0">
                <a:latin typeface="Arial" pitchFamily="34" charset="0"/>
                <a:cs typeface="Arial" pitchFamily="34" charset="0"/>
              </a:rPr>
              <a:t>2 – </a:t>
            </a:r>
            <a:r>
              <a:rPr lang="ar-IQ" b="1" dirty="0">
                <a:solidFill>
                  <a:srgbClr val="FF0000"/>
                </a:solidFill>
                <a:latin typeface="Arial" pitchFamily="34" charset="0"/>
                <a:cs typeface="Arial" pitchFamily="34" charset="0"/>
              </a:rPr>
              <a:t>جريمة إلكترونية تستهدف الملكيّة </a:t>
            </a:r>
            <a:r>
              <a:rPr lang="ar-IQ" b="1" dirty="0">
                <a:solidFill>
                  <a:schemeClr val="tx1"/>
                </a:solidFill>
                <a:latin typeface="Arial" pitchFamily="34" charset="0"/>
                <a:cs typeface="Arial" pitchFamily="34" charset="0"/>
              </a:rPr>
              <a:t>يستهدف هذا النوع من الجريمة الجهات الحكوميّة والخاصة والشخصية ويركّز على تدمير الملفات الهامة أو البرامج ذات الملكية الخاصة ويكون ذلك عبر برامج ضارة يتم نقلها إلى جهاز المستخدم بعدة طرق من أبرزها الرسائل الإلكترونية .</a:t>
            </a:r>
          </a:p>
          <a:p>
            <a:pPr marL="68580" indent="0" algn="r" rtl="1">
              <a:buNone/>
            </a:pPr>
            <a:r>
              <a:rPr lang="ar-IQ" b="1" dirty="0">
                <a:latin typeface="Arial" pitchFamily="34" charset="0"/>
                <a:cs typeface="Arial" pitchFamily="34" charset="0"/>
              </a:rPr>
              <a:t>3 – </a:t>
            </a:r>
            <a:r>
              <a:rPr lang="ar-IQ" b="1" dirty="0">
                <a:solidFill>
                  <a:srgbClr val="FF0000"/>
                </a:solidFill>
                <a:latin typeface="Arial" pitchFamily="34" charset="0"/>
                <a:cs typeface="Arial" pitchFamily="34" charset="0"/>
              </a:rPr>
              <a:t>جريمة إلكترونية تستهدف الحكومات </a:t>
            </a:r>
            <a:r>
              <a:rPr lang="ar-IQ" b="1" dirty="0">
                <a:solidFill>
                  <a:schemeClr val="tx1"/>
                </a:solidFill>
                <a:latin typeface="Arial" pitchFamily="34" charset="0"/>
                <a:cs typeface="Arial" pitchFamily="34" charset="0"/>
              </a:rPr>
              <a:t>وهي هجمات يشنّها القراصنة على المواقع الرسميّة الحكومية وأنظمة شبكاتها والتي تركز جل اهتمامها على القضاء على البنية التحتيّة للموقع أو النظام الشبكي وتدميره بالكامل ومثل هذه الهجمات في الغالب يكون الهدف منها سياسيّاً .</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6772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14400"/>
            <a:ext cx="8229600" cy="5562600"/>
          </a:xfrm>
        </p:spPr>
        <p:txBody>
          <a:bodyPr>
            <a:noAutofit/>
          </a:bodyPr>
          <a:lstStyle/>
          <a:p>
            <a:pPr marL="68580" indent="0" algn="r" rtl="1">
              <a:buNone/>
            </a:pPr>
            <a:r>
              <a:rPr lang="ar-IQ" sz="2800" b="1" dirty="0">
                <a:solidFill>
                  <a:srgbClr val="2C2F34"/>
                </a:solidFill>
                <a:latin typeface="Arial" pitchFamily="34" charset="0"/>
                <a:cs typeface="Arial" pitchFamily="34" charset="0"/>
              </a:rPr>
              <a:t>4 – النصب والاحتيال الإلكتروني .</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5 – الجرائم السياسية الإلكترونية والتي تركز على استهداف المواقع العسكرية لبعض الدول لسرقة المعلومات التي تتعلّق بأمن الدولة.</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6 – سرقة المعلومات الموثّقة إلكترونياً ونشرها بطرق غير شرعيّة</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7 – جرائم الشتم والسبّ والقدح .</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8 – جرائم التشهير ويكون هدفها الإساءة لسمعة الأفراد .</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9 – جرائم الاعتداء على الأموال أو الابتزاز الإلكتروني.</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10 – الوصول إلى مواقع محجوبة.</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11 – الإرهاب الإلكتروني.</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12 – الجرائم الجنسية الإلكترونية.</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a:solidFill>
                  <a:srgbClr val="2C2F34"/>
                </a:solidFill>
                <a:latin typeface="Arial" pitchFamily="34" charset="0"/>
                <a:cs typeface="Arial" pitchFamily="34" charset="0"/>
              </a:rPr>
              <a:t>13 – جرائم الاعتداء علي </a:t>
            </a:r>
            <a:r>
              <a:rPr lang="ar-IQ" sz="2800" b="1" dirty="0" smtClean="0">
                <a:solidFill>
                  <a:srgbClr val="2C2F34"/>
                </a:solidFill>
                <a:latin typeface="Arial" pitchFamily="34" charset="0"/>
                <a:cs typeface="Arial" pitchFamily="34" charset="0"/>
              </a:rPr>
              <a:t>الاموال(مؤسسات </a:t>
            </a:r>
            <a:r>
              <a:rPr lang="ar-IQ" sz="2800" b="1" dirty="0">
                <a:solidFill>
                  <a:srgbClr val="2C2F34"/>
                </a:solidFill>
                <a:latin typeface="Arial" pitchFamily="34" charset="0"/>
                <a:cs typeface="Arial" pitchFamily="34" charset="0"/>
              </a:rPr>
              <a:t>مصرفية ومالية </a:t>
            </a:r>
            <a:r>
              <a:rPr lang="ar-IQ" sz="2800" b="1" dirty="0" smtClean="0">
                <a:solidFill>
                  <a:srgbClr val="2C2F34"/>
                </a:solidFill>
                <a:latin typeface="Arial" pitchFamily="34" charset="0"/>
                <a:cs typeface="Arial" pitchFamily="34" charset="0"/>
              </a:rPr>
              <a:t>وبنوك).</a:t>
            </a:r>
            <a:endParaRPr lang="en-US" sz="3200" b="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5" y="0"/>
            <a:ext cx="35972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05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8200" y="28575"/>
            <a:ext cx="3505200" cy="572536"/>
          </a:xfrm>
        </p:spPr>
        <p:style>
          <a:lnRef idx="3">
            <a:schemeClr val="lt1"/>
          </a:lnRef>
          <a:fillRef idx="1">
            <a:schemeClr val="accent3"/>
          </a:fillRef>
          <a:effectRef idx="1">
            <a:schemeClr val="accent3"/>
          </a:effectRef>
          <a:fontRef idx="minor">
            <a:schemeClr val="lt1"/>
          </a:fontRef>
        </p:style>
        <p:txBody>
          <a:bodyPr>
            <a:normAutofit/>
          </a:bodyPr>
          <a:lstStyle/>
          <a:p>
            <a:pPr algn="r" rtl="1"/>
            <a:r>
              <a:rPr lang="ar-IQ" sz="2800" b="1" dirty="0" smtClean="0">
                <a:latin typeface="Arial" pitchFamily="34" charset="0"/>
                <a:cs typeface="Arial" pitchFamily="34" charset="0"/>
              </a:rPr>
              <a:t>اسباب الجرائم الالكترونية </a:t>
            </a:r>
            <a:endParaRPr lang="en-US" sz="2800" b="1" dirty="0">
              <a:latin typeface="Arial" pitchFamily="34" charset="0"/>
              <a:cs typeface="Arial" pitchFamily="34" charset="0"/>
            </a:endParaRPr>
          </a:p>
        </p:txBody>
      </p:sp>
      <p:sp>
        <p:nvSpPr>
          <p:cNvPr id="3" name="عنصر نائب للمحتوى 2"/>
          <p:cNvSpPr>
            <a:spLocks noGrp="1"/>
          </p:cNvSpPr>
          <p:nvPr>
            <p:ph idx="1"/>
          </p:nvPr>
        </p:nvSpPr>
        <p:spPr>
          <a:xfrm>
            <a:off x="457200" y="914400"/>
            <a:ext cx="8153400" cy="5410200"/>
          </a:xfrm>
        </p:spPr>
        <p:txBody>
          <a:bodyPr/>
          <a:lstStyle/>
          <a:p>
            <a:pPr algn="r" rtl="1"/>
            <a:r>
              <a:rPr lang="ar-IQ" b="1" dirty="0">
                <a:solidFill>
                  <a:srgbClr val="FF0000"/>
                </a:solidFill>
                <a:latin typeface="Arial" pitchFamily="34" charset="0"/>
                <a:cs typeface="Arial" pitchFamily="34" charset="0"/>
              </a:rPr>
              <a:t>أسباب </a:t>
            </a:r>
            <a:r>
              <a:rPr lang="ar-IQ" b="1" dirty="0" smtClean="0">
                <a:solidFill>
                  <a:srgbClr val="FF0000"/>
                </a:solidFill>
                <a:latin typeface="Arial" pitchFamily="34" charset="0"/>
                <a:cs typeface="Arial" pitchFamily="34" charset="0"/>
              </a:rPr>
              <a:t>الجريمة </a:t>
            </a:r>
            <a:r>
              <a:rPr lang="ar-IQ" b="1" dirty="0">
                <a:solidFill>
                  <a:srgbClr val="FF0000"/>
                </a:solidFill>
                <a:latin typeface="Arial" pitchFamily="34" charset="0"/>
                <a:cs typeface="Arial" pitchFamily="34" charset="0"/>
              </a:rPr>
              <a:t>على المستوى </a:t>
            </a:r>
            <a:r>
              <a:rPr lang="ar-IQ" b="1" dirty="0" smtClean="0">
                <a:solidFill>
                  <a:srgbClr val="FF0000"/>
                </a:solidFill>
                <a:latin typeface="Arial" pitchFamily="34" charset="0"/>
                <a:cs typeface="Arial" pitchFamily="34" charset="0"/>
              </a:rPr>
              <a:t>الشخصي</a:t>
            </a: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البحث عن التقدير: </a:t>
            </a:r>
            <a:r>
              <a:rPr lang="ar-IQ" b="1" dirty="0">
                <a:solidFill>
                  <a:schemeClr val="tx1"/>
                </a:solidFill>
                <a:latin typeface="Arial" pitchFamily="34" charset="0"/>
                <a:cs typeface="Arial" pitchFamily="34" charset="0"/>
              </a:rPr>
              <a:t>هي جرائم يرتكبها شباب طائش وصغار سن، وذلك من باب </a:t>
            </a:r>
            <a:r>
              <a:rPr lang="ar-IQ" b="1" dirty="0" smtClean="0">
                <a:solidFill>
                  <a:schemeClr val="tx1"/>
                </a:solidFill>
                <a:latin typeface="Arial" pitchFamily="34" charset="0"/>
                <a:cs typeface="Arial" pitchFamily="34" charset="0"/>
              </a:rPr>
              <a:t>التحدي، </a:t>
            </a:r>
            <a:r>
              <a:rPr lang="ar-IQ" b="1" dirty="0">
                <a:solidFill>
                  <a:schemeClr val="tx1"/>
                </a:solidFill>
                <a:latin typeface="Arial" pitchFamily="34" charset="0"/>
                <a:cs typeface="Arial" pitchFamily="34" charset="0"/>
              </a:rPr>
              <a:t>وحب الظهور في </a:t>
            </a:r>
            <a:r>
              <a:rPr lang="ar-IQ" b="1" dirty="0" smtClean="0">
                <a:solidFill>
                  <a:schemeClr val="tx1"/>
                </a:solidFill>
                <a:latin typeface="Arial" pitchFamily="34" charset="0"/>
                <a:cs typeface="Arial" pitchFamily="34" charset="0"/>
              </a:rPr>
              <a:t>الإعلام.</a:t>
            </a: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الفرصة</a:t>
            </a:r>
            <a:r>
              <a:rPr lang="ar-IQ" b="1" dirty="0">
                <a:solidFill>
                  <a:schemeClr val="tx1"/>
                </a:solidFill>
                <a:latin typeface="Arial" pitchFamily="34" charset="0"/>
                <a:cs typeface="Arial" pitchFamily="34" charset="0"/>
              </a:rPr>
              <a:t>: لقد وفرت التقنيات الحديثة والإنترنت فرصاً غير مسبوقة لانتشار الجريمة الإلكترونية. </a:t>
            </a:r>
            <a:endParaRPr lang="ar-IQ" b="1" dirty="0" smtClean="0">
              <a:solidFill>
                <a:schemeClr val="tx1"/>
              </a:solidFill>
              <a:latin typeface="Arial" pitchFamily="34" charset="0"/>
              <a:cs typeface="Arial" pitchFamily="34" charset="0"/>
            </a:endParaRP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ضبط الذات المنخفض</a:t>
            </a:r>
            <a:r>
              <a:rPr lang="ar-IQ" b="1" dirty="0">
                <a:solidFill>
                  <a:schemeClr val="tx1"/>
                </a:solidFill>
                <a:latin typeface="Arial" pitchFamily="34" charset="0"/>
                <a:cs typeface="Arial" pitchFamily="34" charset="0"/>
              </a:rPr>
              <a:t>: إن توفر صفة الضبط الذاتي المنخفض مع وجود الفرصة لارتكاب السلوك الطائش يعدان عاملين مؤثّرين في ارتكاب السلوك </a:t>
            </a:r>
            <a:r>
              <a:rPr lang="ar-IQ" b="1" dirty="0" smtClean="0">
                <a:solidFill>
                  <a:schemeClr val="tx1"/>
                </a:solidFill>
                <a:latin typeface="Arial" pitchFamily="34" charset="0"/>
                <a:cs typeface="Arial" pitchFamily="34" charset="0"/>
              </a:rPr>
              <a:t>الطائش.</a:t>
            </a: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الضغوط العامة</a:t>
            </a:r>
            <a:r>
              <a:rPr lang="ar-IQ" b="1" dirty="0">
                <a:latin typeface="Arial" pitchFamily="34" charset="0"/>
                <a:cs typeface="Arial" pitchFamily="34" charset="0"/>
              </a:rPr>
              <a:t>: تلعب العوامل </a:t>
            </a:r>
            <a:r>
              <a:rPr lang="ar-IQ" b="1" dirty="0" smtClean="0">
                <a:latin typeface="Arial" pitchFamily="34" charset="0"/>
                <a:cs typeface="Arial" pitchFamily="34" charset="0"/>
              </a:rPr>
              <a:t>الاجتماعية والاقتصادية </a:t>
            </a:r>
            <a:r>
              <a:rPr lang="ar-IQ" b="1" dirty="0">
                <a:latin typeface="Arial" pitchFamily="34" charset="0"/>
                <a:cs typeface="Arial" pitchFamily="34" charset="0"/>
              </a:rPr>
              <a:t>دوراً هاماً في زيادة الجريمة الإلكترونية</a:t>
            </a:r>
            <a:r>
              <a:rPr lang="ar-IQ" b="1" dirty="0" smtClean="0">
                <a:latin typeface="Arial" pitchFamily="34" charset="0"/>
                <a:cs typeface="Arial" pitchFamily="34" charset="0"/>
              </a:rPr>
              <a:t>.</a:t>
            </a:r>
            <a:endParaRPr lang="ar-IQ" b="1" dirty="0" smtClean="0">
              <a:solidFill>
                <a:schemeClr val="tx1"/>
              </a:solidFill>
              <a:latin typeface="Arial" pitchFamily="34" charset="0"/>
              <a:cs typeface="Arial" pitchFamily="34" charset="0"/>
            </a:endParaRP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النشاط الروتيني: </a:t>
            </a:r>
            <a:r>
              <a:rPr lang="ar-IQ" b="1" dirty="0">
                <a:latin typeface="Arial" pitchFamily="34" charset="0"/>
                <a:cs typeface="Arial" pitchFamily="34" charset="0"/>
              </a:rPr>
              <a:t>إن التغيرات في أنشطة الناس الروتينية، من استخدام النت وشبكات التفاعل الاجتماعي مثل الفيس بوك، والإيميل والمواقع وغيرها، قد كونت فرصاً للجناة المتحفزين مع وجود أهداف قيمة وسهلة في الحيز الفضائي مع غياب </a:t>
            </a:r>
            <a:r>
              <a:rPr lang="ar-IQ" b="1" dirty="0" smtClean="0">
                <a:latin typeface="Arial" pitchFamily="34" charset="0"/>
                <a:cs typeface="Arial" pitchFamily="34" charset="0"/>
              </a:rPr>
              <a:t>الحراسة.</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5331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838200"/>
            <a:ext cx="8077200" cy="5638800"/>
          </a:xfrm>
        </p:spPr>
        <p:txBody>
          <a:bodyPr/>
          <a:lstStyle/>
          <a:p>
            <a:pPr algn="r" rtl="1"/>
            <a:r>
              <a:rPr lang="ar-IQ" b="1" dirty="0">
                <a:solidFill>
                  <a:srgbClr val="FF0000"/>
                </a:solidFill>
                <a:latin typeface="Arial" pitchFamily="34" charset="0"/>
                <a:cs typeface="Arial" pitchFamily="34" charset="0"/>
              </a:rPr>
              <a:t>أسباب الجريمة </a:t>
            </a:r>
            <a:r>
              <a:rPr lang="ar-IQ" b="1" dirty="0" smtClean="0">
                <a:solidFill>
                  <a:srgbClr val="FF0000"/>
                </a:solidFill>
                <a:latin typeface="Arial" pitchFamily="34" charset="0"/>
                <a:cs typeface="Arial" pitchFamily="34" charset="0"/>
              </a:rPr>
              <a:t>على </a:t>
            </a:r>
            <a:r>
              <a:rPr lang="ar-IQ" b="1" dirty="0">
                <a:solidFill>
                  <a:srgbClr val="FF0000"/>
                </a:solidFill>
                <a:latin typeface="Arial" pitchFamily="34" charset="0"/>
                <a:cs typeface="Arial" pitchFamily="34" charset="0"/>
              </a:rPr>
              <a:t>المستوى </a:t>
            </a:r>
            <a:r>
              <a:rPr lang="ar-IQ" b="1" dirty="0" smtClean="0">
                <a:solidFill>
                  <a:srgbClr val="FF0000"/>
                </a:solidFill>
                <a:latin typeface="Arial" pitchFamily="34" charset="0"/>
                <a:cs typeface="Arial" pitchFamily="34" charset="0"/>
              </a:rPr>
              <a:t>المجتمعي.</a:t>
            </a: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التحضر</a:t>
            </a:r>
            <a:r>
              <a:rPr lang="ar-IQ" b="1" dirty="0">
                <a:solidFill>
                  <a:schemeClr val="tx1"/>
                </a:solidFill>
                <a:latin typeface="Arial" pitchFamily="34" charset="0"/>
                <a:cs typeface="Arial" pitchFamily="34" charset="0"/>
              </a:rPr>
              <a:t>: يعد التحضر أحد أسباب الجريمة الإلكترونية عامة، حيث الهجرة الكبيرة من الريف </a:t>
            </a:r>
            <a:r>
              <a:rPr lang="ar-IQ" b="1" dirty="0" smtClean="0">
                <a:solidFill>
                  <a:schemeClr val="tx1"/>
                </a:solidFill>
                <a:latin typeface="Arial" pitchFamily="34" charset="0"/>
                <a:cs typeface="Arial" pitchFamily="34" charset="0"/>
              </a:rPr>
              <a:t>إلى </a:t>
            </a:r>
            <a:r>
              <a:rPr lang="ar-IQ" b="1" dirty="0">
                <a:solidFill>
                  <a:schemeClr val="tx1"/>
                </a:solidFill>
                <a:latin typeface="Arial" pitchFamily="34" charset="0"/>
                <a:cs typeface="Arial" pitchFamily="34" charset="0"/>
              </a:rPr>
              <a:t>المدينة وإلى المناطق الحضرية والمدن الكبيرة. </a:t>
            </a:r>
            <a:endParaRPr lang="ar-IQ" b="1" dirty="0" smtClean="0">
              <a:solidFill>
                <a:schemeClr val="tx1"/>
              </a:solidFill>
              <a:latin typeface="Arial" pitchFamily="34" charset="0"/>
              <a:cs typeface="Arial" pitchFamily="34" charset="0"/>
            </a:endParaRP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البطالة: </a:t>
            </a:r>
            <a:r>
              <a:rPr lang="ar-IQ" b="1" dirty="0">
                <a:solidFill>
                  <a:schemeClr val="tx1"/>
                </a:solidFill>
                <a:latin typeface="Arial" pitchFamily="34" charset="0"/>
                <a:cs typeface="Arial" pitchFamily="34" charset="0"/>
              </a:rPr>
              <a:t>ترتبط الجريمة الإلكترونية </a:t>
            </a:r>
            <a:r>
              <a:rPr lang="ar-IQ" b="1" dirty="0" smtClean="0">
                <a:solidFill>
                  <a:schemeClr val="tx1"/>
                </a:solidFill>
                <a:latin typeface="Arial" pitchFamily="34" charset="0"/>
                <a:cs typeface="Arial" pitchFamily="34" charset="0"/>
              </a:rPr>
              <a:t>شأنها </a:t>
            </a:r>
            <a:r>
              <a:rPr lang="ar-IQ" b="1" dirty="0">
                <a:solidFill>
                  <a:schemeClr val="tx1"/>
                </a:solidFill>
                <a:latin typeface="Arial" pitchFamily="34" charset="0"/>
                <a:cs typeface="Arial" pitchFamily="34" charset="0"/>
              </a:rPr>
              <a:t>شأن الجريمة التقليدية بالبطالة والظروف الاقتصادية </a:t>
            </a:r>
            <a:r>
              <a:rPr lang="ar-IQ" b="1" dirty="0" smtClean="0">
                <a:solidFill>
                  <a:schemeClr val="tx1"/>
                </a:solidFill>
                <a:latin typeface="Arial" pitchFamily="34" charset="0"/>
                <a:cs typeface="Arial" pitchFamily="34" charset="0"/>
              </a:rPr>
              <a:t>الصعب.</a:t>
            </a: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الضغوط العامة</a:t>
            </a:r>
            <a:r>
              <a:rPr lang="ar-IQ" b="1" dirty="0">
                <a:solidFill>
                  <a:schemeClr val="tx1"/>
                </a:solidFill>
                <a:latin typeface="Arial" pitchFamily="34" charset="0"/>
                <a:cs typeface="Arial" pitchFamily="34" charset="0"/>
              </a:rPr>
              <a:t>: تعد الضغوط العامة التي يتعرض لها </a:t>
            </a:r>
            <a:r>
              <a:rPr lang="ar-IQ" b="1" dirty="0" smtClean="0">
                <a:solidFill>
                  <a:schemeClr val="tx1"/>
                </a:solidFill>
                <a:latin typeface="Arial" pitchFamily="34" charset="0"/>
                <a:cs typeface="Arial" pitchFamily="34" charset="0"/>
              </a:rPr>
              <a:t>المجتمع، </a:t>
            </a:r>
            <a:r>
              <a:rPr lang="ar-IQ" b="1" dirty="0">
                <a:solidFill>
                  <a:schemeClr val="tx1"/>
                </a:solidFill>
                <a:latin typeface="Arial" pitchFamily="34" charset="0"/>
                <a:cs typeface="Arial" pitchFamily="34" charset="0"/>
              </a:rPr>
              <a:t>من فقر وبطالة وأمية وظروف اقتصادية صعبة عوامل ضاغطة على </a:t>
            </a:r>
            <a:r>
              <a:rPr lang="ar-IQ" b="1" dirty="0" smtClean="0">
                <a:solidFill>
                  <a:schemeClr val="tx1"/>
                </a:solidFill>
                <a:latin typeface="Arial" pitchFamily="34" charset="0"/>
                <a:cs typeface="Arial" pitchFamily="34" charset="0"/>
              </a:rPr>
              <a:t>المجتمع عامة و</a:t>
            </a:r>
            <a:r>
              <a:rPr lang="ar-IQ" b="1" dirty="0">
                <a:solidFill>
                  <a:schemeClr val="tx1"/>
                </a:solidFill>
                <a:latin typeface="Arial" pitchFamily="34" charset="0"/>
                <a:cs typeface="Arial" pitchFamily="34" charset="0"/>
              </a:rPr>
              <a:t> قطاع الشباب </a:t>
            </a:r>
            <a:r>
              <a:rPr lang="ar-IQ" b="1" dirty="0" smtClean="0">
                <a:solidFill>
                  <a:schemeClr val="tx1"/>
                </a:solidFill>
                <a:latin typeface="Arial" pitchFamily="34" charset="0"/>
                <a:cs typeface="Arial" pitchFamily="34" charset="0"/>
              </a:rPr>
              <a:t>بصورة خاصة. </a:t>
            </a: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البحث عن الثراء: </a:t>
            </a:r>
            <a:r>
              <a:rPr lang="ar-IQ" b="1" dirty="0">
                <a:solidFill>
                  <a:schemeClr val="tx1"/>
                </a:solidFill>
                <a:latin typeface="Arial" pitchFamily="34" charset="0"/>
                <a:cs typeface="Arial" pitchFamily="34" charset="0"/>
              </a:rPr>
              <a:t>يلجأ بعض الناس إلى الجريمة الإلكترونية، حيث المستهدف مجتمع أكبر وسهولة التنفيذ وسرعة المردود وقلة الخطورة</a:t>
            </a:r>
            <a:r>
              <a:rPr lang="ar-IQ" b="1" dirty="0" smtClean="0">
                <a:solidFill>
                  <a:schemeClr val="tx1"/>
                </a:solidFill>
                <a:latin typeface="Arial" pitchFamily="34" charset="0"/>
                <a:cs typeface="Arial" pitchFamily="34" charset="0"/>
              </a:rPr>
              <a:t>.</a:t>
            </a: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ضعف إنفاذ القانون وتطبيقه في الجريمة الإلكترونية</a:t>
            </a:r>
            <a:r>
              <a:rPr lang="ar-IQ" b="1" dirty="0">
                <a:solidFill>
                  <a:schemeClr val="tx1"/>
                </a:solidFill>
                <a:latin typeface="Arial" pitchFamily="34" charset="0"/>
                <a:cs typeface="Arial" pitchFamily="34" charset="0"/>
              </a:rPr>
              <a:t>: هناك الكثير من الدول التي لم تطور </a:t>
            </a:r>
            <a:r>
              <a:rPr lang="ar-IQ" b="1" dirty="0" smtClean="0">
                <a:solidFill>
                  <a:schemeClr val="tx1"/>
                </a:solidFill>
                <a:latin typeface="Arial" pitchFamily="34" charset="0"/>
                <a:cs typeface="Arial" pitchFamily="34" charset="0"/>
              </a:rPr>
              <a:t>تشريعاتها وأجهزة </a:t>
            </a:r>
            <a:r>
              <a:rPr lang="ar-IQ" b="1" dirty="0">
                <a:solidFill>
                  <a:schemeClr val="tx1"/>
                </a:solidFill>
                <a:latin typeface="Arial" pitchFamily="34" charset="0"/>
                <a:cs typeface="Arial" pitchFamily="34" charset="0"/>
              </a:rPr>
              <a:t>العدالة فيها لكي </a:t>
            </a:r>
            <a:r>
              <a:rPr lang="ar-IQ" b="1" dirty="0" smtClean="0">
                <a:solidFill>
                  <a:schemeClr val="tx1"/>
                </a:solidFill>
                <a:latin typeface="Arial" pitchFamily="34" charset="0"/>
                <a:cs typeface="Arial" pitchFamily="34" charset="0"/>
              </a:rPr>
              <a:t>تتمكن من </a:t>
            </a:r>
            <a:r>
              <a:rPr lang="ar-IQ" b="1" dirty="0">
                <a:solidFill>
                  <a:schemeClr val="tx1"/>
                </a:solidFill>
                <a:latin typeface="Arial" pitchFamily="34" charset="0"/>
                <a:cs typeface="Arial" pitchFamily="34" charset="0"/>
              </a:rPr>
              <a:t>مجاراة التقدم في الجرائم</a:t>
            </a:r>
          </a:p>
          <a:p>
            <a:pPr marL="68580" indent="0" algn="r" rtl="1">
              <a:buNone/>
            </a:pPr>
            <a:r>
              <a:rPr lang="ar-IQ" b="1" dirty="0">
                <a:solidFill>
                  <a:schemeClr val="tx1"/>
                </a:solidFill>
                <a:latin typeface="Arial" pitchFamily="34" charset="0"/>
                <a:cs typeface="Arial" pitchFamily="34" charset="0"/>
              </a:rPr>
              <a:t>الإلكترونية وأساليبها. </a:t>
            </a:r>
            <a:endParaRPr lang="en-US" b="1" dirty="0">
              <a:solidFill>
                <a:schemeClr val="tx1"/>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
            <a:ext cx="36083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96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8200"/>
            <a:ext cx="8229600" cy="5638800"/>
          </a:xfrm>
        </p:spPr>
        <p:txBody>
          <a:bodyPr>
            <a:normAutofit lnSpcReduction="10000"/>
          </a:bodyPr>
          <a:lstStyle/>
          <a:p>
            <a:pPr algn="r" rtl="1"/>
            <a:r>
              <a:rPr lang="ar-IQ" b="1" dirty="0">
                <a:solidFill>
                  <a:srgbClr val="FF0000"/>
                </a:solidFill>
                <a:latin typeface="Arial" pitchFamily="34" charset="0"/>
                <a:cs typeface="Arial" pitchFamily="34" charset="0"/>
              </a:rPr>
              <a:t>أسباب الجريمة على </a:t>
            </a:r>
            <a:r>
              <a:rPr lang="ar-IQ" b="1" dirty="0" smtClean="0">
                <a:solidFill>
                  <a:srgbClr val="FF0000"/>
                </a:solidFill>
                <a:latin typeface="Arial" pitchFamily="34" charset="0"/>
                <a:cs typeface="Arial" pitchFamily="34" charset="0"/>
              </a:rPr>
              <a:t>المستوى </a:t>
            </a:r>
            <a:r>
              <a:rPr lang="ar-IQ" b="1" dirty="0">
                <a:solidFill>
                  <a:srgbClr val="FF0000"/>
                </a:solidFill>
                <a:latin typeface="Arial" pitchFamily="34" charset="0"/>
                <a:cs typeface="Arial" pitchFamily="34" charset="0"/>
              </a:rPr>
              <a:t>الكوني </a:t>
            </a:r>
            <a:endParaRPr lang="ar-IQ" b="1" dirty="0" smtClean="0">
              <a:solidFill>
                <a:srgbClr val="FF0000"/>
              </a:solidFill>
              <a:latin typeface="Arial" pitchFamily="34" charset="0"/>
              <a:cs typeface="Arial" pitchFamily="34" charset="0"/>
            </a:endParaRP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التحول للمجتمع الرقمي</a:t>
            </a:r>
            <a:r>
              <a:rPr lang="ar-IQ" b="1" dirty="0">
                <a:latin typeface="Arial" pitchFamily="34" charset="0"/>
                <a:cs typeface="Arial" pitchFamily="34" charset="0"/>
              </a:rPr>
              <a:t>: ففي الفضاء الافتراضي، تكونت التفاعلات الافتراضية وحلت محل التفاعل وجها لوجه، وتكونت السلوكيات الافتراضية والشخصية الافتراضية </a:t>
            </a:r>
            <a:r>
              <a:rPr lang="ar-IQ" b="1" dirty="0" smtClean="0">
                <a:latin typeface="Arial" pitchFamily="34" charset="0"/>
                <a:cs typeface="Arial" pitchFamily="34" charset="0"/>
              </a:rPr>
              <a:t>والمجتمع المحلي </a:t>
            </a:r>
            <a:r>
              <a:rPr lang="ar-IQ" b="1" dirty="0">
                <a:latin typeface="Arial" pitchFamily="34" charset="0"/>
                <a:cs typeface="Arial" pitchFamily="34" charset="0"/>
              </a:rPr>
              <a:t>الافتراضي. </a:t>
            </a:r>
            <a:endParaRPr lang="ar-IQ" b="1" dirty="0" smtClean="0">
              <a:latin typeface="Arial" pitchFamily="34" charset="0"/>
              <a:cs typeface="Arial" pitchFamily="34" charset="0"/>
            </a:endParaRP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العولمة</a:t>
            </a:r>
            <a:r>
              <a:rPr lang="ar-IQ" b="1" dirty="0">
                <a:latin typeface="Arial" pitchFamily="34" charset="0"/>
                <a:cs typeface="Arial" pitchFamily="34" charset="0"/>
              </a:rPr>
              <a:t>: إن ظهور الفضاء الإلكتروني ي ُ كون ظواهر جديدة متميزة عن وجود أنظمة الكمبيوتر أنفسها، والفرص المباشرة للجريمة والتي وفر</a:t>
            </a:r>
            <a:r>
              <a:rPr lang="en-US" b="1" dirty="0">
                <a:latin typeface="Arial" pitchFamily="34" charset="0"/>
                <a:cs typeface="Arial" pitchFamily="34" charset="0"/>
              </a:rPr>
              <a:t>ē</a:t>
            </a:r>
            <a:r>
              <a:rPr lang="ar-IQ" b="1" dirty="0">
                <a:latin typeface="Arial" pitchFamily="34" charset="0"/>
                <a:cs typeface="Arial" pitchFamily="34" charset="0"/>
              </a:rPr>
              <a:t>ا أجهزة الكمبيوتر الآن. فالأشخاص، على سبيل المثال، قد يرتكبون جرائم في الفضاء الإلكتروني لا </a:t>
            </a:r>
            <a:r>
              <a:rPr lang="ar-IQ" b="1" dirty="0" smtClean="0">
                <a:latin typeface="Arial" pitchFamily="34" charset="0"/>
                <a:cs typeface="Arial" pitchFamily="34" charset="0"/>
              </a:rPr>
              <a:t>يرتكبونها في </a:t>
            </a:r>
            <a:r>
              <a:rPr lang="ar-IQ" b="1" dirty="0">
                <a:latin typeface="Arial" pitchFamily="34" charset="0"/>
                <a:cs typeface="Arial" pitchFamily="34" charset="0"/>
              </a:rPr>
              <a:t>الواقع المادي بسبب مكانتهم وموقعهم</a:t>
            </a:r>
            <a:r>
              <a:rPr lang="ar-IQ" b="1" dirty="0" smtClean="0">
                <a:latin typeface="Arial" pitchFamily="34" charset="0"/>
                <a:cs typeface="Arial" pitchFamily="34" charset="0"/>
              </a:rPr>
              <a:t>.</a:t>
            </a: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الترابط الكوني: </a:t>
            </a:r>
            <a:r>
              <a:rPr lang="ar-IQ" b="1" dirty="0">
                <a:latin typeface="Arial" pitchFamily="34" charset="0"/>
                <a:cs typeface="Arial" pitchFamily="34" charset="0"/>
              </a:rPr>
              <a:t>هناك عامل يمكن أن </a:t>
            </a:r>
            <a:r>
              <a:rPr lang="ar-IQ" b="1" dirty="0" smtClean="0">
                <a:latin typeface="Arial" pitchFamily="34" charset="0"/>
                <a:cs typeface="Arial" pitchFamily="34" charset="0"/>
              </a:rPr>
              <a:t>يساهم </a:t>
            </a:r>
            <a:r>
              <a:rPr lang="ar-IQ" b="1" dirty="0">
                <a:latin typeface="Arial" pitchFamily="34" charset="0"/>
                <a:cs typeface="Arial" pitchFamily="34" charset="0"/>
              </a:rPr>
              <a:t>في دفع مستويات الجريمة هو ظهور الترابط العالمي في سياق تحولات العالم الاقتصادية والديمغرافية. </a:t>
            </a:r>
            <a:endParaRPr lang="ar-IQ" b="1" dirty="0" smtClean="0">
              <a:latin typeface="Arial" pitchFamily="34" charset="0"/>
              <a:cs typeface="Arial" pitchFamily="34" charset="0"/>
            </a:endParaRPr>
          </a:p>
          <a:p>
            <a:pPr marL="68580" indent="0" algn="r" rtl="1">
              <a:buNone/>
            </a:pPr>
            <a:r>
              <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انكشاف البنية التحتية المعلوماتية الكونية</a:t>
            </a:r>
            <a:r>
              <a:rPr lang="ar-IQ" b="1" dirty="0">
                <a:latin typeface="Arial" pitchFamily="34" charset="0"/>
                <a:cs typeface="Arial" pitchFamily="34" charset="0"/>
              </a:rPr>
              <a:t>: حيث تتفاوت البني التحتية المعلوماتية بدرجة انكشافها إلى الكوارث الطبيعية، والإهمال البشري، وسوء التصرف الإنساني. من الصعب ربط التهديدات الإلكترونية بمكان أو زمان، أو جماعة، فقد تصدر من هاو أو من طفل أو محترف، أو جماعة إرهابية، أو جماعة تنافسية، أو استخبارات أجنبية. </a:t>
            </a:r>
            <a:endParaRPr lang="en-US" b="1" dirty="0">
              <a:solidFill>
                <a:srgbClr val="FF0000"/>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287"/>
            <a:ext cx="36083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10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0"/>
            <a:ext cx="3657600" cy="648736"/>
          </a:xfrm>
        </p:spPr>
        <p:style>
          <a:lnRef idx="1">
            <a:schemeClr val="accent3"/>
          </a:lnRef>
          <a:fillRef idx="2">
            <a:schemeClr val="accent3"/>
          </a:fillRef>
          <a:effectRef idx="1">
            <a:schemeClr val="accent3"/>
          </a:effectRef>
          <a:fontRef idx="minor">
            <a:schemeClr val="dk1"/>
          </a:fontRef>
        </p:style>
        <p:txBody>
          <a:bodyPr>
            <a:normAutofit/>
          </a:bodyPr>
          <a:lstStyle/>
          <a:p>
            <a:pPr algn="r" rtl="1"/>
            <a:r>
              <a:rPr lang="ar-IQ" sz="2800" b="1" dirty="0" smtClean="0">
                <a:latin typeface="Arial" pitchFamily="34" charset="0"/>
                <a:cs typeface="Arial" pitchFamily="34" charset="0"/>
              </a:rPr>
              <a:t>دوافع الجريمة الالكترونية </a:t>
            </a:r>
            <a:endParaRPr lang="en-US" sz="2800" b="1" dirty="0">
              <a:latin typeface="Arial" pitchFamily="34" charset="0"/>
              <a:cs typeface="Arial" pitchFamily="34" charset="0"/>
            </a:endParaRPr>
          </a:p>
        </p:txBody>
      </p:sp>
      <p:sp>
        <p:nvSpPr>
          <p:cNvPr id="3" name="عنصر نائب للمحتوى 2"/>
          <p:cNvSpPr>
            <a:spLocks noGrp="1"/>
          </p:cNvSpPr>
          <p:nvPr>
            <p:ph idx="1"/>
          </p:nvPr>
        </p:nvSpPr>
        <p:spPr>
          <a:xfrm>
            <a:off x="457200" y="914400"/>
            <a:ext cx="8229600" cy="5638800"/>
          </a:xfrm>
        </p:spPr>
        <p:txBody>
          <a:bodyPr>
            <a:normAutofit fontScale="85000" lnSpcReduction="10000"/>
          </a:bodyPr>
          <a:lstStyle/>
          <a:p>
            <a:pPr marL="68580" indent="0" algn="r" rtl="1">
              <a:buNone/>
            </a:pPr>
            <a:r>
              <a:rPr lang="ar-IQ" b="1" dirty="0">
                <a:solidFill>
                  <a:srgbClr val="616161"/>
                </a:solidFill>
                <a:latin typeface="Arial" pitchFamily="34" charset="0"/>
                <a:cs typeface="Arial" pitchFamily="34" charset="0"/>
              </a:rPr>
              <a:t/>
            </a:r>
            <a:br>
              <a:rPr lang="ar-IQ" b="1" dirty="0">
                <a:solidFill>
                  <a:srgbClr val="616161"/>
                </a:solidFill>
                <a:latin typeface="Arial" pitchFamily="34" charset="0"/>
                <a:cs typeface="Arial" pitchFamily="34" charset="0"/>
              </a:rPr>
            </a:br>
            <a:r>
              <a:rPr lang="ar-IQ" b="1" dirty="0">
                <a:solidFill>
                  <a:srgbClr val="616161"/>
                </a:solidFill>
                <a:latin typeface="Arial" pitchFamily="34" charset="0"/>
                <a:cs typeface="Arial" pitchFamily="34" charset="0"/>
              </a:rPr>
              <a:t>- </a:t>
            </a:r>
            <a:r>
              <a:rPr lang="ar-IQ" b="1" dirty="0">
                <a:solidFill>
                  <a:srgbClr val="FF0000"/>
                </a:solidFill>
                <a:latin typeface="Arial" pitchFamily="34" charset="0"/>
                <a:cs typeface="Arial" pitchFamily="34" charset="0"/>
              </a:rPr>
              <a:t>دوافع مادية ويتمثل في</a:t>
            </a:r>
            <a:r>
              <a:rPr lang="ar-IQ" b="1" dirty="0" smtClean="0">
                <a:solidFill>
                  <a:srgbClr val="FF0000"/>
                </a:solidFill>
                <a:latin typeface="Arial" pitchFamily="34" charset="0"/>
                <a:cs typeface="Arial" pitchFamily="34" charset="0"/>
              </a:rPr>
              <a:t>: تحقيق </a:t>
            </a:r>
            <a:r>
              <a:rPr lang="ar-IQ" b="1" dirty="0">
                <a:solidFill>
                  <a:srgbClr val="FF0000"/>
                </a:solidFill>
                <a:latin typeface="Arial" pitchFamily="34" charset="0"/>
                <a:cs typeface="Arial" pitchFamily="34" charset="0"/>
              </a:rPr>
              <a:t>الكسب المادي:</a:t>
            </a:r>
            <a:r>
              <a:rPr lang="ar-IQ" b="1" dirty="0">
                <a:solidFill>
                  <a:srgbClr val="616161"/>
                </a:solidFill>
                <a:latin typeface="Arial" pitchFamily="34" charset="0"/>
                <a:cs typeface="Arial" pitchFamily="34" charset="0"/>
              </a:rPr>
              <a:t/>
            </a:r>
            <a:br>
              <a:rPr lang="ar-IQ" b="1" dirty="0">
                <a:solidFill>
                  <a:srgbClr val="616161"/>
                </a:solidFill>
                <a:latin typeface="Arial" pitchFamily="34" charset="0"/>
                <a:cs typeface="Arial" pitchFamily="34" charset="0"/>
              </a:rPr>
            </a:br>
            <a:r>
              <a:rPr lang="ar-IQ" b="1" dirty="0">
                <a:solidFill>
                  <a:schemeClr val="tx1"/>
                </a:solidFill>
                <a:latin typeface="Arial" pitchFamily="34" charset="0"/>
                <a:cs typeface="Arial" pitchFamily="34" charset="0"/>
              </a:rPr>
              <a:t>تعد الرغبة في تحقيق الثراء من العوامل الرئيسية لارتكاب الجريمة عبر الانترنت. نظرا للربح الكبير ، وغالبا ما يكون الدافع لارتكاب هذه الجريمة هو وقوع الجاني في مشاكل مادية مثال على ذلك تحويل حساب مالي إلى حسابه </a:t>
            </a:r>
            <a:r>
              <a:rPr lang="ar-IQ" b="1" dirty="0">
                <a:solidFill>
                  <a:srgbClr val="616161"/>
                </a:solidFill>
                <a:latin typeface="Arial" pitchFamily="34" charset="0"/>
                <a:cs typeface="Arial" pitchFamily="34" charset="0"/>
              </a:rPr>
              <a:t>.</a:t>
            </a:r>
            <a:br>
              <a:rPr lang="ar-IQ" b="1" dirty="0">
                <a:solidFill>
                  <a:srgbClr val="616161"/>
                </a:solidFill>
                <a:latin typeface="Arial" pitchFamily="34" charset="0"/>
                <a:cs typeface="Arial" pitchFamily="34" charset="0"/>
              </a:rPr>
            </a:br>
            <a:r>
              <a:rPr lang="ar-IQ" b="1" dirty="0" smtClean="0">
                <a:solidFill>
                  <a:srgbClr val="616161"/>
                </a:solidFill>
                <a:latin typeface="Arial" pitchFamily="34" charset="0"/>
                <a:cs typeface="Arial" pitchFamily="34" charset="0"/>
              </a:rPr>
              <a:t>ـــ </a:t>
            </a:r>
            <a:r>
              <a:rPr lang="ar-IQ" b="1" dirty="0" smtClean="0">
                <a:solidFill>
                  <a:srgbClr val="FF0000"/>
                </a:solidFill>
                <a:latin typeface="Arial" pitchFamily="34" charset="0"/>
                <a:cs typeface="Arial" pitchFamily="34" charset="0"/>
              </a:rPr>
              <a:t>دوافع </a:t>
            </a:r>
            <a:r>
              <a:rPr lang="ar-IQ" b="1" dirty="0">
                <a:solidFill>
                  <a:srgbClr val="FF0000"/>
                </a:solidFill>
                <a:latin typeface="Arial" pitchFamily="34" charset="0"/>
                <a:cs typeface="Arial" pitchFamily="34" charset="0"/>
              </a:rPr>
              <a:t>شخصية وتتمثل في:</a:t>
            </a:r>
            <a:r>
              <a:rPr lang="ar-IQ" b="1" dirty="0">
                <a:solidFill>
                  <a:srgbClr val="616161"/>
                </a:solidFill>
                <a:latin typeface="Arial" pitchFamily="34" charset="0"/>
                <a:cs typeface="Arial" pitchFamily="34" charset="0"/>
              </a:rPr>
              <a:t/>
            </a:r>
            <a:br>
              <a:rPr lang="ar-IQ" b="1" dirty="0">
                <a:solidFill>
                  <a:srgbClr val="616161"/>
                </a:solidFill>
                <a:latin typeface="Arial" pitchFamily="34" charset="0"/>
                <a:cs typeface="Arial" pitchFamily="34" charset="0"/>
              </a:rPr>
            </a:br>
            <a:r>
              <a:rPr lang="ar-IQ" b="1" dirty="0">
                <a:solidFill>
                  <a:schemeClr val="tx1"/>
                </a:solidFill>
                <a:latin typeface="Arial" pitchFamily="34" charset="0"/>
                <a:cs typeface="Arial" pitchFamily="34" charset="0"/>
              </a:rPr>
              <a:t>الرغبة في التعلم يكرس مرتكبو هذه الجريمة وقته في تعلم كيفية اختراق المواقع الممنوعة والتقنيات الامنية للأنظمة الحاسوبية </a:t>
            </a:r>
            <a:r>
              <a:rPr lang="ar-IQ" b="1" dirty="0">
                <a:solidFill>
                  <a:srgbClr val="616161"/>
                </a:solidFill>
                <a:latin typeface="Arial" pitchFamily="34" charset="0"/>
                <a:cs typeface="Arial" pitchFamily="34" charset="0"/>
              </a:rPr>
              <a:t>.</a:t>
            </a:r>
            <a:br>
              <a:rPr lang="ar-IQ" b="1" dirty="0">
                <a:solidFill>
                  <a:srgbClr val="616161"/>
                </a:solidFill>
                <a:latin typeface="Arial" pitchFamily="34" charset="0"/>
                <a:cs typeface="Arial" pitchFamily="34" charset="0"/>
              </a:rPr>
            </a:br>
            <a:r>
              <a:rPr lang="ar-IQ" b="1" dirty="0">
                <a:solidFill>
                  <a:srgbClr val="FF0000"/>
                </a:solidFill>
                <a:latin typeface="Arial" pitchFamily="34" charset="0"/>
                <a:cs typeface="Arial" pitchFamily="34" charset="0"/>
              </a:rPr>
              <a:t>- دوافع ذهنية او نمطية:</a:t>
            </a:r>
            <a:r>
              <a:rPr lang="ar-IQ" b="1" dirty="0">
                <a:solidFill>
                  <a:srgbClr val="616161"/>
                </a:solidFill>
                <a:latin typeface="Arial" pitchFamily="34" charset="0"/>
                <a:cs typeface="Arial" pitchFamily="34" charset="0"/>
              </a:rPr>
              <a:t/>
            </a:r>
            <a:br>
              <a:rPr lang="ar-IQ" b="1" dirty="0">
                <a:solidFill>
                  <a:srgbClr val="616161"/>
                </a:solidFill>
                <a:latin typeface="Arial" pitchFamily="34" charset="0"/>
                <a:cs typeface="Arial" pitchFamily="34" charset="0"/>
              </a:rPr>
            </a:br>
            <a:r>
              <a:rPr lang="ar-IQ" b="1" dirty="0">
                <a:solidFill>
                  <a:schemeClr val="tx1"/>
                </a:solidFill>
                <a:latin typeface="Arial" pitchFamily="34" charset="0"/>
                <a:cs typeface="Arial" pitchFamily="34" charset="0"/>
              </a:rPr>
              <a:t>غالبا ما يكون الدافع لدى مرتكب الجرائم عبر الانترنت هو الرغبة في اثبات الذات وتحقيق الانتصار على تقنية الانظمة المعلوماتية دون ان يكون لهم نوايا اثمة.</a:t>
            </a:r>
            <a:br>
              <a:rPr lang="ar-IQ" b="1" dirty="0">
                <a:solidFill>
                  <a:schemeClr val="tx1"/>
                </a:solidFill>
                <a:latin typeface="Arial" pitchFamily="34" charset="0"/>
                <a:cs typeface="Arial" pitchFamily="34" charset="0"/>
              </a:rPr>
            </a:br>
            <a:r>
              <a:rPr lang="ar-IQ" b="1" dirty="0">
                <a:solidFill>
                  <a:srgbClr val="FF0000"/>
                </a:solidFill>
                <a:latin typeface="Arial" pitchFamily="34" charset="0"/>
                <a:cs typeface="Arial" pitchFamily="34" charset="0"/>
              </a:rPr>
              <a:t>- دافع لانتقام</a:t>
            </a:r>
            <a:r>
              <a:rPr lang="ar-IQ" b="1" dirty="0">
                <a:solidFill>
                  <a:srgbClr val="616161"/>
                </a:solidFill>
                <a:latin typeface="Arial" pitchFamily="34" charset="0"/>
                <a:cs typeface="Arial" pitchFamily="34" charset="0"/>
              </a:rPr>
              <a:t/>
            </a:r>
            <a:br>
              <a:rPr lang="ar-IQ" b="1" dirty="0">
                <a:solidFill>
                  <a:srgbClr val="616161"/>
                </a:solidFill>
                <a:latin typeface="Arial" pitchFamily="34" charset="0"/>
                <a:cs typeface="Arial" pitchFamily="34" charset="0"/>
              </a:rPr>
            </a:br>
            <a:r>
              <a:rPr lang="ar-IQ" b="1" dirty="0">
                <a:solidFill>
                  <a:schemeClr val="tx1"/>
                </a:solidFill>
                <a:latin typeface="Arial" pitchFamily="34" charset="0"/>
                <a:cs typeface="Arial" pitchFamily="34" charset="0"/>
              </a:rPr>
              <a:t>تعد من اخطر الدوافع التي يمكن ان تنفع شخص يملك معلومات كبيرة عن المؤسسة او شركة يعمل بها تجعله يقدم على ارتكاب جريمته.</a:t>
            </a:r>
            <a:br>
              <a:rPr lang="ar-IQ" b="1" dirty="0">
                <a:solidFill>
                  <a:schemeClr val="tx1"/>
                </a:solidFill>
                <a:latin typeface="Arial" pitchFamily="34" charset="0"/>
                <a:cs typeface="Arial" pitchFamily="34" charset="0"/>
              </a:rPr>
            </a:br>
            <a:r>
              <a:rPr lang="ar-IQ" b="1" dirty="0">
                <a:solidFill>
                  <a:srgbClr val="FF0000"/>
                </a:solidFill>
                <a:latin typeface="Arial" pitchFamily="34" charset="0"/>
                <a:cs typeface="Arial" pitchFamily="34" charset="0"/>
              </a:rPr>
              <a:t>- دافع التسلية</a:t>
            </a:r>
            <a:r>
              <a:rPr lang="ar-IQ" b="1" dirty="0">
                <a:solidFill>
                  <a:srgbClr val="616161"/>
                </a:solidFill>
                <a:latin typeface="Arial" pitchFamily="34" charset="0"/>
                <a:cs typeface="Arial" pitchFamily="34" charset="0"/>
              </a:rPr>
              <a:t/>
            </a:r>
            <a:br>
              <a:rPr lang="ar-IQ" b="1" dirty="0">
                <a:solidFill>
                  <a:srgbClr val="616161"/>
                </a:solidFill>
                <a:latin typeface="Arial" pitchFamily="34" charset="0"/>
                <a:cs typeface="Arial" pitchFamily="34" charset="0"/>
              </a:rPr>
            </a:br>
            <a:r>
              <a:rPr lang="ar-IQ" b="1" dirty="0" smtClean="0">
                <a:solidFill>
                  <a:schemeClr val="tx1"/>
                </a:solidFill>
                <a:latin typeface="Arial" pitchFamily="34" charset="0"/>
                <a:cs typeface="Arial" pitchFamily="34" charset="0"/>
              </a:rPr>
              <a:t>جريمة </a:t>
            </a:r>
            <a:r>
              <a:rPr lang="ar-IQ" b="1" dirty="0">
                <a:solidFill>
                  <a:schemeClr val="tx1"/>
                </a:solidFill>
                <a:latin typeface="Arial" pitchFamily="34" charset="0"/>
                <a:cs typeface="Arial" pitchFamily="34" charset="0"/>
              </a:rPr>
              <a:t>ترتكب من اجل التسلية </a:t>
            </a:r>
            <a:r>
              <a:rPr lang="ar-IQ" b="1" dirty="0" smtClean="0">
                <a:solidFill>
                  <a:schemeClr val="tx1"/>
                </a:solidFill>
                <a:latin typeface="Arial" pitchFamily="34" charset="0"/>
                <a:cs typeface="Arial" pitchFamily="34" charset="0"/>
              </a:rPr>
              <a:t>لا يقصد </a:t>
            </a:r>
            <a:r>
              <a:rPr lang="ar-IQ" b="1" dirty="0">
                <a:solidFill>
                  <a:schemeClr val="tx1"/>
                </a:solidFill>
                <a:latin typeface="Arial" pitchFamily="34" charset="0"/>
                <a:cs typeface="Arial" pitchFamily="34" charset="0"/>
              </a:rPr>
              <a:t>من ورائها احداث جرائم .</a:t>
            </a:r>
            <a:r>
              <a:rPr lang="ar-IQ" b="1" dirty="0">
                <a:solidFill>
                  <a:srgbClr val="616161"/>
                </a:solidFill>
                <a:latin typeface="Arial" pitchFamily="34" charset="0"/>
                <a:cs typeface="Arial" pitchFamily="34" charset="0"/>
              </a:rPr>
              <a:t/>
            </a:r>
            <a:br>
              <a:rPr lang="ar-IQ" b="1" dirty="0">
                <a:solidFill>
                  <a:srgbClr val="616161"/>
                </a:solidFill>
                <a:latin typeface="Arial" pitchFamily="34" charset="0"/>
                <a:cs typeface="Arial" pitchFamily="34" charset="0"/>
              </a:rPr>
            </a:br>
            <a:r>
              <a:rPr lang="ar-IQ" b="1" dirty="0" smtClean="0">
                <a:solidFill>
                  <a:srgbClr val="FF0000"/>
                </a:solidFill>
                <a:latin typeface="Arial" pitchFamily="34" charset="0"/>
                <a:cs typeface="Arial" pitchFamily="34" charset="0"/>
              </a:rPr>
              <a:t>ــ دافع </a:t>
            </a:r>
            <a:r>
              <a:rPr lang="ar-IQ" b="1" dirty="0">
                <a:solidFill>
                  <a:srgbClr val="FF0000"/>
                </a:solidFill>
                <a:latin typeface="Arial" pitchFamily="34" charset="0"/>
                <a:cs typeface="Arial" pitchFamily="34" charset="0"/>
              </a:rPr>
              <a:t>سياسي</a:t>
            </a:r>
            <a:r>
              <a:rPr lang="ar-IQ" b="1" dirty="0">
                <a:solidFill>
                  <a:srgbClr val="616161"/>
                </a:solidFill>
                <a:latin typeface="Arial" pitchFamily="34" charset="0"/>
                <a:cs typeface="Arial" pitchFamily="34" charset="0"/>
              </a:rPr>
              <a:t/>
            </a:r>
            <a:br>
              <a:rPr lang="ar-IQ" b="1" dirty="0">
                <a:solidFill>
                  <a:srgbClr val="616161"/>
                </a:solidFill>
                <a:latin typeface="Arial" pitchFamily="34" charset="0"/>
                <a:cs typeface="Arial" pitchFamily="34" charset="0"/>
              </a:rPr>
            </a:br>
            <a:r>
              <a:rPr lang="ar-IQ" b="1" dirty="0">
                <a:solidFill>
                  <a:schemeClr val="tx1"/>
                </a:solidFill>
                <a:latin typeface="Arial" pitchFamily="34" charset="0"/>
                <a:cs typeface="Arial" pitchFamily="34" charset="0"/>
              </a:rPr>
              <a:t>يتم غالبا في المواقع السياسية المعادية للحكومة، ويتمثل في تلفيق الاخبار والمعلومات ولو زورا او حتى الاستناد إلى جزء بسيط جدا من </a:t>
            </a:r>
            <a:r>
              <a:rPr lang="ar-IQ" b="1" dirty="0" smtClean="0">
                <a:solidFill>
                  <a:schemeClr val="tx1"/>
                </a:solidFill>
                <a:latin typeface="Arial" pitchFamily="34" charset="0"/>
                <a:cs typeface="Arial" pitchFamily="34" charset="0"/>
              </a:rPr>
              <a:t>الحقيقة ومن </a:t>
            </a:r>
            <a:r>
              <a:rPr lang="ar-IQ" b="1" dirty="0">
                <a:solidFill>
                  <a:schemeClr val="tx1"/>
                </a:solidFill>
                <a:latin typeface="Arial" pitchFamily="34" charset="0"/>
                <a:cs typeface="Arial" pitchFamily="34" charset="0"/>
              </a:rPr>
              <a:t>ثم نسخ الاخبار الملفقة حولها</a:t>
            </a:r>
            <a:r>
              <a:rPr lang="ar-IQ" b="1" dirty="0" smtClean="0">
                <a:solidFill>
                  <a:schemeClr val="tx1"/>
                </a:solidFill>
                <a:latin typeface="Arial" pitchFamily="34" charset="0"/>
                <a:cs typeface="Arial" pitchFamily="34" charset="0"/>
              </a:rPr>
              <a:t>، تعد </a:t>
            </a:r>
            <a:r>
              <a:rPr lang="ar-IQ" b="1" dirty="0">
                <a:solidFill>
                  <a:schemeClr val="tx1"/>
                </a:solidFill>
                <a:latin typeface="Arial" pitchFamily="34" charset="0"/>
                <a:cs typeface="Arial" pitchFamily="34" charset="0"/>
              </a:rPr>
              <a:t>الدوافع السياسية من ابرز المحاولات الدولية لاختراق شبكات حكومية في مختلف دول العالم</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9451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8200" y="0"/>
            <a:ext cx="3505200" cy="646664"/>
          </a:xfrm>
        </p:spPr>
        <p:txBody>
          <a:bodyPr>
            <a:normAutofit/>
          </a:bodyPr>
          <a:lstStyle/>
          <a:p>
            <a:pPr algn="r" rtl="1"/>
            <a:r>
              <a:rPr lang="ar-IQ" sz="2400" b="1" dirty="0" smtClean="0">
                <a:solidFill>
                  <a:schemeClr val="tx1"/>
                </a:solidFill>
                <a:latin typeface="Arial" pitchFamily="34" charset="0"/>
                <a:cs typeface="Arial" pitchFamily="34" charset="0"/>
              </a:rPr>
              <a:t>امثلة على الجرائم الالكترونية </a:t>
            </a:r>
            <a:endParaRPr lang="en-US" sz="2400" b="1" dirty="0">
              <a:solidFill>
                <a:schemeClr val="tx1"/>
              </a:solidFill>
              <a:latin typeface="Arial" pitchFamily="34" charset="0"/>
              <a:cs typeface="Arial" pitchFamily="34" charset="0"/>
            </a:endParaRPr>
          </a:p>
        </p:txBody>
      </p:sp>
      <p:sp>
        <p:nvSpPr>
          <p:cNvPr id="3" name="عنصر نائب للمحتوى 2"/>
          <p:cNvSpPr>
            <a:spLocks noGrp="1"/>
          </p:cNvSpPr>
          <p:nvPr>
            <p:ph idx="1"/>
          </p:nvPr>
        </p:nvSpPr>
        <p:spPr>
          <a:xfrm>
            <a:off x="533400" y="838200"/>
            <a:ext cx="8153400" cy="6096000"/>
          </a:xfrm>
        </p:spPr>
        <p:txBody>
          <a:bodyPr>
            <a:normAutofit/>
          </a:bodyPr>
          <a:lstStyle/>
          <a:p>
            <a:pPr marL="525780" indent="-457200" algn="r" rtl="1">
              <a:buAutoNum type="arabicPeriod"/>
            </a:pPr>
            <a:r>
              <a:rPr lang="ar-IQ" b="1" dirty="0" smtClean="0">
                <a:solidFill>
                  <a:srgbClr val="FF0000"/>
                </a:solidFill>
                <a:latin typeface="Arial" pitchFamily="34" charset="0"/>
                <a:cs typeface="Arial" pitchFamily="34" charset="0"/>
              </a:rPr>
              <a:t>هجمات البرمجيات الخبيثة.</a:t>
            </a:r>
          </a:p>
          <a:p>
            <a:pPr marL="68580" indent="0" algn="r" rtl="1" fontAlgn="base">
              <a:buNone/>
            </a:pPr>
            <a:r>
              <a:rPr lang="ar-IQ" sz="2200" b="1" dirty="0">
                <a:solidFill>
                  <a:srgbClr val="444444"/>
                </a:solidFill>
                <a:latin typeface="Arial" pitchFamily="34" charset="0"/>
                <a:cs typeface="Arial" pitchFamily="34" charset="0"/>
              </a:rPr>
              <a:t>هجوم البرمجيات الخبيثة هو إصابة نظام الكمبيوتر أو الشبكة بفيروس كمبيوتر أو أي نوع آخر من البرمجيات الخبيثة، ويمكن لمجرمي الإنترنت استخدام الكمبيوتر الذي اخترقوه </a:t>
            </a:r>
            <a:r>
              <a:rPr lang="ar-IQ" sz="2200" b="1" dirty="0" smtClean="0">
                <a:solidFill>
                  <a:srgbClr val="444444"/>
                </a:solidFill>
                <a:latin typeface="Arial" pitchFamily="34" charset="0"/>
                <a:cs typeface="Arial" pitchFamily="34" charset="0"/>
              </a:rPr>
              <a:t>بالبرمجيات </a:t>
            </a:r>
            <a:r>
              <a:rPr lang="ar-IQ" sz="2200" b="1" dirty="0">
                <a:solidFill>
                  <a:srgbClr val="444444"/>
                </a:solidFill>
                <a:latin typeface="Arial" pitchFamily="34" charset="0"/>
                <a:cs typeface="Arial" pitchFamily="34" charset="0"/>
              </a:rPr>
              <a:t>الخبيثة لعدة أغراض، من بينها سرقة البيانات السرية واستخدام الكمبيوتر لتنفيذ أعمال إجرامية أخرى أو التسبب في إتلاف البيانات.</a:t>
            </a:r>
          </a:p>
          <a:p>
            <a:pPr marL="68580" indent="0" algn="just" rtl="1" fontAlgn="base">
              <a:buNone/>
            </a:pPr>
            <a:r>
              <a:rPr lang="ar-IQ" sz="2200" b="1" dirty="0">
                <a:solidFill>
                  <a:srgbClr val="444444"/>
                </a:solidFill>
                <a:latin typeface="Arial" pitchFamily="34" charset="0"/>
                <a:cs typeface="Arial" pitchFamily="34" charset="0"/>
              </a:rPr>
              <a:t>من الأمثلة الشهيرة على هجوم برمجية الفدية الخبيثة </a:t>
            </a:r>
            <a:r>
              <a:rPr lang="en-US" sz="2200" b="1" dirty="0" err="1">
                <a:solidFill>
                  <a:srgbClr val="444444"/>
                </a:solidFill>
                <a:latin typeface="Arial" pitchFamily="34" charset="0"/>
                <a:cs typeface="Arial" pitchFamily="34" charset="0"/>
              </a:rPr>
              <a:t>WannaCry</a:t>
            </a:r>
            <a:r>
              <a:rPr lang="en-US" sz="2200" b="1" dirty="0">
                <a:solidFill>
                  <a:srgbClr val="444444"/>
                </a:solidFill>
                <a:latin typeface="Arial" pitchFamily="34" charset="0"/>
                <a:cs typeface="Arial" pitchFamily="34" charset="0"/>
              </a:rPr>
              <a:t>، </a:t>
            </a:r>
            <a:r>
              <a:rPr lang="ar-IQ" sz="2200" b="1" dirty="0">
                <a:solidFill>
                  <a:srgbClr val="444444"/>
                </a:solidFill>
                <a:latin typeface="Arial" pitchFamily="34" charset="0"/>
                <a:cs typeface="Arial" pitchFamily="34" charset="0"/>
              </a:rPr>
              <a:t>وهي جريمة إلكترونية عالمية حدثت في مايو 2017. كان </a:t>
            </a:r>
            <a:r>
              <a:rPr lang="en-US" sz="2200" b="1" dirty="0" err="1">
                <a:solidFill>
                  <a:srgbClr val="444444"/>
                </a:solidFill>
                <a:latin typeface="Arial" pitchFamily="34" charset="0"/>
                <a:cs typeface="Arial" pitchFamily="34" charset="0"/>
              </a:rPr>
              <a:t>WannaCry</a:t>
            </a:r>
            <a:r>
              <a:rPr lang="en-US" sz="2200" b="1" dirty="0">
                <a:solidFill>
                  <a:srgbClr val="444444"/>
                </a:solidFill>
                <a:latin typeface="Arial" pitchFamily="34" charset="0"/>
                <a:cs typeface="Arial" pitchFamily="34" charset="0"/>
              </a:rPr>
              <a:t> </a:t>
            </a:r>
            <a:r>
              <a:rPr lang="ar-IQ" sz="2200" b="1" dirty="0">
                <a:solidFill>
                  <a:srgbClr val="444444"/>
                </a:solidFill>
                <a:latin typeface="Arial" pitchFamily="34" charset="0"/>
                <a:cs typeface="Arial" pitchFamily="34" charset="0"/>
              </a:rPr>
              <a:t>نوعًا من برامج الفدية، وهي برامج خبيثة تُستخدم في الابتزاز وأخذ الأموال عن طريق الاحتفاظ ببيانات الضحية أو جهازه وعدم إرجاعهما إلا مقابل فدية. استهدف برنامج الفدية هذا ثغرة أمنية في أجهزة الكمبيوتر التي تعمل بنظام التشغيل </a:t>
            </a:r>
            <a:r>
              <a:rPr lang="en-US" sz="2200" b="1" dirty="0">
                <a:solidFill>
                  <a:srgbClr val="444444"/>
                </a:solidFill>
                <a:latin typeface="Arial" pitchFamily="34" charset="0"/>
                <a:cs typeface="Arial" pitchFamily="34" charset="0"/>
              </a:rPr>
              <a:t>Microsoft Windows.</a:t>
            </a:r>
          </a:p>
          <a:p>
            <a:pPr marL="68580" indent="0" algn="r" rtl="1" fontAlgn="base">
              <a:buNone/>
            </a:pPr>
            <a:r>
              <a:rPr lang="ar-IQ" sz="2200" b="1" dirty="0">
                <a:solidFill>
                  <a:srgbClr val="444444"/>
                </a:solidFill>
                <a:latin typeface="Arial" pitchFamily="34" charset="0"/>
                <a:cs typeface="Arial" pitchFamily="34" charset="0"/>
              </a:rPr>
              <a:t>عندما وقع هجوم برنامج الفدية </a:t>
            </a:r>
            <a:r>
              <a:rPr lang="en-US" sz="2200" b="1" dirty="0" err="1">
                <a:solidFill>
                  <a:srgbClr val="444444"/>
                </a:solidFill>
                <a:latin typeface="Arial" pitchFamily="34" charset="0"/>
                <a:cs typeface="Arial" pitchFamily="34" charset="0"/>
              </a:rPr>
              <a:t>WannaCry</a:t>
            </a:r>
            <a:r>
              <a:rPr lang="en-US" sz="2200" b="1" dirty="0">
                <a:solidFill>
                  <a:srgbClr val="444444"/>
                </a:solidFill>
                <a:latin typeface="Arial" pitchFamily="34" charset="0"/>
                <a:cs typeface="Arial" pitchFamily="34" charset="0"/>
              </a:rPr>
              <a:t>، </a:t>
            </a:r>
            <a:r>
              <a:rPr lang="ar-IQ" sz="2200" b="1" dirty="0">
                <a:solidFill>
                  <a:srgbClr val="444444"/>
                </a:solidFill>
                <a:latin typeface="Arial" pitchFamily="34" charset="0"/>
                <a:cs typeface="Arial" pitchFamily="34" charset="0"/>
              </a:rPr>
              <a:t>تأثر 230 ألف جهاز كمبيوتر في 150 دولة به! تعذر على المستخدمين الوصول إلى ملفاتهم، وتلقى كل مستخدم رسالة تطلب منه دفع فدية بعملة </a:t>
            </a:r>
            <a:r>
              <a:rPr lang="ar-IQ" sz="2200" b="1" dirty="0" err="1">
                <a:solidFill>
                  <a:srgbClr val="00836F"/>
                </a:solidFill>
                <a:latin typeface="Arial" pitchFamily="34" charset="0"/>
                <a:cs typeface="Arial" pitchFamily="34" charset="0"/>
                <a:hlinkClick r:id="rId2"/>
              </a:rPr>
              <a:t>البتكوين</a:t>
            </a:r>
            <a:r>
              <a:rPr lang="ar-IQ" sz="2200" b="1" dirty="0">
                <a:solidFill>
                  <a:srgbClr val="444444"/>
                </a:solidFill>
                <a:latin typeface="Arial" pitchFamily="34" charset="0"/>
                <a:cs typeface="Arial" pitchFamily="34" charset="0"/>
              </a:rPr>
              <a:t> من أجل استعادة الوصول إلى ملفاته.</a:t>
            </a:r>
          </a:p>
          <a:p>
            <a:pPr marL="68580" indent="0" algn="just" rtl="1" fontAlgn="base">
              <a:buNone/>
            </a:pPr>
            <a:r>
              <a:rPr lang="ar-IQ" sz="2200" b="1" dirty="0">
                <a:solidFill>
                  <a:srgbClr val="444444"/>
                </a:solidFill>
                <a:latin typeface="Arial" pitchFamily="34" charset="0"/>
                <a:cs typeface="Arial" pitchFamily="34" charset="0"/>
              </a:rPr>
              <a:t>وعلى الصعيد العالمي، سببت جريمة </a:t>
            </a:r>
            <a:r>
              <a:rPr lang="en-US" sz="2200" b="1" dirty="0" err="1">
                <a:solidFill>
                  <a:srgbClr val="444444"/>
                </a:solidFill>
                <a:latin typeface="Arial" pitchFamily="34" charset="0"/>
                <a:cs typeface="Arial" pitchFamily="34" charset="0"/>
              </a:rPr>
              <a:t>WannaCry</a:t>
            </a:r>
            <a:r>
              <a:rPr lang="en-US" sz="2200" b="1" dirty="0">
                <a:solidFill>
                  <a:srgbClr val="444444"/>
                </a:solidFill>
                <a:latin typeface="Arial" pitchFamily="34" charset="0"/>
                <a:cs typeface="Arial" pitchFamily="34" charset="0"/>
              </a:rPr>
              <a:t> </a:t>
            </a:r>
            <a:r>
              <a:rPr lang="ar-IQ" sz="2200" b="1" dirty="0">
                <a:solidFill>
                  <a:srgbClr val="444444"/>
                </a:solidFill>
                <a:latin typeface="Arial" pitchFamily="34" charset="0"/>
                <a:cs typeface="Arial" pitchFamily="34" charset="0"/>
              </a:rPr>
              <a:t>الإلكترونية خسائر مالية قُدّرت بما يصل إلى 4 مليار دولار. لا يزال هذا الهجوم -حتى يومنا هذا- مشهورًا بسبب انتشاره وتأثيره.</a:t>
            </a:r>
          </a:p>
          <a:p>
            <a:pPr marL="68580" indent="0" algn="r" rtl="1">
              <a:buNone/>
            </a:pP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4943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00600" y="76200"/>
            <a:ext cx="3352800" cy="457200"/>
          </a:xfrm>
        </p:spPr>
        <p:style>
          <a:lnRef idx="3">
            <a:schemeClr val="lt1"/>
          </a:lnRef>
          <a:fillRef idx="1">
            <a:schemeClr val="accent3"/>
          </a:fillRef>
          <a:effectRef idx="1">
            <a:schemeClr val="accent3"/>
          </a:effectRef>
          <a:fontRef idx="minor">
            <a:schemeClr val="lt1"/>
          </a:fontRef>
        </p:style>
        <p:txBody>
          <a:bodyPr>
            <a:noAutofit/>
          </a:bodyPr>
          <a:lstStyle/>
          <a:p>
            <a:pPr algn="ctr" rtl="1"/>
            <a:r>
              <a:rPr lang="ar-IQ" sz="2800" dirty="0">
                <a:latin typeface="Arial" pitchFamily="34" charset="0"/>
                <a:cs typeface="Arial" pitchFamily="34" charset="0"/>
              </a:rPr>
              <a:t> التصيد الاحتيالي</a:t>
            </a:r>
            <a:endParaRPr lang="en-US" sz="2800" dirty="0">
              <a:latin typeface="Arial" pitchFamily="34" charset="0"/>
              <a:cs typeface="Arial" pitchFamily="34" charset="0"/>
            </a:endParaRPr>
          </a:p>
        </p:txBody>
      </p:sp>
      <p:sp>
        <p:nvSpPr>
          <p:cNvPr id="3" name="عنصر نائب للمحتوى 2"/>
          <p:cNvSpPr>
            <a:spLocks noGrp="1"/>
          </p:cNvSpPr>
          <p:nvPr>
            <p:ph idx="1"/>
          </p:nvPr>
        </p:nvSpPr>
        <p:spPr>
          <a:xfrm>
            <a:off x="533400" y="762000"/>
            <a:ext cx="8153400" cy="5715000"/>
          </a:xfrm>
        </p:spPr>
        <p:txBody>
          <a:bodyPr>
            <a:normAutofit fontScale="92500" lnSpcReduction="10000"/>
          </a:bodyPr>
          <a:lstStyle/>
          <a:p>
            <a:pPr marL="68580" indent="0" algn="r" rtl="1" fontAlgn="base">
              <a:buNone/>
            </a:pPr>
            <a:r>
              <a:rPr lang="ar-IQ" b="1" dirty="0" smtClean="0">
                <a:solidFill>
                  <a:srgbClr val="444444"/>
                </a:solidFill>
                <a:latin typeface="Arial" pitchFamily="34" charset="0"/>
                <a:cs typeface="Arial" pitchFamily="34" charset="0"/>
              </a:rPr>
              <a:t>2-حملة</a:t>
            </a:r>
            <a:r>
              <a:rPr lang="ar-IQ" b="1" dirty="0">
                <a:solidFill>
                  <a:srgbClr val="444444"/>
                </a:solidFill>
                <a:latin typeface="Arial" pitchFamily="34" charset="0"/>
                <a:cs typeface="Arial" pitchFamily="34" charset="0"/>
              </a:rPr>
              <a:t> </a:t>
            </a:r>
            <a:r>
              <a:rPr lang="ar-IQ" b="1" dirty="0">
                <a:solidFill>
                  <a:srgbClr val="00836F"/>
                </a:solidFill>
                <a:latin typeface="Arial" pitchFamily="34" charset="0"/>
                <a:cs typeface="Arial" pitchFamily="34" charset="0"/>
                <a:hlinkClick r:id="rId2"/>
              </a:rPr>
              <a:t>التصيد الاحتيالي</a:t>
            </a:r>
            <a:r>
              <a:rPr lang="ar-IQ" b="1" dirty="0">
                <a:solidFill>
                  <a:srgbClr val="444444"/>
                </a:solidFill>
                <a:latin typeface="Arial" pitchFamily="34" charset="0"/>
                <a:cs typeface="Arial" pitchFamily="34" charset="0"/>
              </a:rPr>
              <a:t> يتم فيها إرسال رسائل بريد إلكتروني عشوائية أو غيرها من أشكال التواصل بهدف خداع المستلمين لفعل بشيء يخترق أمنهم. قد تحتوي رسائل حملات التصيد الاحتيالي على مرفقات بها برمجيات خبيثة أو روابط لمواقع ضارة، أو قد تطلب من مستلمها الرد بمعلومات سرية.</a:t>
            </a:r>
          </a:p>
          <a:p>
            <a:pPr marL="68580" indent="0" algn="r" rtl="1" fontAlgn="base">
              <a:buNone/>
            </a:pPr>
            <a:r>
              <a:rPr lang="ar-IQ" b="1" dirty="0">
                <a:solidFill>
                  <a:srgbClr val="444444"/>
                </a:solidFill>
                <a:latin typeface="Arial" pitchFamily="34" charset="0"/>
                <a:cs typeface="Arial" pitchFamily="34" charset="0"/>
              </a:rPr>
              <a:t>حدث أحد الأمثلة الشهيرة لعمليات التصيد الاحتيالي أثناء كأس العالم 2018. وفقًا لتقريرنا </a:t>
            </a:r>
            <a:r>
              <a:rPr lang="ar-IQ" b="1" dirty="0">
                <a:solidFill>
                  <a:srgbClr val="00836F"/>
                </a:solidFill>
                <a:latin typeface="Arial" pitchFamily="34" charset="0"/>
                <a:cs typeface="Arial" pitchFamily="34" charset="0"/>
                <a:hlinkClick r:id="rId3"/>
              </a:rPr>
              <a:t>احتيال كأس العالم 2018</a:t>
            </a:r>
            <a:r>
              <a:rPr lang="ar-IQ" b="1" dirty="0">
                <a:solidFill>
                  <a:srgbClr val="444444"/>
                </a:solidFill>
                <a:latin typeface="Arial" pitchFamily="34" charset="0"/>
                <a:cs typeface="Arial" pitchFamily="34" charset="0"/>
              </a:rPr>
              <a:t>، تضمنت هذه العملية رسائل بريد إلكتروني تم إرسالها إلى مشجعي كرة القدم عن كأس العالم 2018. حاولت رسائل البريد الإلكتروني العشوائية هذه إغراء المشجعين برحلات مجانية مزيّفة إلى موسكو حيث تمت استضافة كأس العالم، وتمت سرقة البيانات الشخصية الخاصة بالأشخاص الذين فتحوا رسائل البريد الإلكتروني هذه والضغط على الروابط الواردة فيها. </a:t>
            </a:r>
          </a:p>
          <a:p>
            <a:pPr marL="68580" indent="0" algn="r" rtl="1" fontAlgn="base">
              <a:buNone/>
            </a:pPr>
            <a:r>
              <a:rPr lang="ar-IQ" b="1" dirty="0">
                <a:solidFill>
                  <a:srgbClr val="444444"/>
                </a:solidFill>
                <a:latin typeface="Arial" pitchFamily="34" charset="0"/>
                <a:cs typeface="Arial" pitchFamily="34" charset="0"/>
              </a:rPr>
              <a:t>هناك نوع آخر من حملات التصيد الاحتيالي معروف باسم </a:t>
            </a:r>
            <a:r>
              <a:rPr lang="ar-IQ" b="1" dirty="0">
                <a:solidFill>
                  <a:srgbClr val="00836F"/>
                </a:solidFill>
                <a:latin typeface="Arial" pitchFamily="34" charset="0"/>
                <a:cs typeface="Arial" pitchFamily="34" charset="0"/>
                <a:hlinkClick r:id="rId4"/>
              </a:rPr>
              <a:t>التصيد بالحربة</a:t>
            </a:r>
            <a:r>
              <a:rPr lang="ar-IQ" b="1" dirty="0">
                <a:solidFill>
                  <a:srgbClr val="444444"/>
                </a:solidFill>
                <a:latin typeface="Arial" pitchFamily="34" charset="0"/>
                <a:cs typeface="Arial" pitchFamily="34" charset="0"/>
              </a:rPr>
              <a:t>. هذه هي حملات التصيد الاحتيالي المستهدفة التي تحاول خداع أفراد معيّنين لتعريض أمن المؤسسة التي يعملون فيها للخطر. </a:t>
            </a:r>
          </a:p>
          <a:p>
            <a:pPr marL="68580" indent="0" algn="r" rtl="1" fontAlgn="base">
              <a:buNone/>
            </a:pPr>
            <a:r>
              <a:rPr lang="ar-IQ" b="1" dirty="0">
                <a:solidFill>
                  <a:srgbClr val="444444"/>
                </a:solidFill>
                <a:latin typeface="Arial" pitchFamily="34" charset="0"/>
                <a:cs typeface="Arial" pitchFamily="34" charset="0"/>
              </a:rPr>
              <a:t>على عكس حملات التصيد الاحتيالي العادية التي تعتبر عامة جدًا من حيث الأسلوب، يتم في العادة تصميم رسائل التصيد بالحربة لتبدو وكأنها رسائل من مصدر موثوق. على سبيل المثال: يتم تصميمها لتبدو كأنها من المدير التنفيذي أو مدير تكنولوجيا المعلومات، وقد لا تحتوي على أي دلالة بصرية </a:t>
            </a:r>
            <a:r>
              <a:rPr lang="ar-IQ" dirty="0">
                <a:solidFill>
                  <a:srgbClr val="444444"/>
                </a:solidFill>
                <a:latin typeface="NotoKufiArabic"/>
              </a:rPr>
              <a:t>على كونها زائفة.</a:t>
            </a:r>
          </a:p>
          <a:p>
            <a:pPr algn="r" rtl="1"/>
            <a:endParaRPr lang="en-US" dirty="0"/>
          </a:p>
        </p:txBody>
      </p:sp>
    </p:spTree>
    <p:extLst>
      <p:ext uri="{BB962C8B-B14F-4D97-AF65-F5344CB8AC3E}">
        <p14:creationId xmlns:p14="http://schemas.microsoft.com/office/powerpoint/2010/main" val="348363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0"/>
            <a:ext cx="3657600" cy="570464"/>
          </a:xfrm>
        </p:spPr>
        <p:txBody>
          <a:bodyPr>
            <a:normAutofit fontScale="90000"/>
          </a:bodyPr>
          <a:lstStyle/>
          <a:p>
            <a:pPr algn="ctr"/>
            <a:r>
              <a:rPr lang="ar-IQ" sz="2400" b="1" dirty="0" smtClean="0">
                <a:solidFill>
                  <a:schemeClr val="bg2">
                    <a:lumMod val="75000"/>
                  </a:schemeClr>
                </a:solidFill>
                <a:latin typeface="Arial" pitchFamily="34" charset="0"/>
                <a:cs typeface="Arial" pitchFamily="34" charset="0"/>
              </a:rPr>
              <a:t>هجمات </a:t>
            </a:r>
            <a:r>
              <a:rPr lang="ar-IQ" sz="2400" b="1" dirty="0">
                <a:solidFill>
                  <a:schemeClr val="bg2">
                    <a:lumMod val="75000"/>
                  </a:schemeClr>
                </a:solidFill>
                <a:latin typeface="Arial" pitchFamily="34" charset="0"/>
                <a:cs typeface="Arial" pitchFamily="34" charset="0"/>
              </a:rPr>
              <a:t>الحرمان من الخدمات الموزَّعة</a:t>
            </a:r>
            <a:endParaRPr lang="en-US" sz="2400" b="1" dirty="0">
              <a:solidFill>
                <a:schemeClr val="bg2">
                  <a:lumMod val="75000"/>
                </a:schemeClr>
              </a:solidFill>
              <a:latin typeface="Arial" pitchFamily="34" charset="0"/>
              <a:cs typeface="Arial" pitchFamily="34" charset="0"/>
            </a:endParaRPr>
          </a:p>
        </p:txBody>
      </p:sp>
      <p:sp>
        <p:nvSpPr>
          <p:cNvPr id="3" name="عنصر نائب للمحتوى 2"/>
          <p:cNvSpPr>
            <a:spLocks noGrp="1"/>
          </p:cNvSpPr>
          <p:nvPr>
            <p:ph idx="1"/>
          </p:nvPr>
        </p:nvSpPr>
        <p:spPr>
          <a:xfrm>
            <a:off x="457200" y="838200"/>
            <a:ext cx="8153400" cy="5715000"/>
          </a:xfrm>
        </p:spPr>
        <p:txBody>
          <a:bodyPr>
            <a:normAutofit lnSpcReduction="10000"/>
          </a:bodyPr>
          <a:lstStyle/>
          <a:p>
            <a:pPr marL="68580" indent="0" algn="r" rtl="1" fontAlgn="base">
              <a:buNone/>
            </a:pPr>
            <a:r>
              <a:rPr lang="ar-IQ" b="1" dirty="0" smtClean="0">
                <a:solidFill>
                  <a:srgbClr val="00836F"/>
                </a:solidFill>
                <a:latin typeface="Arial" pitchFamily="34" charset="0"/>
                <a:cs typeface="Arial" pitchFamily="34" charset="0"/>
                <a:hlinkClick r:id="rId2"/>
              </a:rPr>
              <a:t>3-هجمات </a:t>
            </a:r>
            <a:r>
              <a:rPr lang="ar-IQ" b="1" dirty="0">
                <a:solidFill>
                  <a:srgbClr val="00836F"/>
                </a:solidFill>
                <a:latin typeface="Arial" pitchFamily="34" charset="0"/>
                <a:cs typeface="Arial" pitchFamily="34" charset="0"/>
                <a:hlinkClick r:id="rId2"/>
              </a:rPr>
              <a:t>الحرمان من الخدمات الموزَّعة (</a:t>
            </a:r>
            <a:r>
              <a:rPr lang="en-US" b="1" dirty="0" err="1">
                <a:solidFill>
                  <a:srgbClr val="00836F"/>
                </a:solidFill>
                <a:latin typeface="Arial" pitchFamily="34" charset="0"/>
                <a:cs typeface="Arial" pitchFamily="34" charset="0"/>
                <a:hlinkClick r:id="rId2"/>
              </a:rPr>
              <a:t>DDoS</a:t>
            </a:r>
            <a:r>
              <a:rPr lang="en-US" b="1" dirty="0">
                <a:solidFill>
                  <a:srgbClr val="00836F"/>
                </a:solidFill>
                <a:latin typeface="Arial" pitchFamily="34" charset="0"/>
                <a:cs typeface="Arial" pitchFamily="34" charset="0"/>
                <a:hlinkClick r:id="rId2"/>
              </a:rPr>
              <a:t>)</a:t>
            </a:r>
            <a:r>
              <a:rPr lang="en-US" b="1" dirty="0">
                <a:solidFill>
                  <a:srgbClr val="444444"/>
                </a:solidFill>
                <a:latin typeface="Arial" pitchFamily="34" charset="0"/>
                <a:cs typeface="Arial" pitchFamily="34" charset="0"/>
              </a:rPr>
              <a:t> </a:t>
            </a:r>
            <a:r>
              <a:rPr lang="ar-IQ" b="1" dirty="0">
                <a:solidFill>
                  <a:srgbClr val="444444"/>
                </a:solidFill>
                <a:latin typeface="Arial" pitchFamily="34" charset="0"/>
                <a:cs typeface="Arial" pitchFamily="34" charset="0"/>
              </a:rPr>
              <a:t>هي إحدى أنواع هجمات الجرائم الإلكترونية التي يستخدمها المجرمون الإلكترونيون في إسقاط نظام أو شبكة. يتم أحيانًا استخدام أجهزة إنترنت الأشياء المتصلة (</a:t>
            </a:r>
            <a:r>
              <a:rPr lang="en-US" b="1" dirty="0" err="1">
                <a:solidFill>
                  <a:srgbClr val="444444"/>
                </a:solidFill>
                <a:latin typeface="Arial" pitchFamily="34" charset="0"/>
                <a:cs typeface="Arial" pitchFamily="34" charset="0"/>
              </a:rPr>
              <a:t>IoT</a:t>
            </a:r>
            <a:r>
              <a:rPr lang="en-US" b="1" dirty="0">
                <a:solidFill>
                  <a:srgbClr val="444444"/>
                </a:solidFill>
                <a:latin typeface="Arial" pitchFamily="34" charset="0"/>
                <a:cs typeface="Arial" pitchFamily="34" charset="0"/>
              </a:rPr>
              <a:t>) </a:t>
            </a:r>
            <a:r>
              <a:rPr lang="ar-IQ" b="1" dirty="0">
                <a:solidFill>
                  <a:srgbClr val="444444"/>
                </a:solidFill>
                <a:latin typeface="Arial" pitchFamily="34" charset="0"/>
                <a:cs typeface="Arial" pitchFamily="34" charset="0"/>
              </a:rPr>
              <a:t>في شن هجمات الحرمان من الخدمات.</a:t>
            </a:r>
          </a:p>
          <a:p>
            <a:pPr marL="68580" indent="0" algn="r" rtl="1" fontAlgn="base">
              <a:buNone/>
            </a:pPr>
            <a:r>
              <a:rPr lang="ar-IQ" b="1" dirty="0">
                <a:solidFill>
                  <a:srgbClr val="444444"/>
                </a:solidFill>
                <a:latin typeface="Arial" pitchFamily="34" charset="0"/>
                <a:cs typeface="Arial" pitchFamily="34" charset="0"/>
              </a:rPr>
              <a:t>يتسبب هجوم الحرمان من الخدمات في إرباك النظام باستخدام أحد بروتوكولات الاتصال القياسية التي يستخدمها لإرسال البريد العشوائي إلى النظام بطلبات الاتصال. وقد يستخدم المجرمون الإلكترونيون الذين ينفّذون الابتزاز الإلكتروني التهديد بهجوم الحرمان من الخدمات للمطالبة بالمال. بدلاً من ذلك، يمكن استخدام هجوم الحرمان من الخدمات كأسلوب إلهاء أثناء وقوع نوع آخر من الجرائم الإلكترونية.</a:t>
            </a:r>
          </a:p>
          <a:p>
            <a:pPr marL="68580" indent="0" algn="r" rtl="1" fontAlgn="base">
              <a:buNone/>
            </a:pPr>
            <a:r>
              <a:rPr lang="ar-IQ" b="1" dirty="0">
                <a:solidFill>
                  <a:srgbClr val="444444"/>
                </a:solidFill>
                <a:latin typeface="Arial" pitchFamily="34" charset="0"/>
                <a:cs typeface="Arial" pitchFamily="34" charset="0"/>
              </a:rPr>
              <a:t>من الأمثلة الشهيرة لهذا النوع من الهجمات هو </a:t>
            </a:r>
            <a:r>
              <a:rPr lang="ar-IQ" b="1" dirty="0">
                <a:solidFill>
                  <a:srgbClr val="00836F"/>
                </a:solidFill>
                <a:latin typeface="Arial" pitchFamily="34" charset="0"/>
                <a:cs typeface="Arial" pitchFamily="34" charset="0"/>
                <a:hlinkClick r:id="rId3"/>
              </a:rPr>
              <a:t>هجوم الحرمان من الخدمات لعام 2017 على موقع </a:t>
            </a:r>
            <a:r>
              <a:rPr lang="en-US" b="1" dirty="0">
                <a:solidFill>
                  <a:srgbClr val="00836F"/>
                </a:solidFill>
                <a:latin typeface="Arial" pitchFamily="34" charset="0"/>
                <a:cs typeface="Arial" pitchFamily="34" charset="0"/>
                <a:hlinkClick r:id="rId3"/>
              </a:rPr>
              <a:t>UK National Lottery</a:t>
            </a:r>
            <a:r>
              <a:rPr lang="en-US" b="1" dirty="0">
                <a:solidFill>
                  <a:srgbClr val="444444"/>
                </a:solidFill>
                <a:latin typeface="Arial" pitchFamily="34" charset="0"/>
                <a:cs typeface="Arial" pitchFamily="34" charset="0"/>
              </a:rPr>
              <a:t>. </a:t>
            </a:r>
            <a:r>
              <a:rPr lang="ar-IQ" b="1" dirty="0">
                <a:solidFill>
                  <a:srgbClr val="444444"/>
                </a:solidFill>
                <a:latin typeface="Arial" pitchFamily="34" charset="0"/>
                <a:cs typeface="Arial" pitchFamily="34" charset="0"/>
              </a:rPr>
              <a:t>أدى هذا الهجوم إلى قطع اتصال موقع اليانصيب على الإنترنت وتطبيق الجوال بالإنترنت، مما منع مواطني المملكة المتحدة من اللعب. لا يزال سبب الهجوم غير معروف، إلا أنه يُشتبه في أن الهجوم كان محاولة لابتزاز اليانصيب الوطني</a:t>
            </a:r>
          </a:p>
          <a:p>
            <a:pPr marL="68580" indent="0" algn="r" rtl="1">
              <a:buNone/>
            </a:pPr>
            <a:endParaRPr lang="en-US" dirty="0"/>
          </a:p>
        </p:txBody>
      </p:sp>
    </p:spTree>
    <p:extLst>
      <p:ext uri="{BB962C8B-B14F-4D97-AF65-F5344CB8AC3E}">
        <p14:creationId xmlns:p14="http://schemas.microsoft.com/office/powerpoint/2010/main" val="29062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9525"/>
            <a:ext cx="3657600" cy="72493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r" rtl="1"/>
            <a:r>
              <a:rPr lang="ar-IQ" sz="2800" b="1" dirty="0" smtClean="0">
                <a:latin typeface="Arial" pitchFamily="34" charset="0"/>
                <a:cs typeface="Arial" pitchFamily="34" charset="0"/>
              </a:rPr>
              <a:t>مكافحة الجرائم الالكترونية </a:t>
            </a:r>
            <a:endParaRPr lang="en-US" sz="2800" b="1" dirty="0">
              <a:latin typeface="Arial" pitchFamily="34" charset="0"/>
              <a:cs typeface="Arial" pitchFamily="34" charset="0"/>
            </a:endParaRPr>
          </a:p>
        </p:txBody>
      </p:sp>
      <p:sp>
        <p:nvSpPr>
          <p:cNvPr id="3" name="عنصر نائب للمحتوى 2"/>
          <p:cNvSpPr>
            <a:spLocks noGrp="1"/>
          </p:cNvSpPr>
          <p:nvPr>
            <p:ph idx="1"/>
          </p:nvPr>
        </p:nvSpPr>
        <p:spPr>
          <a:xfrm>
            <a:off x="457200" y="990600"/>
            <a:ext cx="8229600" cy="5486400"/>
          </a:xfrm>
        </p:spPr>
        <p:txBody>
          <a:bodyPr>
            <a:normAutofit fontScale="92500"/>
          </a:bodyPr>
          <a:lstStyle/>
          <a:p>
            <a:pPr marL="68580" indent="0" algn="r" rtl="1">
              <a:buNone/>
            </a:pPr>
            <a:r>
              <a:rPr lang="ar-IQ" b="1" dirty="0">
                <a:solidFill>
                  <a:schemeClr val="tx1"/>
                </a:solidFill>
                <a:latin typeface="Arial" pitchFamily="34" charset="0"/>
                <a:cs typeface="Arial" pitchFamily="34" charset="0"/>
              </a:rPr>
              <a:t>1- توعية الناس لمفهوم الجريمة الالكترونية وانه الخطر القائم ويجب مواجهته والحرص على ألا يقعوا ضحية له.</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2- ضرورة التأكد من العناوين الالكترونية التي تتطلب معلومات سرية خاصة كبطاقة ائتمانية او حساب بنكي.</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3-عدم الافصاح عن كلمة السر لأي شخص والحرص على تحديثها بشكل دوري واختيار كليمات سر غير مألوفة.</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4- عدم حفظ الصور الشخصية في الكمبيوتر.</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5- عدم تنزيل اي ملف او برنامج من مصادر غير معروفة.</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6- الحرص على تحديث انظمة الحماية مثل</a:t>
            </a:r>
            <a:r>
              <a:rPr lang="ar-IQ" b="1" dirty="0" smtClean="0">
                <a:solidFill>
                  <a:schemeClr val="tx1"/>
                </a:solidFill>
                <a:latin typeface="Arial" pitchFamily="34" charset="0"/>
                <a:cs typeface="Arial" pitchFamily="34" charset="0"/>
              </a:rPr>
              <a:t>: استخدام </a:t>
            </a:r>
            <a:r>
              <a:rPr lang="ar-IQ" b="1" dirty="0">
                <a:solidFill>
                  <a:schemeClr val="tx1"/>
                </a:solidFill>
                <a:latin typeface="Arial" pitchFamily="34" charset="0"/>
                <a:cs typeface="Arial" pitchFamily="34" charset="0"/>
              </a:rPr>
              <a:t>برامج الحماية مثل نورتون </a:t>
            </a:r>
            <a:r>
              <a:rPr lang="en-US" b="1" dirty="0" smtClean="0">
                <a:solidFill>
                  <a:schemeClr val="tx1"/>
                </a:solidFill>
                <a:latin typeface="Arial" pitchFamily="34" charset="0"/>
                <a:cs typeface="Arial" pitchFamily="34" charset="0"/>
              </a:rPr>
              <a:t>Norton </a:t>
            </a:r>
            <a:r>
              <a:rPr lang="en-US" b="1" dirty="0">
                <a:solidFill>
                  <a:schemeClr val="tx1"/>
                </a:solidFill>
                <a:latin typeface="Arial" pitchFamily="34" charset="0"/>
                <a:cs typeface="Arial" pitchFamily="34" charset="0"/>
              </a:rPr>
              <a:t>، </a:t>
            </a:r>
            <a:r>
              <a:rPr lang="ar-IQ" b="1" dirty="0">
                <a:solidFill>
                  <a:schemeClr val="tx1"/>
                </a:solidFill>
                <a:latin typeface="Arial" pitchFamily="34" charset="0"/>
                <a:cs typeface="Arial" pitchFamily="34" charset="0"/>
              </a:rPr>
              <a:t>كاسبر سكي </a:t>
            </a:r>
            <a:r>
              <a:rPr lang="ar-IQ" b="1" dirty="0" smtClean="0">
                <a:solidFill>
                  <a:schemeClr val="tx1"/>
                </a:solidFill>
                <a:latin typeface="Arial" pitchFamily="34" charset="0"/>
                <a:cs typeface="Arial" pitchFamily="34" charset="0"/>
              </a:rPr>
              <a:t>، </a:t>
            </a:r>
            <a:r>
              <a:rPr lang="ar-IQ" b="1" dirty="0" err="1" smtClean="0">
                <a:solidFill>
                  <a:schemeClr val="tx1"/>
                </a:solidFill>
                <a:latin typeface="Arial" pitchFamily="34" charset="0"/>
                <a:cs typeface="Arial" pitchFamily="34" charset="0"/>
              </a:rPr>
              <a:t>مكافي</a:t>
            </a:r>
            <a:r>
              <a:rPr lang="ar-IQ" b="1" dirty="0" smtClean="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Mcafee</a:t>
            </a:r>
            <a:r>
              <a:rPr lang="en-US" b="1" dirty="0" smtClean="0">
                <a:solidFill>
                  <a:schemeClr val="tx1"/>
                </a:solidFill>
                <a:latin typeface="Arial" pitchFamily="34" charset="0"/>
                <a:cs typeface="Arial" pitchFamily="34" charset="0"/>
              </a:rPr>
              <a:t>...</a:t>
            </a:r>
            <a:r>
              <a:rPr lang="ar-IQ" b="1" dirty="0" smtClean="0">
                <a:solidFill>
                  <a:schemeClr val="tx1"/>
                </a:solidFill>
                <a:latin typeface="Arial" pitchFamily="34" charset="0"/>
                <a:cs typeface="Arial" pitchFamily="34" charset="0"/>
              </a:rPr>
              <a:t> الخ</a:t>
            </a:r>
            <a:r>
              <a:rPr lang="ar-IQ" b="1" dirty="0">
                <a:solidFill>
                  <a:schemeClr val="tx1"/>
                </a:solidFill>
                <a:latin typeface="Arial" pitchFamily="34" charset="0"/>
                <a:cs typeface="Arial" pitchFamily="34" charset="0"/>
              </a:rPr>
              <a:t>.</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7-تكوين منظمة لمكافحة الجريمة الالكترونية.</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8-ابلاغ الجهات المختصة في حال تعرض لجريمة الكترونية.</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9-تتبع تطورات الجريمة الالكترونية وتطوير الرسائل والأجهزة والتشريعات لمكافحتها.</a:t>
            </a:r>
            <a:br>
              <a:rPr lang="ar-IQ" b="1" dirty="0">
                <a:solidFill>
                  <a:schemeClr val="tx1"/>
                </a:solidFill>
                <a:latin typeface="Arial" pitchFamily="34" charset="0"/>
                <a:cs typeface="Arial" pitchFamily="34" charset="0"/>
              </a:rPr>
            </a:br>
            <a:r>
              <a:rPr lang="ar-IQ" b="1" dirty="0">
                <a:solidFill>
                  <a:schemeClr val="tx1"/>
                </a:solidFill>
                <a:latin typeface="Arial" pitchFamily="34" charset="0"/>
                <a:cs typeface="Arial" pitchFamily="34" charset="0"/>
              </a:rPr>
              <a:t>10-تطوير برمجيات آمنة، ونظم تشغيل قوية التي تحد من الاختراقات الالكترونية وبرمجيات الفيروسات وبرامج التجسس مثل مضادات التجسس وهي برامج تقوم بمسح الحاسب للبحث عن مكونات التجسس وإلغائها مثل : </a:t>
            </a:r>
            <a:r>
              <a:rPr lang="en-US" b="1" dirty="0">
                <a:solidFill>
                  <a:schemeClr val="tx1"/>
                </a:solidFill>
                <a:latin typeface="Arial" pitchFamily="34" charset="0"/>
                <a:cs typeface="Arial" pitchFamily="34" charset="0"/>
              </a:rPr>
              <a:t>lava soft.</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4847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24"/>
            <a:ext cx="9347200" cy="70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18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76200"/>
            <a:ext cx="3733800" cy="724936"/>
          </a:xfrm>
        </p:spPr>
        <p:style>
          <a:lnRef idx="1">
            <a:schemeClr val="accent3"/>
          </a:lnRef>
          <a:fillRef idx="2">
            <a:schemeClr val="accent3"/>
          </a:fillRef>
          <a:effectRef idx="1">
            <a:schemeClr val="accent3"/>
          </a:effectRef>
          <a:fontRef idx="minor">
            <a:schemeClr val="dk1"/>
          </a:fontRef>
        </p:style>
        <p:txBody>
          <a:bodyPr>
            <a:noAutofit/>
          </a:bodyPr>
          <a:lstStyle/>
          <a:p>
            <a:pPr algn="ctr" rtl="1"/>
            <a:r>
              <a:rPr lang="ar-IQ" sz="2400" b="1" dirty="0" smtClean="0">
                <a:latin typeface="Arial" pitchFamily="34" charset="0"/>
                <a:cs typeface="Arial" pitchFamily="34" charset="0"/>
              </a:rPr>
              <a:t>كيفية حماية نفسك من الجرائم الالكترونية </a:t>
            </a:r>
            <a:endParaRPr lang="en-US" sz="2400" b="1" dirty="0">
              <a:latin typeface="Arial" pitchFamily="34" charset="0"/>
              <a:cs typeface="Arial" pitchFamily="34" charset="0"/>
            </a:endParaRPr>
          </a:p>
        </p:txBody>
      </p:sp>
      <p:sp>
        <p:nvSpPr>
          <p:cNvPr id="3" name="عنصر نائب للمحتوى 2"/>
          <p:cNvSpPr>
            <a:spLocks noGrp="1"/>
          </p:cNvSpPr>
          <p:nvPr>
            <p:ph idx="1"/>
          </p:nvPr>
        </p:nvSpPr>
        <p:spPr>
          <a:xfrm>
            <a:off x="457200" y="838200"/>
            <a:ext cx="8305800" cy="5638800"/>
          </a:xfrm>
        </p:spPr>
        <p:txBody>
          <a:bodyPr>
            <a:normAutofit fontScale="47500" lnSpcReduction="20000"/>
          </a:bodyPr>
          <a:lstStyle/>
          <a:p>
            <a:pPr marL="68580" indent="0" algn="r" rtl="1" fontAlgn="base">
              <a:buNone/>
            </a:pPr>
            <a:r>
              <a:rPr lang="ar-IQ" b="1" dirty="0">
                <a:solidFill>
                  <a:srgbClr val="444444"/>
                </a:solidFill>
                <a:latin typeface="NotoKufiArabic"/>
              </a:rPr>
              <a:t>كيفية حماية نفسك عبر الإنترنت من الجرائم الإلكترونية</a:t>
            </a:r>
          </a:p>
          <a:p>
            <a:pPr marL="68580" indent="0" algn="r" rtl="1" fontAlgn="base">
              <a:buNone/>
            </a:pPr>
            <a:r>
              <a:rPr lang="ar-IQ" dirty="0">
                <a:solidFill>
                  <a:srgbClr val="444444"/>
                </a:solidFill>
                <a:latin typeface="NotoKufiArabic"/>
              </a:rPr>
              <a:t>نظرًا لانتشار الجرائم الإلكترونية، قد تتساءل عن وقاية نفسك منها. إليك بعض النصائح البسيطة لحماية جهاز الكمبيوتر الخاص بك وبياناتك الشخصية من الجرائم الإلكترونية:</a:t>
            </a:r>
          </a:p>
          <a:p>
            <a:pPr marL="68580" indent="0" algn="r" rtl="1" fontAlgn="base">
              <a:buNone/>
            </a:pPr>
            <a:r>
              <a:rPr lang="ar-IQ" b="1" dirty="0">
                <a:solidFill>
                  <a:srgbClr val="444444"/>
                </a:solidFill>
                <a:latin typeface="NotoKufiArabic"/>
              </a:rPr>
              <a:t>1. إبقاء البرنامج ونظام التشغيل محدّثَين</a:t>
            </a:r>
          </a:p>
          <a:p>
            <a:pPr marL="68580" indent="0" algn="r" rtl="1" fontAlgn="base">
              <a:buNone/>
            </a:pPr>
            <a:r>
              <a:rPr lang="ar-IQ" dirty="0">
                <a:solidFill>
                  <a:srgbClr val="444444"/>
                </a:solidFill>
                <a:latin typeface="NotoKufiArabic"/>
              </a:rPr>
              <a:t>يضمن إبقاء البرنامج ونظام التشغيل لديك محدّثَين استفادتك من أحدث تصحيحات الأمن لحماية جهاز الكمبيوتر الخاص بك.</a:t>
            </a:r>
          </a:p>
          <a:p>
            <a:pPr marL="68580" indent="0" algn="r" rtl="1" fontAlgn="base">
              <a:buNone/>
            </a:pPr>
            <a:r>
              <a:rPr lang="ar-IQ" b="1" dirty="0">
                <a:solidFill>
                  <a:srgbClr val="444444"/>
                </a:solidFill>
                <a:latin typeface="NotoKufiArabic"/>
              </a:rPr>
              <a:t>2. استخدام برنامج مكافحة الفيروسات وإبقائه محدّثًا</a:t>
            </a:r>
          </a:p>
          <a:p>
            <a:pPr marL="68580" indent="0" algn="r" rtl="1" fontAlgn="base">
              <a:buNone/>
            </a:pPr>
            <a:r>
              <a:rPr lang="ar-IQ" dirty="0">
                <a:solidFill>
                  <a:srgbClr val="444444"/>
                </a:solidFill>
                <a:latin typeface="NotoKufiArabic"/>
              </a:rPr>
              <a:t>يشكّل استخدام برنامج لمكافحة الفيروسات أو حل شامل لأمن الإنترنت مثل </a:t>
            </a:r>
            <a:r>
              <a:rPr lang="en-US" dirty="0">
                <a:solidFill>
                  <a:srgbClr val="00836F"/>
                </a:solidFill>
                <a:latin typeface="NotoKufiArabic"/>
                <a:hlinkClick r:id="rId2"/>
              </a:rPr>
              <a:t>Kaspersky Premium</a:t>
            </a:r>
            <a:r>
              <a:rPr lang="en-US" dirty="0">
                <a:solidFill>
                  <a:srgbClr val="444444"/>
                </a:solidFill>
                <a:latin typeface="NotoKufiArabic"/>
              </a:rPr>
              <a:t> </a:t>
            </a:r>
            <a:r>
              <a:rPr lang="ar-IQ" dirty="0">
                <a:solidFill>
                  <a:srgbClr val="444444"/>
                </a:solidFill>
                <a:latin typeface="NotoKufiArabic"/>
              </a:rPr>
              <a:t>طريقة ذكية لحماية النظام من الهجمات. يتيح لك برنامج مكافحة الفيروسات إمكانية فحص التهديدات واكتشافها وإزالتها قبل أن تصبح مشكلة. وجود هذه الحماية يساعد في حماية جهاز الكمبيوتر الخاص بك وبياناتك من الجرائم الإلكترونية، مما يمنحك راحة البال. أبقِ برنامج مكافحة الفيروسات محدَّثًا للحصول على أفضل مستوى من الحماية.</a:t>
            </a:r>
          </a:p>
          <a:p>
            <a:pPr marL="68580" indent="0" algn="r" rtl="1" fontAlgn="base">
              <a:buNone/>
            </a:pPr>
            <a:r>
              <a:rPr lang="ar-IQ" b="1" dirty="0">
                <a:solidFill>
                  <a:srgbClr val="444444"/>
                </a:solidFill>
                <a:latin typeface="NotoKufiArabic"/>
              </a:rPr>
              <a:t>3. استخدام كلمات مرور قوية</a:t>
            </a:r>
          </a:p>
          <a:p>
            <a:pPr marL="68580" indent="0" algn="r" rtl="1" fontAlgn="base">
              <a:buNone/>
            </a:pPr>
            <a:r>
              <a:rPr lang="ar-IQ" dirty="0">
                <a:solidFill>
                  <a:srgbClr val="444444"/>
                </a:solidFill>
                <a:latin typeface="NotoKufiArabic"/>
              </a:rPr>
              <a:t>تأكد من استخدام </a:t>
            </a:r>
            <a:r>
              <a:rPr lang="ar-IQ" dirty="0">
                <a:solidFill>
                  <a:srgbClr val="00836F"/>
                </a:solidFill>
                <a:latin typeface="NotoKufiArabic"/>
                <a:hlinkClick r:id="rId3"/>
              </a:rPr>
              <a:t>كلمات مرور قوية</a:t>
            </a:r>
            <a:r>
              <a:rPr lang="ar-IQ" dirty="0">
                <a:solidFill>
                  <a:srgbClr val="444444"/>
                </a:solidFill>
                <a:latin typeface="NotoKufiArabic"/>
              </a:rPr>
              <a:t> لا يمكن للأشخاص معرفتها ولا تقم بتسجيلها في أي مكان. يمكنك كذلك استخدم تطبيق مدير كلمات مرور حسن السمعة لإنشاء كلمات مرور قوية بشكل عشوائي لتسهيل الأمر عليك.</a:t>
            </a:r>
          </a:p>
          <a:p>
            <a:pPr marL="68580" indent="0" algn="r" rtl="1" fontAlgn="base">
              <a:buNone/>
            </a:pPr>
            <a:r>
              <a:rPr lang="ar-IQ" b="1" dirty="0">
                <a:solidFill>
                  <a:srgbClr val="444444"/>
                </a:solidFill>
                <a:latin typeface="NotoKufiArabic"/>
              </a:rPr>
              <a:t>4. عدم فتح المرفقات في رسائل البريد الإلكتروني العشوائية أبدًا</a:t>
            </a:r>
          </a:p>
          <a:p>
            <a:pPr marL="68580" indent="0" algn="r" rtl="1" fontAlgn="base">
              <a:buNone/>
            </a:pPr>
            <a:r>
              <a:rPr lang="ar-IQ" dirty="0">
                <a:solidFill>
                  <a:srgbClr val="444444"/>
                </a:solidFill>
                <a:latin typeface="NotoKufiArabic"/>
              </a:rPr>
              <a:t>تشكّل مرفقات البريد الإلكتروني في رسائل البريد الإلكتروني العشوائية طريقة تقليدية لإصابة جهاز الكمبيوتر ببرامج ضارة وغيرها من أشكال الجرائم الإلكترونية. لا تفتح أبدًا مرفقًا من مرسِل لا تعرفه.</a:t>
            </a:r>
          </a:p>
          <a:p>
            <a:pPr marL="68580" indent="0" algn="r" rtl="1" fontAlgn="base">
              <a:buNone/>
            </a:pPr>
            <a:r>
              <a:rPr lang="ar-IQ" b="1" dirty="0">
                <a:solidFill>
                  <a:srgbClr val="444444"/>
                </a:solidFill>
                <a:latin typeface="NotoKufiArabic"/>
              </a:rPr>
              <a:t>5. عدم فتح الروابط في رسائل البريد الإلكتروني العشوائية أو على مواقع الويب غير الموثوق بها</a:t>
            </a:r>
          </a:p>
          <a:p>
            <a:pPr marL="68580" indent="0" algn="r" rtl="1" fontAlgn="base">
              <a:buNone/>
            </a:pPr>
            <a:r>
              <a:rPr lang="ar-IQ" dirty="0">
                <a:solidFill>
                  <a:srgbClr val="444444"/>
                </a:solidFill>
                <a:latin typeface="NotoKufiArabic"/>
              </a:rPr>
              <a:t>توجد طريقة أخرى يصبح بها الأشخاص ضحايا للجرائم الإلكترونية، وهي فتح الروابط الموجودة في رسائل البريد الإلكتروني العشوائية أو الرسائل الأخرى أو المواقع الإلكترونية غير المألوفة. تجنّب القيام بهذا الأمر للحفاظ على أمنك على الإنترنت.</a:t>
            </a:r>
          </a:p>
          <a:p>
            <a:pPr marL="68580" indent="0" algn="r" rtl="1" fontAlgn="base">
              <a:buNone/>
            </a:pPr>
            <a:r>
              <a:rPr lang="ar-IQ" b="1" dirty="0">
                <a:solidFill>
                  <a:srgbClr val="444444"/>
                </a:solidFill>
                <a:latin typeface="NotoKufiArabic"/>
              </a:rPr>
              <a:t>6. عدم تقديم المعلومات الشخصية إلا إذا كنت آمنًا</a:t>
            </a:r>
          </a:p>
          <a:p>
            <a:pPr marL="68580" indent="0" algn="r" rtl="1" fontAlgn="base">
              <a:buNone/>
            </a:pPr>
            <a:r>
              <a:rPr lang="ar-IQ" dirty="0">
                <a:solidFill>
                  <a:srgbClr val="444444"/>
                </a:solidFill>
                <a:latin typeface="NotoKufiArabic"/>
              </a:rPr>
              <a:t>لا تقدم أبدًا بيانات شخصية عبر الهاتف أو عبر البريد الإلكتروني إلى أي جهة ما لم تكن متأكدًا تمامًا من أمان الخط أو البريد الإلكتروني. تأكد من أنك تتحدث إلى الشخص الذي تعتقد أنك تتحدث معه. </a:t>
            </a:r>
          </a:p>
          <a:p>
            <a:pPr marL="68580" indent="0" algn="r" rtl="1" fontAlgn="base">
              <a:buNone/>
            </a:pPr>
            <a:r>
              <a:rPr lang="ar-IQ" b="1" dirty="0">
                <a:solidFill>
                  <a:srgbClr val="444444"/>
                </a:solidFill>
                <a:latin typeface="NotoKufiArabic"/>
              </a:rPr>
              <a:t>7. الاتصال بالشركات مباشرةً بشأن الطلبات المشبوهة</a:t>
            </a:r>
          </a:p>
          <a:p>
            <a:pPr marL="68580" indent="0" algn="r" rtl="1" fontAlgn="base">
              <a:buNone/>
            </a:pPr>
            <a:r>
              <a:rPr lang="ar-IQ" dirty="0">
                <a:solidFill>
                  <a:srgbClr val="444444"/>
                </a:solidFill>
                <a:latin typeface="NotoKufiArabic"/>
              </a:rPr>
              <a:t>إذا اتصلت بك شركة وطلبت منك معلومات شخصية أو بيانات، أنه المكالمة بدون إعطائهم شيء، ثم أعد الاتصال بهم مرة أخرى باستخدام الرقم الموجود على الموقع الإلكتروني الرسمي الخاص بهم للتأكد من أنك تتحدث إليهم وليس مع مجرمي الإنترنت. الأفضل كذلك استخدام رقم هاتف مختلف لأن مجرمي الإنترنت يمكنهم إبقاء الخط مفتوحًا. عندما تعتقد أنك اتصلت بالشركة مجددًا، يمكنهم الادّعاء بأنهم من المصرف أو مؤسسة أخرى تعتقد أنك تتحدث معها.</a:t>
            </a:r>
          </a:p>
          <a:p>
            <a:pPr marL="68580" indent="0" algn="r" rtl="1" fontAlgn="base">
              <a:buNone/>
            </a:pPr>
            <a:r>
              <a:rPr lang="ar-IQ" b="1" dirty="0">
                <a:solidFill>
                  <a:srgbClr val="444444"/>
                </a:solidFill>
                <a:latin typeface="NotoKufiArabic"/>
              </a:rPr>
              <a:t>8. التنبّه لعناوين مواقع </a:t>
            </a:r>
            <a:r>
              <a:rPr lang="en-US" b="1" dirty="0">
                <a:solidFill>
                  <a:srgbClr val="444444"/>
                </a:solidFill>
                <a:latin typeface="NotoKufiArabic"/>
              </a:rPr>
              <a:t>URL </a:t>
            </a:r>
            <a:r>
              <a:rPr lang="ar-IQ" b="1" dirty="0">
                <a:solidFill>
                  <a:srgbClr val="444444"/>
                </a:solidFill>
                <a:latin typeface="NotoKufiArabic"/>
              </a:rPr>
              <a:t>التي تزورها</a:t>
            </a:r>
          </a:p>
          <a:p>
            <a:pPr marL="68580" indent="0" algn="r" rtl="1" fontAlgn="base">
              <a:buNone/>
            </a:pPr>
            <a:r>
              <a:rPr lang="ar-IQ" dirty="0">
                <a:solidFill>
                  <a:srgbClr val="444444"/>
                </a:solidFill>
                <a:latin typeface="NotoKufiArabic"/>
              </a:rPr>
              <a:t>راقب عناوين مواقع </a:t>
            </a:r>
            <a:r>
              <a:rPr lang="en-US" dirty="0">
                <a:solidFill>
                  <a:srgbClr val="444444"/>
                </a:solidFill>
                <a:latin typeface="NotoKufiArabic"/>
              </a:rPr>
              <a:t>URL </a:t>
            </a:r>
            <a:r>
              <a:rPr lang="ar-IQ" dirty="0">
                <a:solidFill>
                  <a:srgbClr val="444444"/>
                </a:solidFill>
                <a:latin typeface="NotoKufiArabic"/>
              </a:rPr>
              <a:t>التي تفتحها. هل تبدو مشروعة؟ تجنب الضغط على الروابط التي تحتوي على عناوين </a:t>
            </a:r>
            <a:r>
              <a:rPr lang="en-US" dirty="0">
                <a:solidFill>
                  <a:srgbClr val="444444"/>
                </a:solidFill>
                <a:latin typeface="NotoKufiArabic"/>
              </a:rPr>
              <a:t>URL </a:t>
            </a:r>
            <a:r>
              <a:rPr lang="ar-IQ" dirty="0">
                <a:solidFill>
                  <a:srgbClr val="444444"/>
                </a:solidFill>
                <a:latin typeface="NotoKufiArabic"/>
              </a:rPr>
              <a:t>غير مألوفة أو التي تبدو كرسالة غير مرغوب فيها. إذا كان منتج أمن الإنترنت لديك يشمل وظائف لضمان أمن المعاملات عبر الإنترنت، فتأكد من تمكينها قبل تنفيذ المعاملات المالية عبر الإنترنت.</a:t>
            </a:r>
          </a:p>
          <a:p>
            <a:pPr marL="68580" indent="0" algn="r" rtl="1" fontAlgn="base">
              <a:buNone/>
            </a:pPr>
            <a:r>
              <a:rPr lang="ar-IQ" b="1" dirty="0">
                <a:solidFill>
                  <a:srgbClr val="444444"/>
                </a:solidFill>
                <a:latin typeface="NotoKufiArabic"/>
              </a:rPr>
              <a:t>9. مراقبة بياناتك المصرفية</a:t>
            </a:r>
          </a:p>
          <a:p>
            <a:pPr marL="68580" indent="0" algn="r" rtl="1" fontAlgn="base">
              <a:buNone/>
            </a:pPr>
            <a:r>
              <a:rPr lang="ar-IQ" dirty="0">
                <a:solidFill>
                  <a:srgbClr val="444444"/>
                </a:solidFill>
                <a:latin typeface="NotoKufiArabic"/>
              </a:rPr>
              <a:t>من المهم اكتشاف أنك وقعت ضحية جريمة إلكترونية بسرعة. راقب بياناتك المصرفية واستفسر عن أي معاملات غير مألوفة مع المصرف، ويمكن للمصرف التحقيق فيما إذا كانت احتيالية أم لا.</a:t>
            </a:r>
          </a:p>
          <a:p>
            <a:pPr marL="68580" indent="0" algn="r" rtl="1" fontAlgn="base">
              <a:buNone/>
            </a:pPr>
            <a:r>
              <a:rPr lang="ar-IQ" dirty="0">
                <a:solidFill>
                  <a:srgbClr val="444444"/>
                </a:solidFill>
                <a:latin typeface="NotoKufiArabic"/>
              </a:rPr>
              <a:t>سيحميك مضاد الفيروسات الجيد من خطر الجرائم الإلكترونية. اعرف معلومات أكثر عن </a:t>
            </a:r>
            <a:r>
              <a:rPr lang="en-US" dirty="0">
                <a:solidFill>
                  <a:srgbClr val="00836F"/>
                </a:solidFill>
                <a:latin typeface="NotoKufiArabic"/>
                <a:hlinkClick r:id="rId2"/>
              </a:rPr>
              <a:t>Kaspersky Premium</a:t>
            </a:r>
            <a:r>
              <a:rPr lang="en-US" dirty="0">
                <a:solidFill>
                  <a:srgbClr val="444444"/>
                </a:solidFill>
                <a:latin typeface="NotoKufiArabic"/>
              </a:rPr>
              <a:t>.</a:t>
            </a:r>
          </a:p>
          <a:p>
            <a:pPr marL="68580" indent="0" algn="r" rtl="1">
              <a:buNone/>
            </a:pPr>
            <a:endParaRPr lang="en-US" dirty="0"/>
          </a:p>
        </p:txBody>
      </p:sp>
    </p:spTree>
    <p:extLst>
      <p:ext uri="{BB962C8B-B14F-4D97-AF65-F5344CB8AC3E}">
        <p14:creationId xmlns:p14="http://schemas.microsoft.com/office/powerpoint/2010/main" val="141763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24400" y="0"/>
            <a:ext cx="3352800" cy="572536"/>
          </a:xfrm>
        </p:spPr>
        <p:style>
          <a:lnRef idx="2">
            <a:schemeClr val="accent2"/>
          </a:lnRef>
          <a:fillRef idx="1">
            <a:schemeClr val="lt1"/>
          </a:fillRef>
          <a:effectRef idx="0">
            <a:schemeClr val="accent2"/>
          </a:effectRef>
          <a:fontRef idx="minor">
            <a:schemeClr val="dk1"/>
          </a:fontRef>
        </p:style>
        <p:txBody>
          <a:bodyPr>
            <a:noAutofit/>
          </a:bodyPr>
          <a:lstStyle/>
          <a:p>
            <a:pPr algn="ctr"/>
            <a:r>
              <a:rPr lang="ar-IQ" b="1" dirty="0" smtClean="0">
                <a:solidFill>
                  <a:srgbClr val="FF0000"/>
                </a:solidFill>
                <a:latin typeface="Arial" pitchFamily="34" charset="0"/>
                <a:cs typeface="Arial" pitchFamily="34" charset="0"/>
              </a:rPr>
              <a:t>التوصيات</a:t>
            </a:r>
            <a:endParaRPr lang="en-US" b="1" dirty="0">
              <a:solidFill>
                <a:srgbClr val="FF0000"/>
              </a:solidFill>
              <a:latin typeface="Arial" pitchFamily="34" charset="0"/>
              <a:cs typeface="Arial" pitchFamily="34" charset="0"/>
            </a:endParaRPr>
          </a:p>
        </p:txBody>
      </p:sp>
      <p:sp>
        <p:nvSpPr>
          <p:cNvPr id="3" name="عنصر نائب للمحتوى 2"/>
          <p:cNvSpPr>
            <a:spLocks noGrp="1"/>
          </p:cNvSpPr>
          <p:nvPr>
            <p:ph idx="1"/>
          </p:nvPr>
        </p:nvSpPr>
        <p:spPr>
          <a:xfrm>
            <a:off x="533400" y="838200"/>
            <a:ext cx="8077200" cy="5638800"/>
          </a:xfrm>
        </p:spPr>
        <p:txBody>
          <a:bodyPr>
            <a:normAutofit/>
          </a:bodyPr>
          <a:lstStyle/>
          <a:p>
            <a:pPr marL="68580" indent="0" algn="r" rtl="1">
              <a:buNone/>
            </a:pPr>
            <a:r>
              <a:rPr lang="ar-IQ" b="1" dirty="0" smtClean="0">
                <a:latin typeface="Arial" pitchFamily="34" charset="0"/>
                <a:cs typeface="Arial" pitchFamily="34" charset="0"/>
              </a:rPr>
              <a:t>1- </a:t>
            </a:r>
            <a:r>
              <a:rPr lang="ar-IQ" b="1" dirty="0">
                <a:latin typeface="Arial" pitchFamily="34" charset="0"/>
                <a:cs typeface="Arial" pitchFamily="34" charset="0"/>
              </a:rPr>
              <a:t>ضرورة تدخل المشرع القانوني لمواجهة الجريمة الإلكترونية (المعلوماتية) التي ترتكب في الفضاء الإلكتروني</a:t>
            </a:r>
            <a:r>
              <a:rPr lang="ar-IQ" b="1" dirty="0" smtClean="0">
                <a:latin typeface="Arial" pitchFamily="34" charset="0"/>
                <a:cs typeface="Arial" pitchFamily="34" charset="0"/>
              </a:rPr>
              <a:t>.</a:t>
            </a:r>
          </a:p>
          <a:p>
            <a:pPr marL="68580" indent="0" algn="r" rtl="1">
              <a:buNone/>
            </a:pPr>
            <a:endParaRPr lang="ar-IQ" b="1" dirty="0" smtClean="0">
              <a:latin typeface="Arial" pitchFamily="34" charset="0"/>
              <a:cs typeface="Arial" pitchFamily="34" charset="0"/>
            </a:endParaRPr>
          </a:p>
          <a:p>
            <a:pPr marL="68580" indent="0" algn="r" rtl="1">
              <a:buNone/>
            </a:pPr>
            <a:r>
              <a:rPr lang="ar-IQ" b="1" dirty="0" smtClean="0">
                <a:latin typeface="Arial" pitchFamily="34" charset="0"/>
                <a:cs typeface="Arial" pitchFamily="34" charset="0"/>
              </a:rPr>
              <a:t>2- تأهيل </a:t>
            </a:r>
            <a:r>
              <a:rPr lang="ar-IQ" b="1" dirty="0">
                <a:latin typeface="Arial" pitchFamily="34" charset="0"/>
                <a:cs typeface="Arial" pitchFamily="34" charset="0"/>
              </a:rPr>
              <a:t>وتدريب العاملين في قطاع أمن المعلومات في المنظمات المالية من أجل حماية المنظومة الإلكترونية، والتعامل باحتراف مع تكنولوجيا المعلومات والاتصالات</a:t>
            </a:r>
            <a:r>
              <a:rPr lang="ar-IQ" b="1" dirty="0" smtClean="0">
                <a:latin typeface="Arial" pitchFamily="34" charset="0"/>
                <a:cs typeface="Arial" pitchFamily="34" charset="0"/>
              </a:rPr>
              <a:t>.</a:t>
            </a:r>
          </a:p>
          <a:p>
            <a:pPr marL="68580" indent="0" algn="r" rtl="1">
              <a:buNone/>
            </a:pPr>
            <a:endParaRPr lang="ar-IQ" b="1" dirty="0" smtClean="0">
              <a:latin typeface="Arial" pitchFamily="34" charset="0"/>
              <a:cs typeface="Arial" pitchFamily="34" charset="0"/>
            </a:endParaRPr>
          </a:p>
          <a:p>
            <a:pPr marL="68580" indent="0" algn="r" rtl="1">
              <a:buNone/>
            </a:pPr>
            <a:r>
              <a:rPr lang="ar-IQ" b="1" dirty="0" smtClean="0">
                <a:latin typeface="Arial" pitchFamily="34" charset="0"/>
                <a:cs typeface="Arial" pitchFamily="34" charset="0"/>
              </a:rPr>
              <a:t> 3- تفعيل </a:t>
            </a:r>
            <a:r>
              <a:rPr lang="ar-IQ" b="1" dirty="0">
                <a:latin typeface="Arial" pitchFamily="34" charset="0"/>
                <a:cs typeface="Arial" pitchFamily="34" charset="0"/>
              </a:rPr>
              <a:t>الأجهزة الخاصة بالخبرة الجنائية للجريمة الإلكترونية (المعلوماتية)، يتكون اعضاؤها من فريق متخصص فنياً في تقنية الاتصالات والمعلومات، لأن اثبات الجريمة الإلكترونية يتطلب قواعد خاصة للتعامل مع الأدلة في هذه الجرائم</a:t>
            </a:r>
            <a:r>
              <a:rPr lang="ar-IQ" b="1" dirty="0" smtClean="0">
                <a:latin typeface="Arial" pitchFamily="34" charset="0"/>
                <a:cs typeface="Arial" pitchFamily="34" charset="0"/>
              </a:rPr>
              <a:t>.</a:t>
            </a:r>
          </a:p>
        </p:txBody>
      </p:sp>
    </p:spTree>
    <p:extLst>
      <p:ext uri="{BB962C8B-B14F-4D97-AF65-F5344CB8AC3E}">
        <p14:creationId xmlns:p14="http://schemas.microsoft.com/office/powerpoint/2010/main" val="338618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24400" y="0"/>
            <a:ext cx="3352800" cy="572536"/>
          </a:xfrm>
        </p:spPr>
        <p:style>
          <a:lnRef idx="2">
            <a:schemeClr val="accent2"/>
          </a:lnRef>
          <a:fillRef idx="1">
            <a:schemeClr val="lt1"/>
          </a:fillRef>
          <a:effectRef idx="0">
            <a:schemeClr val="accent2"/>
          </a:effectRef>
          <a:fontRef idx="minor">
            <a:schemeClr val="dk1"/>
          </a:fontRef>
        </p:style>
        <p:txBody>
          <a:bodyPr>
            <a:noAutofit/>
          </a:bodyPr>
          <a:lstStyle/>
          <a:p>
            <a:pPr algn="ctr"/>
            <a:r>
              <a:rPr lang="ar-IQ" b="1" dirty="0" smtClean="0">
                <a:solidFill>
                  <a:srgbClr val="FF0000"/>
                </a:solidFill>
                <a:latin typeface="Arial" pitchFamily="34" charset="0"/>
                <a:cs typeface="Arial" pitchFamily="34" charset="0"/>
              </a:rPr>
              <a:t>التوصيات</a:t>
            </a:r>
            <a:endParaRPr lang="en-US" b="1" dirty="0">
              <a:solidFill>
                <a:srgbClr val="FF0000"/>
              </a:solidFill>
              <a:latin typeface="Arial" pitchFamily="34" charset="0"/>
              <a:cs typeface="Arial" pitchFamily="34" charset="0"/>
            </a:endParaRPr>
          </a:p>
        </p:txBody>
      </p:sp>
      <p:sp>
        <p:nvSpPr>
          <p:cNvPr id="3" name="عنصر نائب للمحتوى 2"/>
          <p:cNvSpPr>
            <a:spLocks noGrp="1"/>
          </p:cNvSpPr>
          <p:nvPr>
            <p:ph idx="1"/>
          </p:nvPr>
        </p:nvSpPr>
        <p:spPr>
          <a:xfrm>
            <a:off x="533400" y="838200"/>
            <a:ext cx="8077200" cy="5638800"/>
          </a:xfrm>
        </p:spPr>
        <p:txBody>
          <a:bodyPr>
            <a:normAutofit lnSpcReduction="10000"/>
          </a:bodyPr>
          <a:lstStyle/>
          <a:p>
            <a:pPr marL="68580" lvl="0" indent="0" algn="r" rtl="1">
              <a:buClr>
                <a:srgbClr val="94C600"/>
              </a:buClr>
              <a:buNone/>
            </a:pPr>
            <a:r>
              <a:rPr lang="ar-IQ" sz="2000" b="1" dirty="0">
                <a:solidFill>
                  <a:srgbClr val="3E3D2D"/>
                </a:solidFill>
                <a:latin typeface="Arial" pitchFamily="34" charset="0"/>
                <a:cs typeface="Arial" pitchFamily="34" charset="0"/>
              </a:rPr>
              <a:t>4</a:t>
            </a:r>
            <a:r>
              <a:rPr lang="ar-IQ" b="1" dirty="0">
                <a:solidFill>
                  <a:srgbClr val="3E3D2D"/>
                </a:solidFill>
                <a:latin typeface="Arial" pitchFamily="34" charset="0"/>
                <a:cs typeface="Arial" pitchFamily="34" charset="0"/>
              </a:rPr>
              <a:t> .العمل على اعادة النظر في المناهج الدراسية بالجامعات، وضرورة تضمينها مادة عامة عن الحاسب الآلي و الشبكات المعلوماتية وكيفية التعامل مع الأجهزة الإلكترونية. على سبيل المثال : يجب أن تتضمن كليات القانون قسما خاصاً لدراسة الجرائم الإلكترونية في مادة قانون العقوبات و المعاملات المالية الإلكترونية، والتجارة الإلكترونية، والصيرفة الإلكترونية، والحكومة الإلكترونية</a:t>
            </a:r>
            <a:r>
              <a:rPr lang="ar-IQ" b="1" dirty="0" smtClean="0">
                <a:solidFill>
                  <a:srgbClr val="3E3D2D"/>
                </a:solidFill>
                <a:latin typeface="Arial" pitchFamily="34" charset="0"/>
                <a:cs typeface="Arial" pitchFamily="34" charset="0"/>
              </a:rPr>
              <a:t>.</a:t>
            </a:r>
          </a:p>
          <a:p>
            <a:pPr marL="68580" lvl="0" indent="0" algn="r" rtl="1">
              <a:buClr>
                <a:srgbClr val="94C600"/>
              </a:buClr>
              <a:buNone/>
            </a:pPr>
            <a:endParaRPr lang="ar-IQ" b="1" dirty="0">
              <a:solidFill>
                <a:srgbClr val="3E3D2D"/>
              </a:solidFill>
              <a:latin typeface="Arial" pitchFamily="34" charset="0"/>
              <a:cs typeface="Arial" pitchFamily="34" charset="0"/>
            </a:endParaRPr>
          </a:p>
          <a:p>
            <a:pPr marL="68580" lvl="0" indent="0" algn="r" rtl="1">
              <a:buClr>
                <a:srgbClr val="94C600"/>
              </a:buClr>
              <a:buNone/>
            </a:pPr>
            <a:r>
              <a:rPr lang="ar-IQ" b="1" dirty="0">
                <a:solidFill>
                  <a:srgbClr val="3E3D2D"/>
                </a:solidFill>
                <a:latin typeface="Arial" pitchFamily="34" charset="0"/>
                <a:cs typeface="Arial" pitchFamily="34" charset="0"/>
              </a:rPr>
              <a:t> 5. إعداد الملتقيات العلمية وورش العمل حول تقنية الاتصالات والمعلومات والقانون، والاهتمام بمؤسسات المجتمع المدني في برامج التوعية لمكافحة الجرائم الإلكترونية، وتخصيص دورات تدريبية للقضاة ورجال النيابة العامة لرفع مستوى الكفاءة لديهم في مجال استخدام تقنية الاتصالات والمعلومات</a:t>
            </a:r>
            <a:r>
              <a:rPr lang="ar-IQ" b="1" dirty="0" smtClean="0">
                <a:solidFill>
                  <a:srgbClr val="3E3D2D"/>
                </a:solidFill>
                <a:latin typeface="Arial" pitchFamily="34" charset="0"/>
                <a:cs typeface="Arial" pitchFamily="34" charset="0"/>
              </a:rPr>
              <a:t>.</a:t>
            </a:r>
          </a:p>
          <a:p>
            <a:pPr marL="68580" lvl="0" indent="0" algn="r" rtl="1">
              <a:buClr>
                <a:srgbClr val="94C600"/>
              </a:buClr>
              <a:buNone/>
            </a:pPr>
            <a:endParaRPr lang="ar-IQ" b="1" dirty="0">
              <a:solidFill>
                <a:srgbClr val="3E3D2D"/>
              </a:solidFill>
              <a:latin typeface="Arial" pitchFamily="34" charset="0"/>
              <a:cs typeface="Arial" pitchFamily="34" charset="0"/>
            </a:endParaRPr>
          </a:p>
          <a:p>
            <a:pPr marL="68580" lvl="0" indent="0" algn="r" rtl="1">
              <a:buClr>
                <a:srgbClr val="94C600"/>
              </a:buClr>
              <a:buNone/>
            </a:pPr>
            <a:r>
              <a:rPr lang="ar-IQ" b="1" dirty="0">
                <a:solidFill>
                  <a:srgbClr val="3E3D2D"/>
                </a:solidFill>
                <a:latin typeface="Arial" pitchFamily="34" charset="0"/>
                <a:cs typeface="Arial" pitchFamily="34" charset="0"/>
              </a:rPr>
              <a:t> 6.  الاهتمام باتفاقيات التعاون الدولية والاقليمية والعربية لمكافحة الجرائم الإلكترونية (كاتفاقية بوداست2001،)، والتنسيق فيما بينها لتعاون أجهزة الشرطة في تبادل البيانات والمعلومات اللازمة، والتصدي للاستخدامات غير المشروعة في المعاملات الإلكترونية و ملاحقة المتهمين هذه الجرائم. </a:t>
            </a:r>
            <a:endParaRPr lang="en-US" b="1" dirty="0">
              <a:solidFill>
                <a:srgbClr val="3E3D2D"/>
              </a:solidFill>
              <a:latin typeface="Arial" pitchFamily="34" charset="0"/>
              <a:cs typeface="Arial" pitchFamily="34" charset="0"/>
            </a:endParaRPr>
          </a:p>
          <a:p>
            <a:pPr marL="68580" indent="0" algn="r" rtl="1">
              <a:buNone/>
            </a:pPr>
            <a:endParaRPr lang="ar-IQ" dirty="0" smtClean="0">
              <a:latin typeface="Arial" pitchFamily="34" charset="0"/>
              <a:cs typeface="Arial" pitchFamily="34" charset="0"/>
            </a:endParaRPr>
          </a:p>
        </p:txBody>
      </p:sp>
    </p:spTree>
    <p:extLst>
      <p:ext uri="{BB962C8B-B14F-4D97-AF65-F5344CB8AC3E}">
        <p14:creationId xmlns:p14="http://schemas.microsoft.com/office/powerpoint/2010/main" val="1618318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4338"/>
            <a:ext cx="9753600"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8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838200"/>
            <a:ext cx="7924800" cy="2401336"/>
          </a:xfrm>
        </p:spPr>
        <p:txBody>
          <a:bodyPr>
            <a:normAutofit fontScale="90000"/>
          </a:bodyPr>
          <a:lstStyle/>
          <a:p>
            <a:pPr algn="just" rtl="1"/>
            <a:r>
              <a:rPr lang="ar-IQ" sz="2800" b="1" dirty="0">
                <a:solidFill>
                  <a:schemeClr val="tx1"/>
                </a:solidFill>
                <a:latin typeface="Arial" pitchFamily="34" charset="0"/>
                <a:cs typeface="Arial" pitchFamily="34" charset="0"/>
              </a:rPr>
              <a:t>الجريمة الإلكترونية </a:t>
            </a:r>
            <a:r>
              <a:rPr lang="ar-IQ" sz="2800" dirty="0" smtClean="0">
                <a:solidFill>
                  <a:srgbClr val="94C600"/>
                </a:solidFill>
                <a:latin typeface="Arial" pitchFamily="34" charset="0"/>
                <a:cs typeface="Arial" pitchFamily="34" charset="0"/>
              </a:rPr>
              <a:t/>
            </a:r>
            <a:br>
              <a:rPr lang="ar-IQ" sz="2800" dirty="0" smtClean="0">
                <a:solidFill>
                  <a:srgbClr val="94C600"/>
                </a:solidFill>
                <a:latin typeface="Arial" pitchFamily="34" charset="0"/>
                <a:cs typeface="Arial" pitchFamily="34" charset="0"/>
              </a:rPr>
            </a:br>
            <a:r>
              <a:rPr lang="ar-IQ" sz="2700" b="1" dirty="0" smtClean="0">
                <a:solidFill>
                  <a:schemeClr val="accent3"/>
                </a:solidFill>
                <a:latin typeface="Arial" pitchFamily="34" charset="0"/>
                <a:cs typeface="Arial" pitchFamily="34" charset="0"/>
              </a:rPr>
              <a:t>هي </a:t>
            </a:r>
            <a:r>
              <a:rPr lang="ar-IQ" sz="2700" b="1" dirty="0">
                <a:solidFill>
                  <a:schemeClr val="accent3"/>
                </a:solidFill>
                <a:latin typeface="Arial" pitchFamily="34" charset="0"/>
                <a:cs typeface="Arial" pitchFamily="34" charset="0"/>
              </a:rPr>
              <a:t>الجريمة ذات الطابع المادي التي تتمثل في كل سلوك غير قانوني مرتبط بأي شكل بالأجهزة الإلكترونية يتسبب في حصول المجرم على فوائد مع تحميل الضحية خسارة ودائماْ يكون هدف هذه الجرائم هو سرقة وقرصنة المعلومات الموجودة في الأجهزة أو تهدف إلى ابتزاز الأشخاص بمعلوماتهم المخزنة على أجهزتهم المسروقة </a:t>
            </a:r>
            <a:r>
              <a:rPr lang="ar-IQ" sz="2800" dirty="0">
                <a:latin typeface="Arial" pitchFamily="34" charset="0"/>
                <a:cs typeface="Arial" pitchFamily="34" charset="0"/>
              </a:rPr>
              <a:t>.</a:t>
            </a:r>
            <a:endParaRPr lang="en-US" sz="2800" dirty="0">
              <a:latin typeface="Arial" pitchFamily="34" charset="0"/>
              <a:cs typeface="Arial" pitchFamily="34" charset="0"/>
            </a:endParaRPr>
          </a:p>
        </p:txBody>
      </p:sp>
      <p:sp>
        <p:nvSpPr>
          <p:cNvPr id="3" name="عنصر نائب للمحتوى 2"/>
          <p:cNvSpPr>
            <a:spLocks noGrp="1"/>
          </p:cNvSpPr>
          <p:nvPr>
            <p:ph idx="1"/>
          </p:nvPr>
        </p:nvSpPr>
        <p:spPr>
          <a:xfrm>
            <a:off x="1066800" y="3505200"/>
            <a:ext cx="7467600" cy="3508977"/>
          </a:xfrm>
        </p:spPr>
        <p:txBody>
          <a:bodyPr/>
          <a:lstStyle/>
          <a:p>
            <a:pPr marL="68580" indent="0" algn="just" rtl="1">
              <a:buNone/>
            </a:pPr>
            <a:r>
              <a:rPr lang="ar-IQ" b="1" dirty="0" smtClean="0">
                <a:solidFill>
                  <a:srgbClr val="00B050"/>
                </a:solidFill>
                <a:latin typeface="Arial" pitchFamily="34" charset="0"/>
                <a:cs typeface="Arial" pitchFamily="34" charset="0"/>
              </a:rPr>
              <a:t>عرف </a:t>
            </a:r>
            <a:r>
              <a:rPr lang="ar-IQ" b="1" dirty="0">
                <a:solidFill>
                  <a:srgbClr val="00B050"/>
                </a:solidFill>
                <a:latin typeface="Arial" pitchFamily="34" charset="0"/>
                <a:cs typeface="Arial" pitchFamily="34" charset="0"/>
              </a:rPr>
              <a:t>الدكتور عبد الفتاح مراد </a:t>
            </a:r>
            <a:r>
              <a:rPr lang="ar-IQ" b="1" dirty="0">
                <a:latin typeface="Arial" pitchFamily="34" charset="0"/>
                <a:cs typeface="Arial" pitchFamily="34" charset="0"/>
              </a:rPr>
              <a:t>جرائم الانترنت </a:t>
            </a:r>
            <a:r>
              <a:rPr lang="ar-IQ" dirty="0" smtClean="0">
                <a:latin typeface="Arial" pitchFamily="34" charset="0"/>
                <a:cs typeface="Arial" pitchFamily="34" charset="0"/>
              </a:rPr>
              <a:t>:” </a:t>
            </a:r>
            <a:r>
              <a:rPr lang="ar-IQ" b="1" dirty="0">
                <a:latin typeface="Arial" pitchFamily="34" charset="0"/>
                <a:cs typeface="Arial" pitchFamily="34" charset="0"/>
              </a:rPr>
              <a:t>جميع الأفعال المخالفة للـقانون والشريعة والتي ترتكب بواسطة الحاسب الآلي </a:t>
            </a:r>
            <a:r>
              <a:rPr lang="ar-IQ" b="1" dirty="0" smtClean="0">
                <a:latin typeface="Arial" pitchFamily="34" charset="0"/>
                <a:cs typeface="Arial" pitchFamily="34" charset="0"/>
              </a:rPr>
              <a:t>عن طريق شبكة </a:t>
            </a:r>
            <a:r>
              <a:rPr lang="ar-IQ" b="1" dirty="0">
                <a:latin typeface="Arial" pitchFamily="34" charset="0"/>
                <a:cs typeface="Arial" pitchFamily="34" charset="0"/>
              </a:rPr>
              <a:t>الانترنت وهي تتطلب إلمام خاص بتقنيات الحاسب الآلي و نظم المعلومات سواء لارتكابها أو للتحقيق فيها ويقصد بها أيضا أي نشاط </a:t>
            </a:r>
            <a:r>
              <a:rPr lang="ar-IQ" b="1" dirty="0">
                <a:latin typeface="Arial" pitchFamily="34" charset="0"/>
                <a:cs typeface="Arial" pitchFamily="34" charset="0"/>
              </a:rPr>
              <a:t> </a:t>
            </a:r>
            <a:r>
              <a:rPr lang="ar-IQ" b="1" dirty="0" smtClean="0">
                <a:latin typeface="Arial" pitchFamily="34" charset="0"/>
                <a:cs typeface="Arial" pitchFamily="34" charset="0"/>
              </a:rPr>
              <a:t>غير </a:t>
            </a:r>
            <a:r>
              <a:rPr lang="ar-IQ" b="1" dirty="0" smtClean="0">
                <a:latin typeface="Arial" pitchFamily="34" charset="0"/>
                <a:cs typeface="Arial" pitchFamily="34" charset="0"/>
              </a:rPr>
              <a:t>مشروع </a:t>
            </a:r>
            <a:r>
              <a:rPr lang="ar-IQ" b="1" dirty="0">
                <a:latin typeface="Arial" pitchFamily="34" charset="0"/>
                <a:cs typeface="Arial" pitchFamily="34" charset="0"/>
              </a:rPr>
              <a:t>ناشئ في مكون أو أكثر من مكونات الانترنت مثل مواقع الانترنت وغرف المحادثة أو البريد الالكتروني كما تسمى كذلك في هذا الإطار بالجرائم </a:t>
            </a:r>
            <a:r>
              <a:rPr lang="ar-IQ" b="1" dirty="0" smtClean="0">
                <a:latin typeface="Arial" pitchFamily="34" charset="0"/>
                <a:cs typeface="Arial" pitchFamily="34" charset="0"/>
              </a:rPr>
              <a:t>السيبرانية </a:t>
            </a:r>
            <a:r>
              <a:rPr lang="ar-IQ" b="1" dirty="0">
                <a:latin typeface="Arial" pitchFamily="34" charset="0"/>
                <a:cs typeface="Arial" pitchFamily="34" charset="0"/>
              </a:rPr>
              <a:t>لتعلقها بالعالم الافتراضي </a:t>
            </a:r>
            <a:r>
              <a:rPr lang="ar-IQ" b="1" dirty="0" smtClean="0">
                <a:latin typeface="Arial" pitchFamily="34" charset="0"/>
                <a:cs typeface="Arial" pitchFamily="34" charset="0"/>
              </a:rPr>
              <a:t>.</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48929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43400" y="-76200"/>
            <a:ext cx="4038600" cy="723900"/>
          </a:xfrm>
        </p:spPr>
        <p:txBody>
          <a:bodyPr>
            <a:noAutofit/>
          </a:bodyPr>
          <a:lstStyle/>
          <a:p>
            <a:pPr algn="ctr" rtl="1"/>
            <a:r>
              <a:rPr lang="ar-IQ" sz="2800" b="1" dirty="0" smtClean="0">
                <a:solidFill>
                  <a:schemeClr val="tx1"/>
                </a:solidFill>
                <a:latin typeface="Arial" pitchFamily="34" charset="0"/>
                <a:cs typeface="Arial" pitchFamily="34" charset="0"/>
              </a:rPr>
              <a:t>مسميات الجريمة الإلكترونية</a:t>
            </a:r>
            <a:endParaRPr lang="en-US" sz="2800" b="1" dirty="0">
              <a:solidFill>
                <a:schemeClr val="tx1"/>
              </a:solidFill>
              <a:latin typeface="Arial" pitchFamily="34" charset="0"/>
              <a:cs typeface="Arial" pitchFamily="34"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69341862"/>
              </p:ext>
            </p:extLst>
          </p:nvPr>
        </p:nvGraphicFramePr>
        <p:xfrm>
          <a:off x="685800" y="1371600"/>
          <a:ext cx="7696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55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701881962"/>
              </p:ext>
            </p:extLst>
          </p:nvPr>
        </p:nvGraphicFramePr>
        <p:xfrm>
          <a:off x="457200" y="1143000"/>
          <a:ext cx="8229600" cy="6339840"/>
        </p:xfrm>
        <a:graphic>
          <a:graphicData uri="http://schemas.openxmlformats.org/drawingml/2006/table">
            <a:tbl>
              <a:tblPr firstRow="1" bandRow="1">
                <a:tableStyleId>{F5AB1C69-6EDB-4FF4-983F-18BD219EF322}</a:tableStyleId>
              </a:tblPr>
              <a:tblGrid>
                <a:gridCol w="228600"/>
                <a:gridCol w="2743200"/>
                <a:gridCol w="3124200"/>
                <a:gridCol w="2133600"/>
              </a:tblGrid>
              <a:tr h="433677">
                <a:tc>
                  <a:txBody>
                    <a:bodyPr/>
                    <a:lstStyle/>
                    <a:p>
                      <a:endParaRPr lang="en-US" dirty="0"/>
                    </a:p>
                  </a:txBody>
                  <a:tcPr/>
                </a:tc>
                <a:tc>
                  <a:txBody>
                    <a:bodyPr/>
                    <a:lstStyle/>
                    <a:p>
                      <a:pPr algn="r" rtl="1"/>
                      <a:r>
                        <a:rPr sz="1400" dirty="0" err="1"/>
                        <a:t>اختراق</a:t>
                      </a:r>
                      <a:r>
                        <a:rPr sz="1400" dirty="0"/>
                        <a:t> </a:t>
                      </a:r>
                      <a:r>
                        <a:rPr sz="1400" dirty="0" err="1"/>
                        <a:t>البريد</a:t>
                      </a:r>
                      <a:r>
                        <a:rPr sz="1400" dirty="0"/>
                        <a:t> </a:t>
                      </a:r>
                      <a:r>
                        <a:rPr sz="1400" dirty="0" err="1"/>
                        <a:t>الجامعي</a:t>
                      </a:r>
                      <a:r>
                        <a:rPr sz="1400" dirty="0"/>
                        <a:t> </a:t>
                      </a:r>
                      <a:r>
                        <a:rPr sz="1400" dirty="0" err="1"/>
                        <a:t>لطالب</a:t>
                      </a:r>
                      <a:r>
                        <a:rPr sz="1400" dirty="0"/>
                        <a:t> </a:t>
                      </a:r>
                      <a:r>
                        <a:rPr sz="1400" dirty="0" err="1"/>
                        <a:t>وسرقة</a:t>
                      </a:r>
                      <a:r>
                        <a:rPr sz="1400" dirty="0"/>
                        <a:t> </a:t>
                      </a:r>
                      <a:r>
                        <a:rPr sz="1400" dirty="0" err="1"/>
                        <a:t>بحوثه</a:t>
                      </a:r>
                      <a:r>
                        <a:rPr sz="1400" dirty="0"/>
                        <a:t> </a:t>
                      </a:r>
                      <a:r>
                        <a:rPr sz="1400" dirty="0" err="1"/>
                        <a:t>أو</a:t>
                      </a:r>
                      <a:r>
                        <a:rPr sz="1400" dirty="0"/>
                        <a:t> </a:t>
                      </a:r>
                      <a:r>
                        <a:rPr sz="1400" dirty="0" err="1"/>
                        <a:t>تعطيل</a:t>
                      </a:r>
                      <a:r>
                        <a:rPr sz="1400" dirty="0"/>
                        <a:t> </a:t>
                      </a:r>
                      <a:r>
                        <a:rPr sz="1400" dirty="0" err="1"/>
                        <a:t>منصة</a:t>
                      </a:r>
                      <a:r>
                        <a:rPr sz="1400" dirty="0"/>
                        <a:t> </a:t>
                      </a:r>
                      <a:r>
                        <a:rPr sz="1400" dirty="0" err="1"/>
                        <a:t>الامتحانات</a:t>
                      </a:r>
                      <a:endParaRPr sz="1400" dirty="0"/>
                    </a:p>
                  </a:txBody>
                  <a:tcPr/>
                </a:tc>
                <a:tc>
                  <a:txBody>
                    <a:bodyPr/>
                    <a:lstStyle/>
                    <a:p>
                      <a:pPr algn="r" rtl="1"/>
                      <a:r>
                        <a:rPr sz="1400" dirty="0" err="1"/>
                        <a:t>دخول</a:t>
                      </a:r>
                      <a:r>
                        <a:rPr sz="1400" dirty="0"/>
                        <a:t> </a:t>
                      </a:r>
                      <a:r>
                        <a:rPr sz="1400" dirty="0" err="1"/>
                        <a:t>غير</a:t>
                      </a:r>
                      <a:r>
                        <a:rPr sz="1400" dirty="0"/>
                        <a:t> </a:t>
                      </a:r>
                      <a:r>
                        <a:rPr sz="1400" dirty="0" err="1"/>
                        <a:t>مشروع</a:t>
                      </a:r>
                      <a:r>
                        <a:rPr sz="1400" dirty="0"/>
                        <a:t> </a:t>
                      </a:r>
                      <a:r>
                        <a:rPr sz="1400" dirty="0" err="1"/>
                        <a:t>إلى</a:t>
                      </a:r>
                      <a:r>
                        <a:rPr sz="1400" dirty="0"/>
                        <a:t> </a:t>
                      </a:r>
                      <a:r>
                        <a:rPr sz="1400" dirty="0" err="1"/>
                        <a:t>أنظمة</a:t>
                      </a:r>
                      <a:r>
                        <a:rPr sz="1400" dirty="0"/>
                        <a:t> </a:t>
                      </a:r>
                      <a:r>
                        <a:rPr sz="1400" dirty="0" err="1"/>
                        <a:t>أو</a:t>
                      </a:r>
                      <a:r>
                        <a:rPr sz="1400" dirty="0"/>
                        <a:t> </a:t>
                      </a:r>
                      <a:r>
                        <a:rPr sz="1400" dirty="0" err="1"/>
                        <a:t>حسابات</a:t>
                      </a:r>
                      <a:r>
                        <a:rPr sz="1400" dirty="0"/>
                        <a:t> </a:t>
                      </a:r>
                      <a:r>
                        <a:rPr sz="1400" dirty="0" err="1"/>
                        <a:t>رقمية</a:t>
                      </a:r>
                      <a:endParaRPr sz="1400" dirty="0"/>
                    </a:p>
                  </a:txBody>
                  <a:tcPr/>
                </a:tc>
                <a:tc>
                  <a:txBody>
                    <a:bodyPr/>
                    <a:lstStyle/>
                    <a:p>
                      <a:pPr algn="r" rtl="1"/>
                      <a:r>
                        <a:rPr sz="1600" b="1" dirty="0" err="1"/>
                        <a:t>الاختراق</a:t>
                      </a:r>
                      <a:r>
                        <a:rPr sz="1600" b="1" dirty="0"/>
                        <a:t> (Hacking)</a:t>
                      </a:r>
                    </a:p>
                  </a:txBody>
                  <a:tcPr/>
                </a:tc>
              </a:tr>
              <a:tr h="484698">
                <a:tc>
                  <a:txBody>
                    <a:bodyPr/>
                    <a:lstStyle/>
                    <a:p>
                      <a:endParaRPr lang="en-US"/>
                    </a:p>
                  </a:txBody>
                  <a:tcPr/>
                </a:tc>
                <a:tc>
                  <a:txBody>
                    <a:bodyPr/>
                    <a:lstStyle/>
                    <a:p>
                      <a:pPr algn="r" rtl="1"/>
                      <a:r>
                        <a:rPr sz="2000" dirty="0"/>
                        <a:t>رسالة </a:t>
                      </a:r>
                      <a:r>
                        <a:rPr sz="2000" dirty="0" err="1"/>
                        <a:t>منتحلة</a:t>
                      </a:r>
                      <a:r>
                        <a:rPr sz="2000" dirty="0"/>
                        <a:t> </a:t>
                      </a:r>
                      <a:r>
                        <a:rPr sz="2000" dirty="0" err="1"/>
                        <a:t>باسم</a:t>
                      </a:r>
                      <a:r>
                        <a:rPr sz="2000" dirty="0"/>
                        <a:t> </a:t>
                      </a:r>
                      <a:r>
                        <a:rPr sz="2000" dirty="0" err="1"/>
                        <a:t>البنك</a:t>
                      </a:r>
                      <a:r>
                        <a:rPr sz="2000" dirty="0"/>
                        <a:t> </a:t>
                      </a:r>
                      <a:r>
                        <a:rPr sz="2000" dirty="0" err="1"/>
                        <a:t>تطلب</a:t>
                      </a:r>
                      <a:r>
                        <a:rPr sz="2000" dirty="0"/>
                        <a:t> </a:t>
                      </a:r>
                      <a:r>
                        <a:rPr sz="2000" dirty="0" err="1"/>
                        <a:t>إدخال</a:t>
                      </a:r>
                      <a:r>
                        <a:rPr sz="2000" dirty="0"/>
                        <a:t> </a:t>
                      </a:r>
                      <a:r>
                        <a:rPr sz="2000" dirty="0" err="1"/>
                        <a:t>الرقم</a:t>
                      </a:r>
                      <a:r>
                        <a:rPr sz="2000" dirty="0"/>
                        <a:t> </a:t>
                      </a:r>
                      <a:r>
                        <a:rPr sz="2000" dirty="0" err="1"/>
                        <a:t>السري</a:t>
                      </a:r>
                      <a:r>
                        <a:rPr sz="2000" dirty="0"/>
                        <a:t> </a:t>
                      </a:r>
                      <a:r>
                        <a:rPr sz="2000" dirty="0" err="1"/>
                        <a:t>وسرقة</a:t>
                      </a:r>
                      <a:r>
                        <a:rPr sz="2000" dirty="0"/>
                        <a:t> </a:t>
                      </a:r>
                      <a:r>
                        <a:rPr sz="2000" dirty="0" err="1"/>
                        <a:t>الأموال</a:t>
                      </a:r>
                      <a:endParaRPr sz="2000" dirty="0"/>
                    </a:p>
                  </a:txBody>
                  <a:tcPr/>
                </a:tc>
                <a:tc>
                  <a:txBody>
                    <a:bodyPr/>
                    <a:lstStyle/>
                    <a:p>
                      <a:pPr algn="r" rtl="1"/>
                      <a:r>
                        <a:rPr sz="2000" dirty="0" err="1"/>
                        <a:t>إرسال</a:t>
                      </a:r>
                      <a:r>
                        <a:rPr sz="2000" dirty="0"/>
                        <a:t> </a:t>
                      </a:r>
                      <a:r>
                        <a:rPr sz="2000" dirty="0" err="1"/>
                        <a:t>رسائل</a:t>
                      </a:r>
                      <a:r>
                        <a:rPr sz="2000" dirty="0"/>
                        <a:t> </a:t>
                      </a:r>
                      <a:r>
                        <a:rPr sz="2000" dirty="0" err="1"/>
                        <a:t>أو</a:t>
                      </a:r>
                      <a:r>
                        <a:rPr sz="2000" dirty="0"/>
                        <a:t> </a:t>
                      </a:r>
                      <a:r>
                        <a:rPr sz="2000" dirty="0" err="1"/>
                        <a:t>روابط</a:t>
                      </a:r>
                      <a:r>
                        <a:rPr sz="2000" dirty="0"/>
                        <a:t> </a:t>
                      </a:r>
                      <a:r>
                        <a:rPr sz="2000" dirty="0" err="1"/>
                        <a:t>مزيفة</a:t>
                      </a:r>
                      <a:r>
                        <a:rPr sz="2000" dirty="0"/>
                        <a:t> </a:t>
                      </a:r>
                      <a:r>
                        <a:rPr sz="2000" dirty="0" err="1"/>
                        <a:t>لسرقة</a:t>
                      </a:r>
                      <a:r>
                        <a:rPr sz="2000" dirty="0"/>
                        <a:t> </a:t>
                      </a:r>
                      <a:r>
                        <a:rPr sz="2000" dirty="0" err="1"/>
                        <a:t>البيانات</a:t>
                      </a:r>
                      <a:endParaRPr sz="2000" dirty="0"/>
                    </a:p>
                  </a:txBody>
                  <a:tcPr/>
                </a:tc>
                <a:tc>
                  <a:txBody>
                    <a:bodyPr/>
                    <a:lstStyle/>
                    <a:p>
                      <a:pPr algn="r" rtl="1"/>
                      <a:r>
                        <a:rPr sz="2000" b="1" dirty="0" err="1"/>
                        <a:t>الاحتيال</a:t>
                      </a:r>
                      <a:r>
                        <a:rPr sz="2000" b="1" dirty="0"/>
                        <a:t> </a:t>
                      </a:r>
                      <a:r>
                        <a:rPr sz="2000" b="1" dirty="0" err="1"/>
                        <a:t>الإلكتروني</a:t>
                      </a:r>
                      <a:r>
                        <a:rPr sz="2000" b="1" dirty="0"/>
                        <a:t> (Phishing)</a:t>
                      </a:r>
                    </a:p>
                  </a:txBody>
                  <a:tcPr/>
                </a:tc>
              </a:tr>
              <a:tr h="433677">
                <a:tc>
                  <a:txBody>
                    <a:bodyPr/>
                    <a:lstStyle/>
                    <a:p>
                      <a:endParaRPr lang="en-US"/>
                    </a:p>
                  </a:txBody>
                  <a:tcPr/>
                </a:tc>
                <a:tc>
                  <a:txBody>
                    <a:bodyPr/>
                    <a:lstStyle/>
                    <a:p>
                      <a:pPr algn="r" rtl="1"/>
                      <a:r>
                        <a:rPr sz="2000" dirty="0" err="1"/>
                        <a:t>مجرم</a:t>
                      </a:r>
                      <a:r>
                        <a:rPr sz="2000" dirty="0"/>
                        <a:t> </a:t>
                      </a:r>
                      <a:r>
                        <a:rPr sz="2000" dirty="0" err="1"/>
                        <a:t>يهدد</a:t>
                      </a:r>
                      <a:r>
                        <a:rPr sz="2000" dirty="0"/>
                        <a:t> </a:t>
                      </a:r>
                      <a:r>
                        <a:rPr sz="2000" dirty="0" err="1"/>
                        <a:t>طالبة</a:t>
                      </a:r>
                      <a:r>
                        <a:rPr sz="2000" dirty="0"/>
                        <a:t> </a:t>
                      </a:r>
                      <a:r>
                        <a:rPr sz="2000" dirty="0" err="1"/>
                        <a:t>بنشر</a:t>
                      </a:r>
                      <a:r>
                        <a:rPr sz="2000" dirty="0"/>
                        <a:t> </a:t>
                      </a:r>
                      <a:r>
                        <a:rPr sz="2000" dirty="0" err="1"/>
                        <a:t>صورها</a:t>
                      </a:r>
                      <a:r>
                        <a:rPr sz="2000" dirty="0"/>
                        <a:t> </a:t>
                      </a:r>
                      <a:r>
                        <a:rPr sz="2000" dirty="0" err="1"/>
                        <a:t>إذا</a:t>
                      </a:r>
                      <a:r>
                        <a:rPr sz="2000" dirty="0"/>
                        <a:t> </a:t>
                      </a:r>
                      <a:r>
                        <a:rPr sz="2000" dirty="0" err="1"/>
                        <a:t>لم</a:t>
                      </a:r>
                      <a:r>
                        <a:rPr sz="2000" dirty="0"/>
                        <a:t> </a:t>
                      </a:r>
                      <a:r>
                        <a:rPr sz="2000" dirty="0" err="1"/>
                        <a:t>تدفع</a:t>
                      </a:r>
                      <a:r>
                        <a:rPr sz="2000" dirty="0"/>
                        <a:t> </a:t>
                      </a:r>
                      <a:r>
                        <a:rPr sz="2000" dirty="0" err="1"/>
                        <a:t>مبلغاً</a:t>
                      </a:r>
                      <a:r>
                        <a:rPr sz="2000" dirty="0"/>
                        <a:t> </a:t>
                      </a:r>
                      <a:r>
                        <a:rPr sz="2000" dirty="0" err="1"/>
                        <a:t>مالياً</a:t>
                      </a:r>
                      <a:endParaRPr sz="2000" dirty="0"/>
                    </a:p>
                  </a:txBody>
                  <a:tcPr/>
                </a:tc>
                <a:tc>
                  <a:txBody>
                    <a:bodyPr/>
                    <a:lstStyle/>
                    <a:p>
                      <a:pPr algn="r" rtl="1"/>
                      <a:r>
                        <a:rPr sz="2000" dirty="0"/>
                        <a:t>تهديد </a:t>
                      </a:r>
                      <a:r>
                        <a:rPr sz="2000" dirty="0" err="1"/>
                        <a:t>بنشر</a:t>
                      </a:r>
                      <a:r>
                        <a:rPr sz="2000" dirty="0"/>
                        <a:t> </a:t>
                      </a:r>
                      <a:r>
                        <a:rPr sz="2000" dirty="0" err="1"/>
                        <a:t>معلومات</a:t>
                      </a:r>
                      <a:r>
                        <a:rPr sz="2000" dirty="0"/>
                        <a:t> </a:t>
                      </a:r>
                      <a:r>
                        <a:rPr sz="2000" dirty="0" err="1"/>
                        <a:t>أو</a:t>
                      </a:r>
                      <a:r>
                        <a:rPr sz="2000" dirty="0"/>
                        <a:t> </a:t>
                      </a:r>
                      <a:r>
                        <a:rPr sz="2000" dirty="0" err="1"/>
                        <a:t>صور</a:t>
                      </a:r>
                      <a:r>
                        <a:rPr sz="2000" dirty="0"/>
                        <a:t> </a:t>
                      </a:r>
                      <a:r>
                        <a:rPr sz="2000" dirty="0" err="1"/>
                        <a:t>مقابل</a:t>
                      </a:r>
                      <a:r>
                        <a:rPr sz="2000" dirty="0"/>
                        <a:t> </a:t>
                      </a:r>
                      <a:r>
                        <a:rPr sz="2000" dirty="0" err="1"/>
                        <a:t>المال</a:t>
                      </a:r>
                      <a:endParaRPr sz="2000" dirty="0"/>
                    </a:p>
                  </a:txBody>
                  <a:tcPr/>
                </a:tc>
                <a:tc>
                  <a:txBody>
                    <a:bodyPr/>
                    <a:lstStyle/>
                    <a:p>
                      <a:pPr algn="r" rtl="1"/>
                      <a:r>
                        <a:rPr sz="2000" b="1" dirty="0" err="1"/>
                        <a:t>الابتزاز</a:t>
                      </a:r>
                      <a:r>
                        <a:rPr sz="2000" b="1" dirty="0"/>
                        <a:t> </a:t>
                      </a:r>
                      <a:r>
                        <a:rPr sz="2000" b="1" dirty="0" err="1"/>
                        <a:t>الإلكتروني</a:t>
                      </a:r>
                      <a:endParaRPr sz="2000" b="1" dirty="0"/>
                    </a:p>
                  </a:txBody>
                  <a:tcPr/>
                </a:tc>
              </a:tr>
              <a:tr h="433677">
                <a:tc>
                  <a:txBody>
                    <a:bodyPr/>
                    <a:lstStyle/>
                    <a:p>
                      <a:endParaRPr lang="en-US"/>
                    </a:p>
                  </a:txBody>
                  <a:tcPr/>
                </a:tc>
                <a:tc>
                  <a:txBody>
                    <a:bodyPr/>
                    <a:lstStyle/>
                    <a:p>
                      <a:pPr algn="r" rtl="1"/>
                      <a:r>
                        <a:rPr sz="2000" dirty="0" err="1"/>
                        <a:t>إنشاء</a:t>
                      </a:r>
                      <a:r>
                        <a:rPr sz="2000" dirty="0"/>
                        <a:t> </a:t>
                      </a:r>
                      <a:r>
                        <a:rPr sz="2000" dirty="0" err="1"/>
                        <a:t>حساب</a:t>
                      </a:r>
                      <a:r>
                        <a:rPr sz="2000" dirty="0"/>
                        <a:t> </a:t>
                      </a:r>
                      <a:r>
                        <a:rPr sz="2000" dirty="0" err="1"/>
                        <a:t>فيسبوك</a:t>
                      </a:r>
                      <a:r>
                        <a:rPr sz="2000" dirty="0"/>
                        <a:t> </a:t>
                      </a:r>
                      <a:r>
                        <a:rPr sz="2000" dirty="0" err="1"/>
                        <a:t>باسم</a:t>
                      </a:r>
                      <a:r>
                        <a:rPr sz="2000" dirty="0"/>
                        <a:t> </a:t>
                      </a:r>
                      <a:r>
                        <a:rPr sz="2000" dirty="0" err="1"/>
                        <a:t>أستاذ</a:t>
                      </a:r>
                      <a:r>
                        <a:rPr sz="2000" dirty="0"/>
                        <a:t> </a:t>
                      </a:r>
                      <a:r>
                        <a:rPr sz="2000" dirty="0" err="1"/>
                        <a:t>جامعي</a:t>
                      </a:r>
                      <a:r>
                        <a:rPr sz="2000" dirty="0"/>
                        <a:t> </a:t>
                      </a:r>
                      <a:r>
                        <a:rPr sz="2000" dirty="0" err="1"/>
                        <a:t>لطلب</a:t>
                      </a:r>
                      <a:r>
                        <a:rPr sz="2000" dirty="0"/>
                        <a:t> </a:t>
                      </a:r>
                      <a:r>
                        <a:rPr sz="2000" dirty="0" err="1"/>
                        <a:t>أموال</a:t>
                      </a:r>
                      <a:r>
                        <a:rPr sz="2000" dirty="0"/>
                        <a:t> </a:t>
                      </a:r>
                      <a:r>
                        <a:rPr sz="2000" dirty="0" err="1"/>
                        <a:t>من</a:t>
                      </a:r>
                      <a:r>
                        <a:rPr sz="2000" dirty="0"/>
                        <a:t> </a:t>
                      </a:r>
                      <a:r>
                        <a:rPr sz="2000" dirty="0" err="1"/>
                        <a:t>الطلبة</a:t>
                      </a:r>
                      <a:endParaRPr sz="2000" dirty="0"/>
                    </a:p>
                  </a:txBody>
                  <a:tcPr/>
                </a:tc>
                <a:tc>
                  <a:txBody>
                    <a:bodyPr/>
                    <a:lstStyle/>
                    <a:p>
                      <a:pPr algn="r" rtl="1"/>
                      <a:r>
                        <a:rPr sz="2000" dirty="0" err="1"/>
                        <a:t>انتحال</a:t>
                      </a:r>
                      <a:r>
                        <a:rPr sz="2000" dirty="0"/>
                        <a:t> </a:t>
                      </a:r>
                      <a:r>
                        <a:rPr sz="2000" dirty="0" err="1"/>
                        <a:t>شخصية</a:t>
                      </a:r>
                      <a:r>
                        <a:rPr sz="2000" dirty="0"/>
                        <a:t> </a:t>
                      </a:r>
                      <a:r>
                        <a:rPr sz="2000" dirty="0" err="1"/>
                        <a:t>الغير</a:t>
                      </a:r>
                      <a:r>
                        <a:rPr sz="2000" dirty="0"/>
                        <a:t> </a:t>
                      </a:r>
                      <a:r>
                        <a:rPr sz="2000" dirty="0" err="1"/>
                        <a:t>عبر</a:t>
                      </a:r>
                      <a:r>
                        <a:rPr sz="2000" dirty="0"/>
                        <a:t> </a:t>
                      </a:r>
                      <a:r>
                        <a:rPr sz="2000" dirty="0" err="1"/>
                        <a:t>الإنترنت</a:t>
                      </a:r>
                      <a:endParaRPr sz="2000" dirty="0"/>
                    </a:p>
                  </a:txBody>
                  <a:tcPr/>
                </a:tc>
                <a:tc>
                  <a:txBody>
                    <a:bodyPr/>
                    <a:lstStyle/>
                    <a:p>
                      <a:pPr algn="r" rtl="1"/>
                      <a:r>
                        <a:rPr sz="2000" b="1" dirty="0" err="1"/>
                        <a:t>سرقة</a:t>
                      </a:r>
                      <a:r>
                        <a:rPr sz="2000" b="1" dirty="0"/>
                        <a:t> </a:t>
                      </a:r>
                      <a:r>
                        <a:rPr sz="2000" b="1" dirty="0" err="1"/>
                        <a:t>الهوية</a:t>
                      </a:r>
                      <a:endParaRPr sz="2000" b="1" dirty="0"/>
                    </a:p>
                  </a:txBody>
                  <a:tcPr/>
                </a:tc>
              </a:tr>
              <a:tr h="433677">
                <a:tc>
                  <a:txBody>
                    <a:bodyPr/>
                    <a:lstStyle/>
                    <a:p>
                      <a:endParaRPr lang="en-US"/>
                    </a:p>
                  </a:txBody>
                  <a:tcPr/>
                </a:tc>
                <a:tc>
                  <a:txBody>
                    <a:bodyPr/>
                    <a:lstStyle/>
                    <a:p>
                      <a:pPr algn="r" rtl="1"/>
                      <a:r>
                        <a:rPr sz="2000" dirty="0" err="1"/>
                        <a:t>فيديو</a:t>
                      </a:r>
                      <a:r>
                        <a:rPr sz="2000" dirty="0"/>
                        <a:t> </a:t>
                      </a:r>
                      <a:r>
                        <a:rPr sz="2000" dirty="0" err="1"/>
                        <a:t>مفبرك</a:t>
                      </a:r>
                      <a:r>
                        <a:rPr sz="2000" dirty="0"/>
                        <a:t> </a:t>
                      </a:r>
                      <a:r>
                        <a:rPr sz="2000" dirty="0" err="1"/>
                        <a:t>يسيء</a:t>
                      </a:r>
                      <a:r>
                        <a:rPr sz="2000" dirty="0"/>
                        <a:t> </a:t>
                      </a:r>
                      <a:r>
                        <a:rPr sz="2000" dirty="0" err="1"/>
                        <a:t>لشخصية</a:t>
                      </a:r>
                      <a:r>
                        <a:rPr sz="2000" dirty="0"/>
                        <a:t> </a:t>
                      </a:r>
                      <a:r>
                        <a:rPr sz="2000" dirty="0" err="1"/>
                        <a:t>عامة</a:t>
                      </a:r>
                      <a:r>
                        <a:rPr sz="2000" dirty="0"/>
                        <a:t> </a:t>
                      </a:r>
                      <a:r>
                        <a:rPr sz="2000" dirty="0" err="1"/>
                        <a:t>بهدف</a:t>
                      </a:r>
                      <a:r>
                        <a:rPr sz="2000" dirty="0"/>
                        <a:t> </a:t>
                      </a:r>
                      <a:r>
                        <a:rPr sz="2000" dirty="0" err="1"/>
                        <a:t>تشويه</a:t>
                      </a:r>
                      <a:r>
                        <a:rPr sz="2000" dirty="0"/>
                        <a:t> </a:t>
                      </a:r>
                      <a:r>
                        <a:rPr sz="2000" dirty="0" err="1"/>
                        <a:t>السمعة</a:t>
                      </a:r>
                      <a:endParaRPr sz="2000" dirty="0"/>
                    </a:p>
                  </a:txBody>
                  <a:tcPr/>
                </a:tc>
                <a:tc>
                  <a:txBody>
                    <a:bodyPr/>
                    <a:lstStyle/>
                    <a:p>
                      <a:pPr algn="r" rtl="1"/>
                      <a:r>
                        <a:rPr sz="2000" dirty="0" err="1"/>
                        <a:t>نشر</a:t>
                      </a:r>
                      <a:r>
                        <a:rPr sz="2000" dirty="0"/>
                        <a:t> </a:t>
                      </a:r>
                      <a:r>
                        <a:rPr sz="2000" dirty="0" err="1"/>
                        <a:t>محتوى</a:t>
                      </a:r>
                      <a:r>
                        <a:rPr sz="2000" dirty="0"/>
                        <a:t> </a:t>
                      </a:r>
                      <a:r>
                        <a:rPr sz="2000" dirty="0" err="1"/>
                        <a:t>مسيء</a:t>
                      </a:r>
                      <a:r>
                        <a:rPr sz="2000" dirty="0"/>
                        <a:t> </a:t>
                      </a:r>
                      <a:r>
                        <a:rPr sz="2000" dirty="0" err="1"/>
                        <a:t>أو</a:t>
                      </a:r>
                      <a:r>
                        <a:rPr sz="2000" dirty="0"/>
                        <a:t> </a:t>
                      </a:r>
                      <a:r>
                        <a:rPr sz="2000" dirty="0" err="1"/>
                        <a:t>محرض</a:t>
                      </a:r>
                      <a:r>
                        <a:rPr sz="2000" dirty="0"/>
                        <a:t> </a:t>
                      </a:r>
                      <a:r>
                        <a:rPr sz="2000" dirty="0" err="1"/>
                        <a:t>على</a:t>
                      </a:r>
                      <a:r>
                        <a:rPr sz="2000" dirty="0"/>
                        <a:t> </a:t>
                      </a:r>
                      <a:r>
                        <a:rPr sz="2000" dirty="0" err="1"/>
                        <a:t>العنف</a:t>
                      </a:r>
                      <a:endParaRPr sz="2000" dirty="0"/>
                    </a:p>
                  </a:txBody>
                  <a:tcPr/>
                </a:tc>
                <a:tc>
                  <a:txBody>
                    <a:bodyPr/>
                    <a:lstStyle/>
                    <a:p>
                      <a:pPr algn="r" rtl="1"/>
                      <a:r>
                        <a:rPr sz="2000" b="1" dirty="0" err="1"/>
                        <a:t>التشهير</a:t>
                      </a:r>
                      <a:r>
                        <a:rPr sz="2000" b="1" dirty="0"/>
                        <a:t> </a:t>
                      </a:r>
                      <a:r>
                        <a:rPr sz="2000" b="1" dirty="0" err="1"/>
                        <a:t>ونشر</a:t>
                      </a:r>
                      <a:r>
                        <a:rPr sz="2000" b="1" dirty="0"/>
                        <a:t> </a:t>
                      </a:r>
                      <a:r>
                        <a:rPr sz="2000" b="1" dirty="0" err="1"/>
                        <a:t>الكراهية</a:t>
                      </a:r>
                      <a:endParaRPr sz="2000" b="1" dirty="0"/>
                    </a:p>
                  </a:txBody>
                  <a:tcPr/>
                </a:tc>
              </a:tr>
              <a:tr h="433677">
                <a:tc>
                  <a:txBody>
                    <a:bodyPr/>
                    <a:lstStyle/>
                    <a:p>
                      <a:endParaRPr lang="en-US"/>
                    </a:p>
                  </a:txBody>
                  <a:tcPr/>
                </a:tc>
                <a:tc>
                  <a:txBody>
                    <a:bodyPr/>
                    <a:lstStyle/>
                    <a:p>
                      <a:pPr algn="r" rtl="1"/>
                      <a:r>
                        <a:rPr sz="2000" dirty="0" err="1"/>
                        <a:t>سحب</a:t>
                      </a:r>
                      <a:r>
                        <a:rPr sz="2000" dirty="0"/>
                        <a:t> </a:t>
                      </a:r>
                      <a:r>
                        <a:rPr sz="2000" dirty="0" err="1"/>
                        <a:t>الأموال</a:t>
                      </a:r>
                      <a:r>
                        <a:rPr sz="2000" dirty="0"/>
                        <a:t> </a:t>
                      </a:r>
                      <a:r>
                        <a:rPr sz="2000" dirty="0" err="1"/>
                        <a:t>من</a:t>
                      </a:r>
                      <a:r>
                        <a:rPr sz="2000" dirty="0"/>
                        <a:t> </a:t>
                      </a:r>
                      <a:r>
                        <a:rPr sz="2000" dirty="0" err="1"/>
                        <a:t>بطاقة</a:t>
                      </a:r>
                      <a:r>
                        <a:rPr sz="2000" dirty="0"/>
                        <a:t> </a:t>
                      </a:r>
                      <a:r>
                        <a:rPr sz="2000" dirty="0" err="1"/>
                        <a:t>الدفع</a:t>
                      </a:r>
                      <a:r>
                        <a:rPr sz="2000" dirty="0"/>
                        <a:t> </a:t>
                      </a:r>
                      <a:r>
                        <a:rPr sz="2000" dirty="0" err="1"/>
                        <a:t>الإلكتروني</a:t>
                      </a:r>
                      <a:r>
                        <a:rPr sz="2000" dirty="0"/>
                        <a:t> </a:t>
                      </a:r>
                      <a:r>
                        <a:rPr sz="2000" dirty="0" err="1"/>
                        <a:t>لطالب</a:t>
                      </a:r>
                      <a:r>
                        <a:rPr sz="2000" dirty="0"/>
                        <a:t> </a:t>
                      </a:r>
                      <a:r>
                        <a:rPr sz="2000" dirty="0" err="1"/>
                        <a:t>بعد</a:t>
                      </a:r>
                      <a:r>
                        <a:rPr sz="2000" dirty="0"/>
                        <a:t> </a:t>
                      </a:r>
                      <a:r>
                        <a:rPr sz="2000" dirty="0" err="1"/>
                        <a:t>اختراقها</a:t>
                      </a:r>
                      <a:endParaRPr sz="2000" dirty="0"/>
                    </a:p>
                  </a:txBody>
                  <a:tcPr/>
                </a:tc>
                <a:tc>
                  <a:txBody>
                    <a:bodyPr/>
                    <a:lstStyle/>
                    <a:p>
                      <a:pPr algn="r" rtl="1"/>
                      <a:r>
                        <a:rPr sz="2000" dirty="0" err="1"/>
                        <a:t>سرقة</a:t>
                      </a:r>
                      <a:r>
                        <a:rPr sz="2000" dirty="0"/>
                        <a:t> </a:t>
                      </a:r>
                      <a:r>
                        <a:rPr sz="2000" dirty="0" err="1"/>
                        <a:t>بيانات</a:t>
                      </a:r>
                      <a:r>
                        <a:rPr sz="2000" dirty="0"/>
                        <a:t> </a:t>
                      </a:r>
                      <a:r>
                        <a:rPr sz="2000" dirty="0" err="1"/>
                        <a:t>البطاقات</a:t>
                      </a:r>
                      <a:r>
                        <a:rPr sz="2000" dirty="0"/>
                        <a:t> </a:t>
                      </a:r>
                      <a:r>
                        <a:rPr sz="2000" dirty="0" err="1"/>
                        <a:t>البنكية</a:t>
                      </a:r>
                      <a:r>
                        <a:rPr sz="2000" dirty="0"/>
                        <a:t> </a:t>
                      </a:r>
                      <a:r>
                        <a:rPr sz="2000" dirty="0" err="1"/>
                        <a:t>أو</a:t>
                      </a:r>
                      <a:r>
                        <a:rPr sz="2000" dirty="0"/>
                        <a:t> </a:t>
                      </a:r>
                      <a:r>
                        <a:rPr sz="2000" dirty="0" err="1"/>
                        <a:t>الحسابات</a:t>
                      </a:r>
                      <a:r>
                        <a:rPr sz="2000" dirty="0"/>
                        <a:t> </a:t>
                      </a:r>
                      <a:r>
                        <a:rPr sz="2000" dirty="0" err="1"/>
                        <a:t>الإلكترونية</a:t>
                      </a:r>
                      <a:endParaRPr sz="2000" dirty="0"/>
                    </a:p>
                  </a:txBody>
                  <a:tcPr/>
                </a:tc>
                <a:tc>
                  <a:txBody>
                    <a:bodyPr/>
                    <a:lstStyle/>
                    <a:p>
                      <a:pPr algn="r" rtl="1"/>
                      <a:r>
                        <a:rPr sz="2000" b="1" dirty="0" err="1"/>
                        <a:t>القرصنة</a:t>
                      </a:r>
                      <a:r>
                        <a:rPr sz="2000" b="1" dirty="0"/>
                        <a:t> </a:t>
                      </a:r>
                      <a:r>
                        <a:rPr sz="2000" b="1" dirty="0" err="1"/>
                        <a:t>المالية</a:t>
                      </a:r>
                      <a:endParaRPr sz="2000" b="1" dirty="0"/>
                    </a:p>
                  </a:txBody>
                  <a:tcPr/>
                </a:tc>
              </a:tr>
              <a:tr h="433677">
                <a:tc>
                  <a:txBody>
                    <a:bodyPr/>
                    <a:lstStyle/>
                    <a:p>
                      <a:endParaRPr lang="en-US"/>
                    </a:p>
                  </a:txBody>
                  <a:tcPr/>
                </a:tc>
                <a:tc>
                  <a:txBody>
                    <a:bodyPr/>
                    <a:lstStyle/>
                    <a:p>
                      <a:pPr algn="r" rtl="1"/>
                      <a:r>
                        <a:rPr sz="2000" dirty="0" err="1"/>
                        <a:t>اختراق</a:t>
                      </a:r>
                      <a:r>
                        <a:rPr sz="2000" dirty="0"/>
                        <a:t> </a:t>
                      </a:r>
                      <a:r>
                        <a:rPr sz="2000" dirty="0" err="1"/>
                        <a:t>موقع</a:t>
                      </a:r>
                      <a:r>
                        <a:rPr sz="2000" dirty="0"/>
                        <a:t> </a:t>
                      </a:r>
                      <a:r>
                        <a:rPr sz="2000" dirty="0" err="1"/>
                        <a:t>وزارة</a:t>
                      </a:r>
                      <a:r>
                        <a:rPr sz="2000" dirty="0"/>
                        <a:t> </a:t>
                      </a:r>
                      <a:r>
                        <a:rPr sz="2000" dirty="0" err="1"/>
                        <a:t>أو</a:t>
                      </a:r>
                      <a:r>
                        <a:rPr sz="2000" dirty="0"/>
                        <a:t> </a:t>
                      </a:r>
                      <a:r>
                        <a:rPr sz="2000" dirty="0" err="1"/>
                        <a:t>جامعة</a:t>
                      </a:r>
                      <a:r>
                        <a:rPr sz="2000" dirty="0"/>
                        <a:t> </a:t>
                      </a:r>
                      <a:r>
                        <a:rPr sz="2000" dirty="0" err="1"/>
                        <a:t>وتعطيله</a:t>
                      </a:r>
                      <a:r>
                        <a:rPr sz="2000" dirty="0"/>
                        <a:t> </a:t>
                      </a:r>
                      <a:r>
                        <a:rPr sz="2000" dirty="0" err="1"/>
                        <a:t>لساعات</a:t>
                      </a:r>
                      <a:r>
                        <a:rPr sz="2000" dirty="0"/>
                        <a:t> </a:t>
                      </a:r>
                      <a:r>
                        <a:rPr sz="2000" dirty="0" err="1"/>
                        <a:t>أو</a:t>
                      </a:r>
                      <a:r>
                        <a:rPr sz="2000" dirty="0"/>
                        <a:t> </a:t>
                      </a:r>
                      <a:r>
                        <a:rPr sz="2000" dirty="0" err="1"/>
                        <a:t>سرقة</a:t>
                      </a:r>
                      <a:r>
                        <a:rPr sz="2000" dirty="0"/>
                        <a:t> </a:t>
                      </a:r>
                      <a:r>
                        <a:rPr sz="2000" dirty="0" err="1"/>
                        <a:t>بيانات</a:t>
                      </a:r>
                      <a:r>
                        <a:rPr sz="2000" dirty="0"/>
                        <a:t> </a:t>
                      </a:r>
                      <a:r>
                        <a:rPr sz="2000" dirty="0" err="1"/>
                        <a:t>موظفين</a:t>
                      </a:r>
                      <a:endParaRPr sz="2000" dirty="0"/>
                    </a:p>
                  </a:txBody>
                  <a:tcPr/>
                </a:tc>
                <a:tc>
                  <a:txBody>
                    <a:bodyPr/>
                    <a:lstStyle/>
                    <a:p>
                      <a:pPr algn="r" rtl="1"/>
                      <a:r>
                        <a:rPr sz="2000" dirty="0" err="1"/>
                        <a:t>استهداف</a:t>
                      </a:r>
                      <a:r>
                        <a:rPr sz="2000" dirty="0"/>
                        <a:t> </a:t>
                      </a:r>
                      <a:r>
                        <a:rPr sz="2000" dirty="0" err="1"/>
                        <a:t>مواقع</a:t>
                      </a:r>
                      <a:r>
                        <a:rPr sz="2000" dirty="0"/>
                        <a:t> </a:t>
                      </a:r>
                      <a:r>
                        <a:rPr sz="2000" dirty="0" err="1"/>
                        <a:t>أو</a:t>
                      </a:r>
                      <a:r>
                        <a:rPr sz="2000" dirty="0"/>
                        <a:t> </a:t>
                      </a:r>
                      <a:r>
                        <a:rPr sz="2000" dirty="0" err="1"/>
                        <a:t>أنظمة</a:t>
                      </a:r>
                      <a:r>
                        <a:rPr sz="2000" dirty="0"/>
                        <a:t> </a:t>
                      </a:r>
                      <a:r>
                        <a:rPr sz="2000" dirty="0" err="1"/>
                        <a:t>حكومية</a:t>
                      </a:r>
                      <a:r>
                        <a:rPr sz="2000" dirty="0"/>
                        <a:t>/</a:t>
                      </a:r>
                      <a:r>
                        <a:rPr sz="2000" dirty="0" err="1"/>
                        <a:t>جامعية</a:t>
                      </a:r>
                      <a:endParaRPr sz="2000" dirty="0"/>
                    </a:p>
                  </a:txBody>
                  <a:tcPr/>
                </a:tc>
                <a:tc>
                  <a:txBody>
                    <a:bodyPr/>
                    <a:lstStyle/>
                    <a:p>
                      <a:pPr algn="r" rtl="1"/>
                      <a:r>
                        <a:rPr sz="2000" b="1" dirty="0" err="1"/>
                        <a:t>الجرائم</a:t>
                      </a:r>
                      <a:r>
                        <a:rPr sz="2000" b="1" dirty="0"/>
                        <a:t> </a:t>
                      </a:r>
                      <a:r>
                        <a:rPr sz="2000" b="1" dirty="0" err="1"/>
                        <a:t>ضد</a:t>
                      </a:r>
                      <a:r>
                        <a:rPr sz="2000" b="1" dirty="0"/>
                        <a:t> </a:t>
                      </a:r>
                      <a:r>
                        <a:rPr sz="2000" b="1" dirty="0" err="1"/>
                        <a:t>المؤسسات</a:t>
                      </a:r>
                      <a:endParaRPr sz="2000" b="1" dirty="0"/>
                    </a:p>
                  </a:txBody>
                  <a:tcPr/>
                </a:tc>
              </a:tr>
              <a:tr h="433677">
                <a:tc>
                  <a:txBody>
                    <a:bodyPr/>
                    <a:lstStyle/>
                    <a:p>
                      <a:endParaRPr lang="en-US" dirty="0"/>
                    </a:p>
                  </a:txBody>
                  <a:tcPr/>
                </a:tc>
                <a:tc>
                  <a:txBody>
                    <a:bodyPr/>
                    <a:lstStyle/>
                    <a:p>
                      <a:pPr algn="r" rtl="1"/>
                      <a:r>
                        <a:rPr sz="2000" dirty="0" err="1"/>
                        <a:t>تنزيل</a:t>
                      </a:r>
                      <a:r>
                        <a:rPr sz="2000" dirty="0"/>
                        <a:t> </a:t>
                      </a:r>
                      <a:r>
                        <a:rPr sz="2000" dirty="0" err="1"/>
                        <a:t>برنامج</a:t>
                      </a:r>
                      <a:r>
                        <a:rPr sz="2000" dirty="0"/>
                        <a:t> </a:t>
                      </a:r>
                      <a:r>
                        <a:rPr sz="2000" dirty="0" err="1"/>
                        <a:t>مجاني</a:t>
                      </a:r>
                      <a:r>
                        <a:rPr sz="2000" dirty="0"/>
                        <a:t> </a:t>
                      </a:r>
                      <a:r>
                        <a:rPr sz="2000" dirty="0" err="1"/>
                        <a:t>يحتوي</a:t>
                      </a:r>
                      <a:r>
                        <a:rPr sz="2000" dirty="0"/>
                        <a:t> </a:t>
                      </a:r>
                      <a:r>
                        <a:rPr sz="2000" dirty="0" err="1"/>
                        <a:t>فيروس</a:t>
                      </a:r>
                      <a:r>
                        <a:rPr sz="2000" dirty="0"/>
                        <a:t> </a:t>
                      </a:r>
                      <a:r>
                        <a:rPr sz="2000" dirty="0" err="1"/>
                        <a:t>يسجل</a:t>
                      </a:r>
                      <a:r>
                        <a:rPr sz="2000" dirty="0"/>
                        <a:t> </a:t>
                      </a:r>
                      <a:r>
                        <a:rPr sz="2000" dirty="0" err="1"/>
                        <a:t>كلمات</a:t>
                      </a:r>
                      <a:r>
                        <a:rPr sz="2000" dirty="0"/>
                        <a:t> </a:t>
                      </a:r>
                      <a:r>
                        <a:rPr sz="2000" dirty="0" err="1"/>
                        <a:t>المرور</a:t>
                      </a:r>
                      <a:r>
                        <a:rPr sz="2000" dirty="0"/>
                        <a:t> </a:t>
                      </a:r>
                      <a:r>
                        <a:rPr sz="2000" dirty="0" err="1"/>
                        <a:t>ويرسلها</a:t>
                      </a:r>
                      <a:r>
                        <a:rPr sz="2000" dirty="0"/>
                        <a:t> </a:t>
                      </a:r>
                      <a:r>
                        <a:rPr sz="2000" dirty="0" err="1"/>
                        <a:t>للمخترق</a:t>
                      </a:r>
                      <a:endParaRPr sz="2000" dirty="0"/>
                    </a:p>
                  </a:txBody>
                  <a:tcPr/>
                </a:tc>
                <a:tc>
                  <a:txBody>
                    <a:bodyPr/>
                    <a:lstStyle/>
                    <a:p>
                      <a:pPr algn="r" rtl="1"/>
                      <a:r>
                        <a:rPr sz="2000" dirty="0" err="1"/>
                        <a:t>مراقبة</a:t>
                      </a:r>
                      <a:r>
                        <a:rPr sz="2000" dirty="0"/>
                        <a:t> </a:t>
                      </a:r>
                      <a:r>
                        <a:rPr sz="2000" dirty="0" err="1"/>
                        <a:t>نشاط</a:t>
                      </a:r>
                      <a:r>
                        <a:rPr sz="2000" dirty="0"/>
                        <a:t> </a:t>
                      </a:r>
                      <a:r>
                        <a:rPr sz="2000" dirty="0" err="1"/>
                        <a:t>الأشخاص</a:t>
                      </a:r>
                      <a:r>
                        <a:rPr sz="2000" dirty="0"/>
                        <a:t> </a:t>
                      </a:r>
                      <a:r>
                        <a:rPr sz="2000" dirty="0" err="1"/>
                        <a:t>عبر</a:t>
                      </a:r>
                      <a:r>
                        <a:rPr sz="2000" dirty="0"/>
                        <a:t> </a:t>
                      </a:r>
                      <a:r>
                        <a:rPr sz="2000" dirty="0" err="1"/>
                        <a:t>برمجيات</a:t>
                      </a:r>
                      <a:r>
                        <a:rPr sz="2000" dirty="0"/>
                        <a:t> </a:t>
                      </a:r>
                      <a:r>
                        <a:rPr sz="2000" dirty="0" err="1"/>
                        <a:t>خبيثة</a:t>
                      </a:r>
                      <a:endParaRPr sz="2000" dirty="0"/>
                    </a:p>
                  </a:txBody>
                  <a:tcPr/>
                </a:tc>
                <a:tc>
                  <a:txBody>
                    <a:bodyPr/>
                    <a:lstStyle/>
                    <a:p>
                      <a:pPr algn="r" rtl="1"/>
                      <a:r>
                        <a:rPr sz="2000" b="1" dirty="0" err="1"/>
                        <a:t>التجسس</a:t>
                      </a:r>
                      <a:r>
                        <a:rPr sz="2000" b="1" dirty="0"/>
                        <a:t> </a:t>
                      </a:r>
                      <a:r>
                        <a:rPr sz="2000" b="1" dirty="0" err="1"/>
                        <a:t>الإلكتروني</a:t>
                      </a:r>
                      <a:endParaRPr sz="2000" b="1" dirty="0"/>
                    </a:p>
                  </a:txBody>
                  <a:tcPr/>
                </a:tc>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2871591974"/>
              </p:ext>
            </p:extLst>
          </p:nvPr>
        </p:nvGraphicFramePr>
        <p:xfrm>
          <a:off x="466725" y="781050"/>
          <a:ext cx="8201025" cy="396240"/>
        </p:xfrm>
        <a:graphic>
          <a:graphicData uri="http://schemas.openxmlformats.org/drawingml/2006/table">
            <a:tbl>
              <a:tblPr>
                <a:tableStyleId>{284E427A-3D55-4303-BF80-6455036E1DE7}</a:tableStyleId>
              </a:tblPr>
              <a:tblGrid>
                <a:gridCol w="8201025"/>
              </a:tblGrid>
              <a:tr h="381000">
                <a:tc>
                  <a:txBody>
                    <a:bodyPr/>
                    <a:lstStyle/>
                    <a:p>
                      <a:pPr algn="r" rtl="1"/>
                      <a:r>
                        <a:rPr lang="ar-IQ" sz="2000" b="1" dirty="0" smtClean="0"/>
                        <a:t>   النوع                              التعريف                                    امثلة </a:t>
                      </a:r>
                      <a:endParaRPr lang="en-US" sz="2000" b="1" dirty="0"/>
                    </a:p>
                  </a:txBody>
                  <a:tcPr/>
                </a:tc>
              </a:tr>
            </a:tbl>
          </a:graphicData>
        </a:graphic>
      </p:graphicFrame>
    </p:spTree>
    <p:extLst>
      <p:ext uri="{BB962C8B-B14F-4D97-AF65-F5344CB8AC3E}">
        <p14:creationId xmlns:p14="http://schemas.microsoft.com/office/powerpoint/2010/main" val="141250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0"/>
            <a:ext cx="3657600" cy="724936"/>
          </a:xfrm>
          <a:solidFill>
            <a:schemeClr val="accent6">
              <a:lumMod val="60000"/>
              <a:lumOff val="40000"/>
            </a:schemeClr>
          </a:solidFill>
        </p:spPr>
        <p:txBody>
          <a:bodyPr>
            <a:normAutofit/>
          </a:bodyPr>
          <a:lstStyle/>
          <a:p>
            <a:pPr algn="ctr" rtl="1"/>
            <a:r>
              <a:rPr lang="ar-IQ" sz="3200" b="1"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latin typeface="Arial" pitchFamily="34" charset="0"/>
                <a:cs typeface="Arial" pitchFamily="34" charset="0"/>
              </a:rPr>
              <a:t>أهداف الجرائم الإلكترونية</a:t>
            </a:r>
            <a:endParaRPr lang="en-US" sz="3200" b="1"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عنصر نائب للمحتوى 2"/>
          <p:cNvSpPr>
            <a:spLocks noGrp="1"/>
          </p:cNvSpPr>
          <p:nvPr>
            <p:ph idx="1"/>
          </p:nvPr>
        </p:nvSpPr>
        <p:spPr>
          <a:xfrm>
            <a:off x="381000" y="1066800"/>
            <a:ext cx="8305800" cy="5486400"/>
          </a:xfrm>
        </p:spPr>
        <p:txBody>
          <a:bodyPr>
            <a:noAutofit/>
          </a:bodyPr>
          <a:lstStyle/>
          <a:p>
            <a:pPr marL="68580" indent="0" algn="just" rtl="1">
              <a:buNone/>
            </a:pPr>
            <a:r>
              <a:rPr lang="ar-IQ" b="1" dirty="0" smtClean="0">
                <a:solidFill>
                  <a:srgbClr val="FF0000"/>
                </a:solidFill>
                <a:latin typeface="Arial" pitchFamily="34" charset="0"/>
                <a:cs typeface="Arial" pitchFamily="34" charset="0"/>
              </a:rPr>
              <a:t>1- الربح </a:t>
            </a:r>
            <a:r>
              <a:rPr lang="ar-IQ" b="1" dirty="0">
                <a:solidFill>
                  <a:srgbClr val="FF0000"/>
                </a:solidFill>
                <a:latin typeface="Arial" pitchFamily="34" charset="0"/>
                <a:cs typeface="Arial" pitchFamily="34" charset="0"/>
              </a:rPr>
              <a:t>المالي </a:t>
            </a:r>
            <a:r>
              <a:rPr lang="ar-IQ" b="1" dirty="0">
                <a:solidFill>
                  <a:schemeClr val="tx1"/>
                </a:solidFill>
                <a:latin typeface="Arial" pitchFamily="34" charset="0"/>
                <a:cs typeface="Arial" pitchFamily="34" charset="0"/>
              </a:rPr>
              <a:t>— الحصول على أموال مباشرة (نصب، سرقة بنكية، فدية</a:t>
            </a:r>
            <a:r>
              <a:rPr lang="ar-IQ" b="1" dirty="0" smtClean="0">
                <a:solidFill>
                  <a:schemeClr val="tx1"/>
                </a:solidFill>
                <a:latin typeface="Arial" pitchFamily="34" charset="0"/>
                <a:cs typeface="Arial" pitchFamily="34" charset="0"/>
              </a:rPr>
              <a:t>). </a:t>
            </a:r>
            <a:r>
              <a:rPr lang="ar-IQ" b="1" dirty="0">
                <a:solidFill>
                  <a:prstClr val="black"/>
                </a:solidFill>
                <a:latin typeface="Arial" pitchFamily="34" charset="0"/>
                <a:cs typeface="Arial" pitchFamily="34" charset="0"/>
              </a:rPr>
              <a:t>مثال: </a:t>
            </a:r>
            <a:r>
              <a:rPr lang="ar-IQ" b="1" dirty="0" smtClean="0">
                <a:solidFill>
                  <a:schemeClr val="tx1"/>
                </a:solidFill>
                <a:latin typeface="Arial" pitchFamily="34" charset="0"/>
                <a:cs typeface="Arial" pitchFamily="34" charset="0"/>
              </a:rPr>
              <a:t>سرقة </a:t>
            </a:r>
            <a:r>
              <a:rPr lang="ar-IQ" b="1" dirty="0">
                <a:solidFill>
                  <a:schemeClr val="tx1"/>
                </a:solidFill>
                <a:latin typeface="Arial" pitchFamily="34" charset="0"/>
                <a:cs typeface="Arial" pitchFamily="34" charset="0"/>
              </a:rPr>
              <a:t>بيانات بطاقة دفع وسحب الرصيد</a:t>
            </a:r>
            <a:r>
              <a:rPr lang="ar-IQ" b="1" dirty="0" smtClean="0">
                <a:solidFill>
                  <a:schemeClr val="tx1"/>
                </a:solidFill>
                <a:latin typeface="Arial" pitchFamily="34" charset="0"/>
                <a:cs typeface="Arial" pitchFamily="34" charset="0"/>
              </a:rPr>
              <a:t>.</a:t>
            </a:r>
          </a:p>
          <a:p>
            <a:pPr marL="68580" indent="0" algn="just" rtl="1">
              <a:buNone/>
            </a:pPr>
            <a:r>
              <a:rPr lang="ar-IQ" b="1" dirty="0" smtClean="0">
                <a:solidFill>
                  <a:srgbClr val="FF0000"/>
                </a:solidFill>
                <a:latin typeface="Arial" pitchFamily="34" charset="0"/>
                <a:cs typeface="Arial" pitchFamily="34" charset="0"/>
              </a:rPr>
              <a:t>2-الابتزاز </a:t>
            </a:r>
            <a:r>
              <a:rPr lang="ar-IQ" b="1" dirty="0">
                <a:solidFill>
                  <a:srgbClr val="FF0000"/>
                </a:solidFill>
                <a:latin typeface="Arial" pitchFamily="34" charset="0"/>
                <a:cs typeface="Arial" pitchFamily="34" charset="0"/>
              </a:rPr>
              <a:t>والإكراه </a:t>
            </a:r>
            <a:r>
              <a:rPr lang="ar-IQ" b="1" dirty="0">
                <a:solidFill>
                  <a:schemeClr val="tx1"/>
                </a:solidFill>
                <a:latin typeface="Arial" pitchFamily="34" charset="0"/>
                <a:cs typeface="Arial" pitchFamily="34" charset="0"/>
              </a:rPr>
              <a:t>— إجبار الضحية على دفع أموال أو تنفيذ طلبات مقابل عدم نشر </a:t>
            </a:r>
            <a:r>
              <a:rPr lang="ar-IQ" b="1" dirty="0" smtClean="0">
                <a:solidFill>
                  <a:schemeClr val="tx1"/>
                </a:solidFill>
                <a:latin typeface="Arial" pitchFamily="34" charset="0"/>
                <a:cs typeface="Arial" pitchFamily="34" charset="0"/>
              </a:rPr>
              <a:t>معلومات/صور.</a:t>
            </a:r>
          </a:p>
          <a:p>
            <a:pPr marL="68580" indent="0" algn="just" rtl="1">
              <a:buNone/>
            </a:pPr>
            <a:r>
              <a:rPr lang="ar-IQ" b="1" dirty="0" smtClean="0">
                <a:solidFill>
                  <a:srgbClr val="FF0000"/>
                </a:solidFill>
                <a:latin typeface="Arial" pitchFamily="34" charset="0"/>
                <a:cs typeface="Arial" pitchFamily="34" charset="0"/>
              </a:rPr>
              <a:t>3-التجسس </a:t>
            </a:r>
            <a:r>
              <a:rPr lang="ar-IQ" b="1" dirty="0">
                <a:solidFill>
                  <a:srgbClr val="FF0000"/>
                </a:solidFill>
                <a:latin typeface="Arial" pitchFamily="34" charset="0"/>
                <a:cs typeface="Arial" pitchFamily="34" charset="0"/>
              </a:rPr>
              <a:t>وسرقة المعلومات </a:t>
            </a:r>
            <a:r>
              <a:rPr lang="ar-IQ" b="1" dirty="0">
                <a:solidFill>
                  <a:schemeClr val="tx1"/>
                </a:solidFill>
                <a:latin typeface="Arial" pitchFamily="34" charset="0"/>
                <a:cs typeface="Arial" pitchFamily="34" charset="0"/>
              </a:rPr>
              <a:t>— الحصول على أسرار تجارية، بيانات شخصية، أو ملفات بحثية</a:t>
            </a:r>
            <a:r>
              <a:rPr lang="ar-IQ" b="1" dirty="0" smtClean="0">
                <a:solidFill>
                  <a:schemeClr val="tx1"/>
                </a:solidFill>
                <a:latin typeface="Arial" pitchFamily="34" charset="0"/>
                <a:cs typeface="Arial" pitchFamily="34" charset="0"/>
              </a:rPr>
              <a:t>.</a:t>
            </a:r>
          </a:p>
          <a:p>
            <a:pPr marL="68580" indent="0" algn="just" rtl="1">
              <a:buNone/>
            </a:pPr>
            <a:r>
              <a:rPr lang="ar-IQ" b="1" dirty="0" smtClean="0">
                <a:solidFill>
                  <a:srgbClr val="FF0000"/>
                </a:solidFill>
                <a:latin typeface="Arial" pitchFamily="34" charset="0"/>
                <a:cs typeface="Arial" pitchFamily="34" charset="0"/>
              </a:rPr>
              <a:t>4-التخريب </a:t>
            </a:r>
            <a:r>
              <a:rPr lang="ar-IQ" b="1" dirty="0">
                <a:solidFill>
                  <a:srgbClr val="FF0000"/>
                </a:solidFill>
                <a:latin typeface="Arial" pitchFamily="34" charset="0"/>
                <a:cs typeface="Arial" pitchFamily="34" charset="0"/>
              </a:rPr>
              <a:t>وتعطيل الخدمات </a:t>
            </a:r>
            <a:r>
              <a:rPr lang="ar-IQ" b="1" dirty="0">
                <a:solidFill>
                  <a:schemeClr val="tx1"/>
                </a:solidFill>
                <a:latin typeface="Arial" pitchFamily="34" charset="0"/>
                <a:cs typeface="Arial" pitchFamily="34" charset="0"/>
              </a:rPr>
              <a:t>— تعطيل مواقع أو أنظمة (مثل هجمات حجب الخدمة </a:t>
            </a:r>
            <a:r>
              <a:rPr lang="en-US" b="1" dirty="0" err="1">
                <a:solidFill>
                  <a:schemeClr val="tx1"/>
                </a:solidFill>
                <a:latin typeface="Arial" pitchFamily="34" charset="0"/>
                <a:cs typeface="Arial" pitchFamily="34" charset="0"/>
              </a:rPr>
              <a:t>DDoS</a:t>
            </a:r>
            <a:r>
              <a:rPr lang="en-US" b="1" dirty="0" smtClean="0">
                <a:solidFill>
                  <a:schemeClr val="tx1"/>
                </a:solidFill>
                <a:latin typeface="Arial" pitchFamily="34" charset="0"/>
                <a:cs typeface="Arial" pitchFamily="34" charset="0"/>
              </a:rPr>
              <a:t>).</a:t>
            </a:r>
            <a:endParaRPr lang="ar-IQ" b="1" dirty="0" smtClean="0">
              <a:solidFill>
                <a:schemeClr val="tx1"/>
              </a:solidFill>
              <a:latin typeface="Arial" pitchFamily="34" charset="0"/>
              <a:cs typeface="Arial" pitchFamily="34" charset="0"/>
            </a:endParaRPr>
          </a:p>
          <a:p>
            <a:pPr marL="68580" indent="0" algn="just" rtl="1">
              <a:buNone/>
            </a:pPr>
            <a:r>
              <a:rPr lang="en-US" b="1" dirty="0" smtClean="0">
                <a:solidFill>
                  <a:srgbClr val="FF0000"/>
                </a:solidFill>
                <a:latin typeface="Arial" pitchFamily="34" charset="0"/>
                <a:cs typeface="Arial" pitchFamily="34" charset="0"/>
              </a:rPr>
              <a:t>5</a:t>
            </a:r>
            <a:r>
              <a:rPr lang="ar-IQ" b="1" dirty="0" smtClean="0">
                <a:solidFill>
                  <a:srgbClr val="FF0000"/>
                </a:solidFill>
                <a:latin typeface="Arial" pitchFamily="34" charset="0"/>
                <a:cs typeface="Arial" pitchFamily="34" charset="0"/>
              </a:rPr>
              <a:t>-التأثير </a:t>
            </a:r>
            <a:r>
              <a:rPr lang="ar-IQ" b="1" dirty="0">
                <a:solidFill>
                  <a:srgbClr val="FF0000"/>
                </a:solidFill>
                <a:latin typeface="Arial" pitchFamily="34" charset="0"/>
                <a:cs typeface="Arial" pitchFamily="34" charset="0"/>
              </a:rPr>
              <a:t>النفسي/الاجتماعي والسياسي </a:t>
            </a:r>
            <a:r>
              <a:rPr lang="ar-IQ" b="1" dirty="0">
                <a:solidFill>
                  <a:schemeClr val="tx1"/>
                </a:solidFill>
                <a:latin typeface="Arial" pitchFamily="34" charset="0"/>
                <a:cs typeface="Arial" pitchFamily="34" charset="0"/>
              </a:rPr>
              <a:t>— نشر أخبار كاذبة أو تشويه سمعة أفراد/مؤسسات</a:t>
            </a:r>
            <a:r>
              <a:rPr lang="ar-IQ" b="1" dirty="0" smtClean="0">
                <a:solidFill>
                  <a:schemeClr val="tx1"/>
                </a:solidFill>
                <a:latin typeface="Arial" pitchFamily="34" charset="0"/>
                <a:cs typeface="Arial" pitchFamily="34" charset="0"/>
              </a:rPr>
              <a:t>.</a:t>
            </a:r>
          </a:p>
          <a:p>
            <a:pPr marL="68580" indent="0" algn="just" rtl="1">
              <a:buNone/>
            </a:pPr>
            <a:r>
              <a:rPr lang="ar-IQ" b="1" dirty="0" smtClean="0">
                <a:solidFill>
                  <a:srgbClr val="FF0000"/>
                </a:solidFill>
                <a:latin typeface="Arial" pitchFamily="34" charset="0"/>
                <a:cs typeface="Arial" pitchFamily="34" charset="0"/>
              </a:rPr>
              <a:t>6-انتحال </a:t>
            </a:r>
            <a:r>
              <a:rPr lang="ar-IQ" b="1" dirty="0">
                <a:solidFill>
                  <a:srgbClr val="FF0000"/>
                </a:solidFill>
                <a:latin typeface="Arial" pitchFamily="34" charset="0"/>
                <a:cs typeface="Arial" pitchFamily="34" charset="0"/>
              </a:rPr>
              <a:t>الهوية </a:t>
            </a:r>
            <a:r>
              <a:rPr lang="ar-IQ" b="1" dirty="0">
                <a:solidFill>
                  <a:schemeClr val="tx1"/>
                </a:solidFill>
                <a:latin typeface="Arial" pitchFamily="34" charset="0"/>
                <a:cs typeface="Arial" pitchFamily="34" charset="0"/>
              </a:rPr>
              <a:t>— استخدام هوية شخص للاستفادة المادية أو لتوريطه </a:t>
            </a:r>
            <a:r>
              <a:rPr lang="ar-IQ" b="1" dirty="0" smtClean="0">
                <a:solidFill>
                  <a:schemeClr val="tx1"/>
                </a:solidFill>
                <a:latin typeface="Arial" pitchFamily="34" charset="0"/>
                <a:cs typeface="Arial" pitchFamily="34" charset="0"/>
              </a:rPr>
              <a:t>قانونياً.</a:t>
            </a:r>
          </a:p>
          <a:p>
            <a:pPr marL="68580" indent="0" algn="just" rtl="1">
              <a:buNone/>
            </a:pPr>
            <a:r>
              <a:rPr lang="ar-IQ" b="1" dirty="0" smtClean="0">
                <a:solidFill>
                  <a:srgbClr val="FF0000"/>
                </a:solidFill>
                <a:latin typeface="Arial" pitchFamily="34" charset="0"/>
                <a:cs typeface="Arial" pitchFamily="34" charset="0"/>
              </a:rPr>
              <a:t>7-التجريب/ </a:t>
            </a:r>
            <a:r>
              <a:rPr lang="ar-IQ" b="1" dirty="0" err="1" smtClean="0">
                <a:solidFill>
                  <a:srgbClr val="FF0000"/>
                </a:solidFill>
                <a:latin typeface="Arial" pitchFamily="34" charset="0"/>
                <a:cs typeface="Arial" pitchFamily="34" charset="0"/>
              </a:rPr>
              <a:t>التهكير</a:t>
            </a:r>
            <a:r>
              <a:rPr lang="ar-IQ" b="1" dirty="0" smtClean="0">
                <a:solidFill>
                  <a:schemeClr val="tx1"/>
                </a:solidFill>
                <a:latin typeface="Arial" pitchFamily="34" charset="0"/>
                <a:cs typeface="Arial" pitchFamily="34" charset="0"/>
              </a:rPr>
              <a:t> </a:t>
            </a:r>
            <a:r>
              <a:rPr lang="ar-IQ" b="1" dirty="0">
                <a:solidFill>
                  <a:schemeClr val="tx1"/>
                </a:solidFill>
                <a:latin typeface="Arial" pitchFamily="34" charset="0"/>
                <a:cs typeface="Arial" pitchFamily="34" charset="0"/>
              </a:rPr>
              <a:t>لأغراض “تحدي” أو شهرة — اختراق لإظهار القدرة أو الحصول على سمعة في مجتمع </a:t>
            </a:r>
            <a:r>
              <a:rPr lang="ar-IQ" b="1" dirty="0" smtClean="0">
                <a:solidFill>
                  <a:schemeClr val="tx1"/>
                </a:solidFill>
                <a:latin typeface="Arial" pitchFamily="34" charset="0"/>
                <a:cs typeface="Arial" pitchFamily="34" charset="0"/>
              </a:rPr>
              <a:t>الهاكرز.</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7255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914400"/>
            <a:ext cx="7696200" cy="5334000"/>
          </a:xfrm>
        </p:spPr>
        <p:txBody>
          <a:bodyPr/>
          <a:lstStyle/>
          <a:p>
            <a:pPr marL="68580" indent="0" algn="r" rtl="1">
              <a:buNone/>
            </a:pPr>
            <a:r>
              <a:rPr lang="ar-IQ" b="1" dirty="0" smtClean="0">
                <a:solidFill>
                  <a:srgbClr val="FF0000"/>
                </a:solidFill>
                <a:latin typeface="Arial" pitchFamily="34" charset="0"/>
                <a:cs typeface="Arial" pitchFamily="34" charset="0"/>
              </a:rPr>
              <a:t>جرائم ذات الياقات البيضاء </a:t>
            </a:r>
          </a:p>
          <a:p>
            <a:pPr marL="68580" indent="0" algn="r" rtl="1">
              <a:buNone/>
            </a:pPr>
            <a:endParaRPr lang="ar-IQ" b="1" dirty="0" smtClean="0">
              <a:solidFill>
                <a:srgbClr val="FF0000"/>
              </a:solidFill>
              <a:latin typeface="Arial" pitchFamily="34" charset="0"/>
              <a:cs typeface="Arial" pitchFamily="34" charset="0"/>
            </a:endParaRPr>
          </a:p>
          <a:p>
            <a:pPr marL="68580" indent="0" algn="r" rtl="1">
              <a:buNone/>
            </a:pPr>
            <a:r>
              <a:rPr lang="ar-IQ" dirty="0" smtClean="0">
                <a:latin typeface="Arial" pitchFamily="34" charset="0"/>
                <a:cs typeface="Arial" pitchFamily="34" charset="0"/>
              </a:rPr>
              <a:t>هي الجرائم  غير العنيفة </a:t>
            </a:r>
            <a:r>
              <a:rPr lang="ar-IQ" dirty="0">
                <a:latin typeface="Arial" pitchFamily="34" charset="0"/>
                <a:cs typeface="Arial" pitchFamily="34" charset="0"/>
              </a:rPr>
              <a:t>والمرتكبة لدوافع مالية من قبل رجال الأعمال وأصحاب </a:t>
            </a:r>
            <a:r>
              <a:rPr lang="ar-IQ" dirty="0" smtClean="0">
                <a:latin typeface="Arial" pitchFamily="34" charset="0"/>
                <a:cs typeface="Arial" pitchFamily="34" charset="0"/>
              </a:rPr>
              <a:t>النفوذ.</a:t>
            </a:r>
          </a:p>
          <a:p>
            <a:pPr marL="68580" indent="0" algn="r" rtl="1">
              <a:buNone/>
            </a:pPr>
            <a:r>
              <a:rPr lang="ar-IQ" dirty="0" smtClean="0">
                <a:latin typeface="Arial" pitchFamily="34" charset="0"/>
                <a:cs typeface="Arial" pitchFamily="34" charset="0"/>
              </a:rPr>
              <a:t> ومن امثلة الجرائم  ذات </a:t>
            </a:r>
            <a:r>
              <a:rPr lang="ar-IQ" dirty="0">
                <a:latin typeface="Arial" pitchFamily="34" charset="0"/>
                <a:cs typeface="Arial" pitchFamily="34" charset="0"/>
              </a:rPr>
              <a:t>الياقات البيضاء </a:t>
            </a:r>
            <a:r>
              <a:rPr lang="ar-IQ" dirty="0" smtClean="0">
                <a:latin typeface="Arial" pitchFamily="34" charset="0"/>
                <a:cs typeface="Arial" pitchFamily="34" charset="0"/>
              </a:rPr>
              <a:t>/ الاحتيال والاختلاس </a:t>
            </a:r>
            <a:r>
              <a:rPr lang="ar-IQ" dirty="0">
                <a:latin typeface="Arial" pitchFamily="34" charset="0"/>
                <a:cs typeface="Arial" pitchFamily="34" charset="0"/>
              </a:rPr>
              <a:t>والتداول من الداخل إلى غسل الأموال والرشوة والجرائم الإلكترونية .</a:t>
            </a:r>
            <a:endParaRPr lang="en-US" dirty="0">
              <a:latin typeface="Arial" pitchFamily="34" charset="0"/>
              <a:cs typeface="Arial" pitchFamily="34" charset="0"/>
            </a:endParaRPr>
          </a:p>
        </p:txBody>
      </p:sp>
    </p:spTree>
    <p:extLst>
      <p:ext uri="{BB962C8B-B14F-4D97-AF65-F5344CB8AC3E}">
        <p14:creationId xmlns:p14="http://schemas.microsoft.com/office/powerpoint/2010/main" val="108549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0"/>
            <a:ext cx="3657600" cy="648736"/>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rtl="1"/>
            <a:r>
              <a:rPr lang="ar-IQ" sz="3600" b="1" dirty="0" smtClean="0">
                <a:latin typeface="Arial" pitchFamily="34" charset="0"/>
                <a:cs typeface="Arial" pitchFamily="34" charset="0"/>
              </a:rPr>
              <a:t>أدوات </a:t>
            </a:r>
            <a:r>
              <a:rPr lang="ar-IQ" sz="3600" b="1" dirty="0">
                <a:latin typeface="Arial" pitchFamily="34" charset="0"/>
                <a:cs typeface="Arial" pitchFamily="34" charset="0"/>
              </a:rPr>
              <a:t>الجرائم الإلكترونية</a:t>
            </a:r>
            <a:endParaRPr lang="en-US" sz="3600" b="1" dirty="0">
              <a:latin typeface="Arial" pitchFamily="34" charset="0"/>
              <a:cs typeface="Arial" pitchFamily="34" charset="0"/>
            </a:endParaRPr>
          </a:p>
        </p:txBody>
      </p:sp>
      <p:sp>
        <p:nvSpPr>
          <p:cNvPr id="3" name="عنصر نائب للمحتوى 2"/>
          <p:cNvSpPr>
            <a:spLocks noGrp="1"/>
          </p:cNvSpPr>
          <p:nvPr>
            <p:ph idx="1"/>
          </p:nvPr>
        </p:nvSpPr>
        <p:spPr>
          <a:xfrm>
            <a:off x="457200" y="1143000"/>
            <a:ext cx="8229600" cy="5410200"/>
          </a:xfrm>
        </p:spPr>
        <p:txBody>
          <a:bodyPr>
            <a:normAutofit lnSpcReduction="10000"/>
          </a:bodyPr>
          <a:lstStyle/>
          <a:p>
            <a:pPr marL="68580" indent="0" algn="r" rtl="1">
              <a:buNone/>
            </a:pPr>
            <a:r>
              <a:rPr lang="ar-IQ" sz="2800" b="1" dirty="0">
                <a:solidFill>
                  <a:srgbClr val="FF0000"/>
                </a:solidFill>
                <a:latin typeface="Arial" pitchFamily="34" charset="0"/>
                <a:cs typeface="Arial" pitchFamily="34" charset="0"/>
              </a:rPr>
              <a:t>حتى يتمكن </a:t>
            </a:r>
            <a:r>
              <a:rPr lang="ar-IQ" sz="2800" b="1" dirty="0" smtClean="0">
                <a:solidFill>
                  <a:srgbClr val="FF0000"/>
                </a:solidFill>
                <a:latin typeface="Arial" pitchFamily="34" charset="0"/>
                <a:cs typeface="Arial" pitchFamily="34" charset="0"/>
              </a:rPr>
              <a:t>القراصنة</a:t>
            </a:r>
            <a:r>
              <a:rPr lang="en-US" sz="2800" b="1" dirty="0" smtClean="0">
                <a:solidFill>
                  <a:srgbClr val="FF0000"/>
                </a:solidFill>
                <a:latin typeface="Arial" pitchFamily="34" charset="0"/>
                <a:cs typeface="Arial" pitchFamily="34" charset="0"/>
              </a:rPr>
              <a:t>Hackers</a:t>
            </a:r>
            <a:r>
              <a:rPr lang="en-US" sz="2800" b="1" dirty="0">
                <a:solidFill>
                  <a:srgbClr val="FF0000"/>
                </a:solidFill>
                <a:latin typeface="Arial" pitchFamily="34" charset="0"/>
                <a:cs typeface="Arial" pitchFamily="34" charset="0"/>
              </a:rPr>
              <a:t>) </a:t>
            </a:r>
            <a:r>
              <a:rPr lang="ar-IQ" sz="2800" b="1" dirty="0" smtClean="0">
                <a:solidFill>
                  <a:srgbClr val="FF0000"/>
                </a:solidFill>
                <a:latin typeface="Arial" pitchFamily="34" charset="0"/>
                <a:cs typeface="Arial" pitchFamily="34" charset="0"/>
              </a:rPr>
              <a:t>) من </a:t>
            </a:r>
            <a:r>
              <a:rPr lang="ar-IQ" sz="2800" b="1" dirty="0">
                <a:solidFill>
                  <a:srgbClr val="FF0000"/>
                </a:solidFill>
                <a:latin typeface="Arial" pitchFamily="34" charset="0"/>
                <a:cs typeface="Arial" pitchFamily="34" charset="0"/>
              </a:rPr>
              <a:t>تنفيذ جريمتهم الإلكترونية يستلزم ذلك توفر أدوات لذلك، ومن أبرزها:</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smtClean="0">
                <a:latin typeface="Arial" pitchFamily="34" charset="0"/>
                <a:cs typeface="Arial" pitchFamily="34" charset="0"/>
              </a:rPr>
              <a:t>1</a:t>
            </a:r>
            <a:r>
              <a:rPr lang="ar-IQ" sz="2800" b="1" dirty="0" smtClean="0">
                <a:solidFill>
                  <a:srgbClr val="2C2F34"/>
                </a:solidFill>
                <a:latin typeface="Arial" pitchFamily="34" charset="0"/>
                <a:cs typeface="Arial" pitchFamily="34" charset="0"/>
              </a:rPr>
              <a:t>– </a:t>
            </a:r>
            <a:r>
              <a:rPr lang="ar-IQ" sz="2800" b="1" dirty="0">
                <a:solidFill>
                  <a:srgbClr val="2C2F34"/>
                </a:solidFill>
                <a:latin typeface="Arial" pitchFamily="34" charset="0"/>
                <a:cs typeface="Arial" pitchFamily="34" charset="0"/>
              </a:rPr>
              <a:t>الاتصال بشبكة الإنترنت وتعتبر أداة رئيسية لتنفيذ الجريمة.</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smtClean="0">
                <a:latin typeface="Arial" pitchFamily="34" charset="0"/>
                <a:cs typeface="Arial" pitchFamily="34" charset="0"/>
              </a:rPr>
              <a:t>2</a:t>
            </a:r>
            <a:r>
              <a:rPr lang="ar-IQ" sz="2800" b="1" dirty="0" smtClean="0">
                <a:solidFill>
                  <a:srgbClr val="2C2F34"/>
                </a:solidFill>
                <a:latin typeface="Arial" pitchFamily="34" charset="0"/>
                <a:cs typeface="Arial" pitchFamily="34" charset="0"/>
              </a:rPr>
              <a:t>– </a:t>
            </a:r>
            <a:r>
              <a:rPr lang="ar-IQ" sz="2800" b="1" dirty="0">
                <a:solidFill>
                  <a:srgbClr val="2C2F34"/>
                </a:solidFill>
                <a:latin typeface="Arial" pitchFamily="34" charset="0"/>
                <a:cs typeface="Arial" pitchFamily="34" charset="0"/>
              </a:rPr>
              <a:t>توفر برمجيات خاصة لنسخ المعلومات المخزنة عند المستخدم على جهاز الحاسوب.</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smtClean="0">
                <a:latin typeface="Arial" pitchFamily="34" charset="0"/>
                <a:cs typeface="Arial" pitchFamily="34" charset="0"/>
              </a:rPr>
              <a:t>3</a:t>
            </a:r>
            <a:r>
              <a:rPr lang="ar-IQ" sz="2800" b="1" dirty="0" smtClean="0">
                <a:solidFill>
                  <a:srgbClr val="2C2F34"/>
                </a:solidFill>
                <a:latin typeface="Arial" pitchFamily="34" charset="0"/>
                <a:cs typeface="Arial" pitchFamily="34" charset="0"/>
              </a:rPr>
              <a:t>– </a:t>
            </a:r>
            <a:r>
              <a:rPr lang="ar-IQ" sz="2800" b="1" dirty="0">
                <a:solidFill>
                  <a:srgbClr val="2C2F34"/>
                </a:solidFill>
                <a:latin typeface="Arial" pitchFamily="34" charset="0"/>
                <a:cs typeface="Arial" pitchFamily="34" charset="0"/>
              </a:rPr>
              <a:t>وسائل التجسس ومنها ربط الكاميرات بخطوط الاتصال الهاتفي.</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smtClean="0">
                <a:latin typeface="Arial" pitchFamily="34" charset="0"/>
                <a:cs typeface="Arial" pitchFamily="34" charset="0"/>
              </a:rPr>
              <a:t>4</a:t>
            </a:r>
            <a:r>
              <a:rPr lang="ar-IQ" sz="2800" b="1" dirty="0" smtClean="0">
                <a:solidFill>
                  <a:srgbClr val="2C2F34"/>
                </a:solidFill>
                <a:latin typeface="Arial" pitchFamily="34" charset="0"/>
                <a:cs typeface="Arial" pitchFamily="34" charset="0"/>
              </a:rPr>
              <a:t>– </a:t>
            </a:r>
            <a:r>
              <a:rPr lang="ar-IQ" sz="2800" b="1" dirty="0">
                <a:solidFill>
                  <a:srgbClr val="2C2F34"/>
                </a:solidFill>
                <a:latin typeface="Arial" pitchFamily="34" charset="0"/>
                <a:cs typeface="Arial" pitchFamily="34" charset="0"/>
              </a:rPr>
              <a:t>البار كود وهي عبارة عن أدوات تستخدم لمسح الترميز الرقمي وفك شيفرة الرموز.</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smtClean="0">
                <a:latin typeface="Arial" pitchFamily="34" charset="0"/>
                <a:cs typeface="Arial" pitchFamily="34" charset="0"/>
              </a:rPr>
              <a:t>5</a:t>
            </a:r>
            <a:r>
              <a:rPr lang="ar-IQ" sz="2800" b="1" dirty="0" smtClean="0">
                <a:solidFill>
                  <a:srgbClr val="2C2F34"/>
                </a:solidFill>
                <a:latin typeface="Arial" pitchFamily="34" charset="0"/>
                <a:cs typeface="Arial" pitchFamily="34" charset="0"/>
              </a:rPr>
              <a:t>– </a:t>
            </a:r>
            <a:r>
              <a:rPr lang="ar-IQ" sz="2800" b="1" dirty="0">
                <a:solidFill>
                  <a:srgbClr val="2C2F34"/>
                </a:solidFill>
                <a:latin typeface="Arial" pitchFamily="34" charset="0"/>
                <a:cs typeface="Arial" pitchFamily="34" charset="0"/>
              </a:rPr>
              <a:t>طابعات (</a:t>
            </a:r>
            <a:r>
              <a:rPr lang="en-US" sz="2800" b="1" dirty="0" smtClean="0">
                <a:solidFill>
                  <a:srgbClr val="2C2F34"/>
                </a:solidFill>
                <a:latin typeface="Arial" pitchFamily="34" charset="0"/>
                <a:cs typeface="Arial" pitchFamily="34" charset="0"/>
              </a:rPr>
              <a:t>Printers</a:t>
            </a:r>
            <a:r>
              <a:rPr lang="ar-IQ" sz="2800" b="1" dirty="0" smtClean="0">
                <a:solidFill>
                  <a:srgbClr val="2C2F34"/>
                </a:solidFill>
                <a:latin typeface="Arial" pitchFamily="34" charset="0"/>
                <a:cs typeface="Arial" pitchFamily="34" charset="0"/>
              </a:rPr>
              <a:t>)</a:t>
            </a:r>
          </a:p>
          <a:p>
            <a:pPr marL="68580" indent="0" algn="r" rtl="1">
              <a:buNone/>
            </a:pPr>
            <a:r>
              <a:rPr lang="ar-IQ" sz="2800" b="1" dirty="0" smtClean="0">
                <a:solidFill>
                  <a:srgbClr val="2C2F34"/>
                </a:solidFill>
                <a:latin typeface="Arial" pitchFamily="34" charset="0"/>
                <a:cs typeface="Arial" pitchFamily="34" charset="0"/>
              </a:rPr>
              <a:t>6ـــ</a:t>
            </a:r>
            <a:r>
              <a:rPr lang="en-US" sz="2800" b="1" dirty="0" smtClean="0">
                <a:solidFill>
                  <a:srgbClr val="2C2F34"/>
                </a:solidFill>
                <a:latin typeface="Arial" pitchFamily="34" charset="0"/>
                <a:cs typeface="Arial" pitchFamily="34" charset="0"/>
              </a:rPr>
              <a:t> </a:t>
            </a:r>
            <a:r>
              <a:rPr lang="ar-IQ" sz="2800" b="1" dirty="0" smtClean="0">
                <a:solidFill>
                  <a:srgbClr val="2C2F34"/>
                </a:solidFill>
                <a:latin typeface="Arial" pitchFamily="34" charset="0"/>
                <a:cs typeface="Arial" pitchFamily="34" charset="0"/>
              </a:rPr>
              <a:t>هواتف </a:t>
            </a:r>
            <a:r>
              <a:rPr lang="ar-IQ" sz="2800" b="1" dirty="0">
                <a:solidFill>
                  <a:srgbClr val="2C2F34"/>
                </a:solidFill>
                <a:latin typeface="Arial" pitchFamily="34" charset="0"/>
                <a:cs typeface="Arial" pitchFamily="34" charset="0"/>
              </a:rPr>
              <a:t>رقمية ونقالة.</a:t>
            </a:r>
            <a:r>
              <a:rPr lang="ar-IQ" sz="2800" b="1" dirty="0">
                <a:latin typeface="Arial" pitchFamily="34" charset="0"/>
                <a:cs typeface="Arial" pitchFamily="34" charset="0"/>
              </a:rPr>
              <a:t/>
            </a:r>
            <a:br>
              <a:rPr lang="ar-IQ" sz="2800" b="1" dirty="0">
                <a:latin typeface="Arial" pitchFamily="34" charset="0"/>
                <a:cs typeface="Arial" pitchFamily="34" charset="0"/>
              </a:rPr>
            </a:br>
            <a:r>
              <a:rPr lang="ar-IQ" sz="2800" b="1" dirty="0" smtClean="0">
                <a:latin typeface="Arial" pitchFamily="34" charset="0"/>
                <a:cs typeface="Arial" pitchFamily="34" charset="0"/>
              </a:rPr>
              <a:t>7</a:t>
            </a:r>
            <a:r>
              <a:rPr lang="ar-IQ" sz="2800" b="1" dirty="0" smtClean="0">
                <a:solidFill>
                  <a:srgbClr val="2C2F34"/>
                </a:solidFill>
                <a:latin typeface="Arial" pitchFamily="34" charset="0"/>
                <a:cs typeface="Arial" pitchFamily="34" charset="0"/>
              </a:rPr>
              <a:t>– </a:t>
            </a:r>
            <a:r>
              <a:rPr lang="ar-IQ" sz="2800" b="1" dirty="0">
                <a:solidFill>
                  <a:srgbClr val="2C2F34"/>
                </a:solidFill>
                <a:latin typeface="Arial" pitchFamily="34" charset="0"/>
                <a:cs typeface="Arial" pitchFamily="34" charset="0"/>
              </a:rPr>
              <a:t>برامج ضارة ومنها </a:t>
            </a:r>
            <a:r>
              <a:rPr lang="en-US" sz="2800" b="1" dirty="0">
                <a:solidFill>
                  <a:srgbClr val="2C2F34"/>
                </a:solidFill>
                <a:latin typeface="Arial" pitchFamily="34" charset="0"/>
                <a:cs typeface="Arial" pitchFamily="34" charset="0"/>
              </a:rPr>
              <a:t>Trojan horse </a:t>
            </a:r>
            <a:r>
              <a:rPr lang="ar-IQ" sz="2800" b="1" dirty="0">
                <a:solidFill>
                  <a:srgbClr val="2C2F34"/>
                </a:solidFill>
                <a:latin typeface="Arial" pitchFamily="34" charset="0"/>
                <a:cs typeface="Arial" pitchFamily="34" charset="0"/>
              </a:rPr>
              <a:t>إذ تتمثل وظيفته بخداع الضحية وتشجيعه على تشغيله فيلحق الضرر الشامل بالحاسوب والملفات الموجودة عليه</a:t>
            </a:r>
            <a:r>
              <a:rPr lang="ar-IQ" dirty="0">
                <a:solidFill>
                  <a:srgbClr val="2C2F34"/>
                </a:solidFill>
                <a:latin typeface="-apple-system"/>
              </a:rPr>
              <a:t>.</a:t>
            </a:r>
            <a:endParaRPr lang="en-US" dirty="0"/>
          </a:p>
        </p:txBody>
      </p:sp>
    </p:spTree>
    <p:extLst>
      <p:ext uri="{BB962C8B-B14F-4D97-AF65-F5344CB8AC3E}">
        <p14:creationId xmlns:p14="http://schemas.microsoft.com/office/powerpoint/2010/main" val="164690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0" y="0"/>
            <a:ext cx="3657600" cy="685800"/>
          </a:xfrm>
        </p:spPr>
        <p:style>
          <a:lnRef idx="1">
            <a:schemeClr val="accent3"/>
          </a:lnRef>
          <a:fillRef idx="2">
            <a:schemeClr val="accent3"/>
          </a:fillRef>
          <a:effectRef idx="1">
            <a:schemeClr val="accent3"/>
          </a:effectRef>
          <a:fontRef idx="minor">
            <a:schemeClr val="dk1"/>
          </a:fontRef>
        </p:style>
        <p:txBody>
          <a:bodyPr>
            <a:normAutofit/>
          </a:bodyPr>
          <a:lstStyle/>
          <a:p>
            <a:pPr algn="r" rtl="1"/>
            <a:r>
              <a:rPr lang="ar-IQ" sz="3200" b="1" dirty="0" smtClean="0">
                <a:solidFill>
                  <a:schemeClr val="tx1"/>
                </a:solidFill>
                <a:latin typeface="Arial" pitchFamily="34" charset="0"/>
                <a:cs typeface="Arial" pitchFamily="34" charset="0"/>
              </a:rPr>
              <a:t>اشكال الجريمة الالكترونية </a:t>
            </a:r>
            <a:endParaRPr lang="en-US" sz="3200" b="1" dirty="0">
              <a:solidFill>
                <a:schemeClr val="tx1"/>
              </a:solidFill>
              <a:latin typeface="Arial" pitchFamily="34" charset="0"/>
              <a:cs typeface="Arial" pitchFamily="34" charset="0"/>
            </a:endParaRPr>
          </a:p>
        </p:txBody>
      </p:sp>
      <p:sp>
        <p:nvSpPr>
          <p:cNvPr id="3" name="عنصر نائب للمحتوى 2"/>
          <p:cNvSpPr>
            <a:spLocks noGrp="1"/>
          </p:cNvSpPr>
          <p:nvPr>
            <p:ph idx="1"/>
          </p:nvPr>
        </p:nvSpPr>
        <p:spPr>
          <a:xfrm>
            <a:off x="533400" y="1143000"/>
            <a:ext cx="8001000" cy="5486400"/>
          </a:xfrm>
        </p:spPr>
        <p:txBody>
          <a:bodyPr/>
          <a:lstStyle/>
          <a:p>
            <a:pPr marL="68580" indent="0" algn="r" rtl="1">
              <a:buNone/>
            </a:pPr>
            <a:r>
              <a:rPr lang="ar-IQ" b="1" dirty="0"/>
              <a:t>1</a:t>
            </a:r>
            <a:r>
              <a:rPr lang="ar-IQ" b="1" dirty="0" smtClean="0"/>
              <a:t>-</a:t>
            </a:r>
            <a:r>
              <a:rPr lang="ar-IQ" sz="3200" b="1" dirty="0" smtClean="0">
                <a:solidFill>
                  <a:schemeClr val="tx1"/>
                </a:solidFill>
                <a:latin typeface="Arial" pitchFamily="34" charset="0"/>
                <a:cs typeface="Arial" pitchFamily="34" charset="0"/>
              </a:rPr>
              <a:t>اقتحام </a:t>
            </a:r>
            <a:r>
              <a:rPr lang="ar-IQ" sz="3200" b="1" dirty="0">
                <a:solidFill>
                  <a:schemeClr val="tx1"/>
                </a:solidFill>
                <a:latin typeface="Arial" pitchFamily="34" charset="0"/>
                <a:cs typeface="Arial" pitchFamily="34" charset="0"/>
              </a:rPr>
              <a:t>شبكات الحاسب الالي وتخريبها(قرصنة البرامج).</a:t>
            </a:r>
          </a:p>
          <a:p>
            <a:pPr marL="68580" indent="0" algn="r" rtl="1">
              <a:buNone/>
            </a:pPr>
            <a:r>
              <a:rPr lang="ar-IQ" sz="3200" b="1" dirty="0" smtClean="0">
                <a:solidFill>
                  <a:schemeClr val="tx1"/>
                </a:solidFill>
                <a:latin typeface="Arial" pitchFamily="34" charset="0"/>
                <a:cs typeface="Arial" pitchFamily="34" charset="0"/>
              </a:rPr>
              <a:t>2- </a:t>
            </a:r>
            <a:r>
              <a:rPr lang="ar-IQ" sz="3200" b="1" dirty="0">
                <a:solidFill>
                  <a:schemeClr val="tx1"/>
                </a:solidFill>
                <a:latin typeface="Arial" pitchFamily="34" charset="0"/>
                <a:cs typeface="Arial" pitchFamily="34" charset="0"/>
              </a:rPr>
              <a:t>سرقة المعلومات او الاطلاع عليها بدون ترخيص.</a:t>
            </a:r>
          </a:p>
          <a:p>
            <a:pPr marL="68580" indent="0" algn="r" rtl="1">
              <a:buNone/>
            </a:pPr>
            <a:r>
              <a:rPr lang="ar-IQ" sz="3200" b="1" dirty="0" smtClean="0">
                <a:solidFill>
                  <a:schemeClr val="tx1"/>
                </a:solidFill>
                <a:latin typeface="Arial" pitchFamily="34" charset="0"/>
                <a:cs typeface="Arial" pitchFamily="34" charset="0"/>
              </a:rPr>
              <a:t>3-انتهاك </a:t>
            </a:r>
            <a:r>
              <a:rPr lang="ar-IQ" sz="3200" b="1" dirty="0">
                <a:solidFill>
                  <a:schemeClr val="tx1"/>
                </a:solidFill>
                <a:latin typeface="Arial" pitchFamily="34" charset="0"/>
                <a:cs typeface="Arial" pitchFamily="34" charset="0"/>
              </a:rPr>
              <a:t>الاعراض وتشويه السمعة.</a:t>
            </a:r>
          </a:p>
          <a:p>
            <a:pPr marL="68580" indent="0" algn="r" rtl="1">
              <a:buNone/>
            </a:pPr>
            <a:r>
              <a:rPr lang="ar-IQ" sz="3200" b="1" dirty="0" smtClean="0">
                <a:solidFill>
                  <a:schemeClr val="tx1"/>
                </a:solidFill>
                <a:latin typeface="Arial" pitchFamily="34" charset="0"/>
                <a:cs typeface="Arial" pitchFamily="34" charset="0"/>
              </a:rPr>
              <a:t>4- اتلاف </a:t>
            </a:r>
            <a:r>
              <a:rPr lang="ar-IQ" sz="3200" b="1" dirty="0">
                <a:solidFill>
                  <a:schemeClr val="tx1"/>
                </a:solidFill>
                <a:latin typeface="Arial" pitchFamily="34" charset="0"/>
                <a:cs typeface="Arial" pitchFamily="34" charset="0"/>
              </a:rPr>
              <a:t>وتغيير ومحو البيانات والمعلومات.</a:t>
            </a:r>
          </a:p>
          <a:p>
            <a:pPr marL="68580" indent="0" algn="r" rtl="1">
              <a:buNone/>
            </a:pPr>
            <a:r>
              <a:rPr lang="ar-IQ" sz="3200" b="1" dirty="0" smtClean="0">
                <a:solidFill>
                  <a:schemeClr val="tx1"/>
                </a:solidFill>
                <a:latin typeface="Arial" pitchFamily="34" charset="0"/>
                <a:cs typeface="Arial" pitchFamily="34" charset="0"/>
              </a:rPr>
              <a:t>5-تسريب </a:t>
            </a:r>
            <a:r>
              <a:rPr lang="ar-IQ" sz="3200" b="1" dirty="0">
                <a:solidFill>
                  <a:schemeClr val="tx1"/>
                </a:solidFill>
                <a:latin typeface="Arial" pitchFamily="34" charset="0"/>
                <a:cs typeface="Arial" pitchFamily="34" charset="0"/>
              </a:rPr>
              <a:t>المعلومات والبيانات.</a:t>
            </a:r>
          </a:p>
          <a:p>
            <a:pPr marL="68580" indent="0" algn="r" rtl="1">
              <a:buNone/>
            </a:pPr>
            <a:r>
              <a:rPr lang="ar-IQ" sz="3200" b="1" dirty="0" smtClean="0">
                <a:solidFill>
                  <a:schemeClr val="tx1"/>
                </a:solidFill>
                <a:latin typeface="Arial" pitchFamily="34" charset="0"/>
                <a:cs typeface="Arial" pitchFamily="34" charset="0"/>
              </a:rPr>
              <a:t>6-جمع </a:t>
            </a:r>
            <a:r>
              <a:rPr lang="ar-IQ" sz="3200" b="1" dirty="0">
                <a:solidFill>
                  <a:schemeClr val="tx1"/>
                </a:solidFill>
                <a:latin typeface="Arial" pitchFamily="34" charset="0"/>
                <a:cs typeface="Arial" pitchFamily="34" charset="0"/>
              </a:rPr>
              <a:t>المعلومات والبيانات و اعادة استخدامها.</a:t>
            </a:r>
          </a:p>
          <a:p>
            <a:pPr marL="68580" indent="0" algn="r" rtl="1">
              <a:buNone/>
            </a:pPr>
            <a:r>
              <a:rPr lang="ar-IQ" sz="3200" b="1" dirty="0" smtClean="0">
                <a:solidFill>
                  <a:schemeClr val="tx1"/>
                </a:solidFill>
                <a:latin typeface="Arial" pitchFamily="34" charset="0"/>
                <a:cs typeface="Arial" pitchFamily="34" charset="0"/>
              </a:rPr>
              <a:t>7-نشر </a:t>
            </a:r>
            <a:r>
              <a:rPr lang="ar-IQ" sz="3200" b="1" dirty="0">
                <a:solidFill>
                  <a:schemeClr val="tx1"/>
                </a:solidFill>
                <a:latin typeface="Arial" pitchFamily="34" charset="0"/>
                <a:cs typeface="Arial" pitchFamily="34" charset="0"/>
              </a:rPr>
              <a:t>واستخدام برامج الحاسب الالي بما يشكل انتهاك لقوانين حقوق الملكية و الاسرار التجارية.</a:t>
            </a:r>
          </a:p>
          <a:p>
            <a:pPr marL="68580" indent="0" algn="r" rtl="1">
              <a:buNone/>
            </a:pPr>
            <a:endParaRPr lang="en-US" sz="3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74626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497</TotalTime>
  <Words>1558</Words>
  <Application>Microsoft Office PowerPoint</Application>
  <PresentationFormat>عرض على الشاشة (3:4)‏</PresentationFormat>
  <Paragraphs>147</Paragraphs>
  <Slides>23</Slides>
  <Notes>1</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أوستن</vt:lpstr>
      <vt:lpstr>عرض تقديمي في PowerPoint</vt:lpstr>
      <vt:lpstr>عرض تقديمي في PowerPoint</vt:lpstr>
      <vt:lpstr>الجريمة الإلكترونية  هي الجريمة ذات الطابع المادي التي تتمثل في كل سلوك غير قانوني مرتبط بأي شكل بالأجهزة الإلكترونية يتسبب في حصول المجرم على فوائد مع تحميل الضحية خسارة ودائماْ يكون هدف هذه الجرائم هو سرقة وقرصنة المعلومات الموجودة في الأجهزة أو تهدف إلى ابتزاز الأشخاص بمعلوماتهم المخزنة على أجهزتهم المسروقة .</vt:lpstr>
      <vt:lpstr>مسميات الجريمة الإلكترونية</vt:lpstr>
      <vt:lpstr>عرض تقديمي في PowerPoint</vt:lpstr>
      <vt:lpstr>أهداف الجرائم الإلكترونية</vt:lpstr>
      <vt:lpstr>عرض تقديمي في PowerPoint</vt:lpstr>
      <vt:lpstr>أدوات الجرائم الإلكترونية</vt:lpstr>
      <vt:lpstr>اشكال الجريمة الالكترونية </vt:lpstr>
      <vt:lpstr>انواع الجرائم الالكترونية </vt:lpstr>
      <vt:lpstr>عرض تقديمي في PowerPoint</vt:lpstr>
      <vt:lpstr>اسباب الجرائم الالكترونية </vt:lpstr>
      <vt:lpstr>عرض تقديمي في PowerPoint</vt:lpstr>
      <vt:lpstr>عرض تقديمي في PowerPoint</vt:lpstr>
      <vt:lpstr>دوافع الجريمة الالكترونية </vt:lpstr>
      <vt:lpstr>امثلة على الجرائم الالكترونية </vt:lpstr>
      <vt:lpstr> التصيد الاحتيالي</vt:lpstr>
      <vt:lpstr>هجمات الحرمان من الخدمات الموزَّعة</vt:lpstr>
      <vt:lpstr>مكافحة الجرائم الالكترونية </vt:lpstr>
      <vt:lpstr>كيفية حماية نفسك من الجرائم الالكترونية </vt:lpstr>
      <vt:lpstr>التوصيات</vt:lpstr>
      <vt:lpstr>التوصيات</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26</cp:revision>
  <dcterms:created xsi:type="dcterms:W3CDTF">2025-02-16T07:02:24Z</dcterms:created>
  <dcterms:modified xsi:type="dcterms:W3CDTF">2025-09-24T19:47:31Z</dcterms:modified>
</cp:coreProperties>
</file>