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1646" autoAdjust="0"/>
  </p:normalViewPr>
  <p:slideViewPr>
    <p:cSldViewPr snapToGrid="0">
      <p:cViewPr varScale="1">
        <p:scale>
          <a:sx n="76" d="100"/>
          <a:sy n="76" d="100"/>
        </p:scale>
        <p:origin x="12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1F5E093-1B54-46A5-987E-65410CE1371A}" type="datetimeFigureOut">
              <a:rPr lang="ar-IQ" smtClean="0"/>
              <a:t>04/04/1447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9C7575B-FEF0-4AF9-A4F4-F67F8F3FE8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63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45643-E38C-405C-B9DB-FE9466D9D1FD}" type="slidenum">
              <a:rPr kumimoji="0" lang="ar-IQ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3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575B-FEF0-4AF9-A4F4-F67F8F3FE8C3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310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45643-E38C-405C-B9DB-FE9466D9D1FD}" type="slidenum">
              <a:rPr kumimoji="0" lang="ar-IQ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IQ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8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8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9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81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7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93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1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0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5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4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4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3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8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5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25A6-9A25-465E-B3B5-C7E6F84C1644}" type="datetimeFigureOut">
              <a:rPr kumimoji="0" lang="ar-IQ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04/04/1447</a:t>
            </a:fld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AD49-6DF6-4D68-9A4C-F610A50694A3}" type="slidenum">
              <a:rPr kumimoji="0" lang="ar-IQ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IQ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3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427843"/>
            <a:ext cx="10824279" cy="4503905"/>
          </a:xfrm>
        </p:spPr>
        <p:txBody>
          <a:bodyPr>
            <a:noAutofit/>
          </a:bodyPr>
          <a:lstStyle/>
          <a:p>
            <a:pPr algn="ctr"/>
            <a:r>
              <a:rPr lang="ar-IQ" sz="4800" b="1" dirty="0">
                <a:solidFill>
                  <a:srgbClr val="C00000"/>
                </a:solidFill>
              </a:rPr>
              <a:t>دوره تدريبيه بعنوان </a:t>
            </a:r>
            <a:br>
              <a:rPr lang="ar-IQ" sz="4800" b="1" dirty="0">
                <a:solidFill>
                  <a:srgbClr val="C00000"/>
                </a:solidFill>
              </a:rPr>
            </a:br>
            <a:r>
              <a:rPr lang="ar-IQ" sz="4000" b="1" dirty="0">
                <a:solidFill>
                  <a:srgbClr val="FF0000"/>
                </a:solidFill>
              </a:rPr>
              <a:t>استمارة تقييم الاداء وفق المستجدات للعام الدراسي 2025-2026</a:t>
            </a:r>
            <a:br>
              <a:rPr lang="ar-IQ" sz="4000" b="1" dirty="0">
                <a:solidFill>
                  <a:srgbClr val="FF0000"/>
                </a:solidFill>
              </a:rPr>
            </a:br>
            <a:r>
              <a:rPr lang="ar-IQ" sz="4000" b="1" dirty="0">
                <a:solidFill>
                  <a:srgbClr val="FF0000"/>
                </a:solidFill>
              </a:rPr>
              <a:t>اعداد </a:t>
            </a:r>
            <a:br>
              <a:rPr lang="ar-IQ" sz="4000" b="1" dirty="0">
                <a:solidFill>
                  <a:srgbClr val="FF0000"/>
                </a:solidFill>
              </a:rPr>
            </a:br>
            <a:r>
              <a:rPr lang="ar-IQ" sz="4000" b="1" dirty="0">
                <a:solidFill>
                  <a:srgbClr val="FF0000"/>
                </a:solidFill>
              </a:rPr>
              <a:t>م. رشا محمد شاكر  </a:t>
            </a:r>
          </a:p>
        </p:txBody>
      </p:sp>
    </p:spTree>
    <p:extLst>
      <p:ext uri="{BB962C8B-B14F-4D97-AF65-F5344CB8AC3E}">
        <p14:creationId xmlns:p14="http://schemas.microsoft.com/office/powerpoint/2010/main" val="309381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6" y="303096"/>
            <a:ext cx="10415115" cy="1584069"/>
          </a:xfrm>
        </p:spPr>
        <p:txBody>
          <a:bodyPr>
            <a:noAutofit/>
          </a:bodyPr>
          <a:lstStyle/>
          <a:p>
            <a:pPr algn="ctr"/>
            <a:r>
              <a:rPr lang="ar-IQ" dirty="0">
                <a:solidFill>
                  <a:schemeClr val="accent1"/>
                </a:solidFill>
              </a:rPr>
              <a:t>المحور الثالث: الجانب التربوي والارشادي والتعليم المستمر 20 %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1477818"/>
            <a:ext cx="11277599" cy="5227782"/>
          </a:xfrm>
        </p:spPr>
      </p:pic>
    </p:spTree>
    <p:extLst>
      <p:ext uri="{BB962C8B-B14F-4D97-AF65-F5344CB8AC3E}">
        <p14:creationId xmlns:p14="http://schemas.microsoft.com/office/powerpoint/2010/main" val="405829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099127"/>
            <a:ext cx="9963150" cy="5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7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>
                <a:solidFill>
                  <a:prstClr val="black">
                    <a:lumMod val="85000"/>
                    <a:lumOff val="15000"/>
                  </a:prstClr>
                </a:solidFill>
              </a:rPr>
              <a:t>المحور الثالث   :- حقيبة الاستاذ تضم الفقرات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2133600"/>
            <a:ext cx="10537961" cy="3777622"/>
          </a:xfrm>
        </p:spPr>
        <p:txBody>
          <a:bodyPr>
            <a:normAutofit/>
          </a:bodyPr>
          <a:lstStyle/>
          <a:p>
            <a:r>
              <a:rPr lang="ar-IQ" sz="2800" b="1" dirty="0"/>
              <a:t>الامر الاداري للجان الفرع 2 لجان دائمية </a:t>
            </a:r>
          </a:p>
          <a:p>
            <a:r>
              <a:rPr lang="ar-IQ" sz="2800" b="1" dirty="0"/>
              <a:t>كتب الشكر عدد 1 شكر الوزير </a:t>
            </a:r>
          </a:p>
          <a:p>
            <a:r>
              <a:rPr lang="ar-IQ" sz="2800" b="1" dirty="0"/>
              <a:t>شهادات  التعليم المستمر </a:t>
            </a:r>
          </a:p>
          <a:p>
            <a:r>
              <a:rPr lang="ar-IQ" sz="2800" b="1" dirty="0"/>
              <a:t>الامر الاداري للاعمال التطوعبه والزيارات الميدانية و خدمة المجتمع </a:t>
            </a:r>
          </a:p>
        </p:txBody>
      </p:sp>
    </p:spTree>
    <p:extLst>
      <p:ext uri="{BB962C8B-B14F-4D97-AF65-F5344CB8AC3E}">
        <p14:creationId xmlns:p14="http://schemas.microsoft.com/office/powerpoint/2010/main" val="211613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485" y="520683"/>
            <a:ext cx="10759119" cy="4994743"/>
          </a:xfrm>
        </p:spPr>
        <p:txBody>
          <a:bodyPr>
            <a:normAutofit fontScale="90000"/>
          </a:bodyPr>
          <a:lstStyle/>
          <a:p>
            <a:pPr algn="ctr" rtl="0"/>
            <a:r>
              <a:rPr lang="ar-IQ" b="1" dirty="0">
                <a:solidFill>
                  <a:schemeClr val="accent1"/>
                </a:solidFill>
              </a:rPr>
              <a:t>المحور الرابع </a:t>
            </a:r>
            <a:br>
              <a:rPr lang="ar-IQ" b="1" dirty="0">
                <a:solidFill>
                  <a:schemeClr val="accent1"/>
                </a:solidFill>
              </a:rPr>
            </a:br>
            <a:r>
              <a:rPr lang="ar-IQ" b="1" dirty="0">
                <a:solidFill>
                  <a:schemeClr val="accent1"/>
                </a:solidFill>
              </a:rPr>
              <a:t>مواطن القوة تملى من قبل المسؤول المباشر( بعد ان تقدم الوثائق من قبل صاحب العلاقة المشمول بالتقييم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ar-IQ" b="1" dirty="0">
                <a:solidFill>
                  <a:schemeClr val="accent1"/>
                </a:solidFill>
              </a:rPr>
            </a:br>
            <a:r>
              <a:rPr lang="ar-IQ" b="1" u="sng" dirty="0">
                <a:solidFill>
                  <a:srgbClr val="7030A0"/>
                </a:solidFill>
              </a:rPr>
              <a:t>ملاحظة:</a:t>
            </a:r>
            <a:r>
              <a:rPr lang="ar-IQ" b="1" dirty="0">
                <a:solidFill>
                  <a:srgbClr val="7030A0"/>
                </a:solidFill>
              </a:rPr>
              <a:t> في حال كون درجة الفقرة (المحور الثاني/ 1) صفر فان درجة التقييم النهائية يجب ان لا تتجاوز </a:t>
            </a:r>
            <a:r>
              <a:rPr lang="ar-IQ" b="1" u="sng" dirty="0">
                <a:solidFill>
                  <a:srgbClr val="7030A0"/>
                </a:solidFill>
              </a:rPr>
              <a:t>75</a:t>
            </a:r>
            <a:br>
              <a:rPr lang="ar-IQ" b="1" dirty="0">
                <a:solidFill>
                  <a:srgbClr val="7030A0"/>
                </a:solidFill>
              </a:rPr>
            </a:br>
            <a:br>
              <a:rPr lang="ar-IQ" b="1" dirty="0">
                <a:solidFill>
                  <a:srgbClr val="7030A0"/>
                </a:solidFill>
              </a:rPr>
            </a:br>
            <a:r>
              <a:rPr lang="ar-IQ" b="1" dirty="0">
                <a:solidFill>
                  <a:schemeClr val="accent1"/>
                </a:solidFill>
              </a:rPr>
              <a:t>مواطن القوة  (الدرجة القصوى 10) </a:t>
            </a:r>
            <a:br>
              <a:rPr lang="ar-IQ" b="1" dirty="0">
                <a:solidFill>
                  <a:schemeClr val="accent1"/>
                </a:solidFill>
              </a:rPr>
            </a:br>
            <a:r>
              <a:rPr lang="ar-IQ" b="1" dirty="0">
                <a:solidFill>
                  <a:schemeClr val="accent1"/>
                </a:solidFill>
              </a:rPr>
              <a:t> </a:t>
            </a:r>
            <a:r>
              <a:rPr lang="ar-IQ" b="1" u="sng" dirty="0">
                <a:solidFill>
                  <a:schemeClr val="accent1"/>
                </a:solidFill>
              </a:rPr>
              <a:t>حصريا في سكوبس</a:t>
            </a:r>
            <a:r>
              <a:rPr lang="en-US" b="1" u="sng" dirty="0">
                <a:solidFill>
                  <a:srgbClr val="A53010"/>
                </a:solidFill>
              </a:rPr>
              <a:t>h-index </a:t>
            </a:r>
            <a:r>
              <a:rPr lang="ar-IQ" b="1" u="sng" dirty="0">
                <a:solidFill>
                  <a:schemeClr val="accent1"/>
                </a:solidFill>
              </a:rPr>
              <a:t>معامل ال</a:t>
            </a:r>
          </a:p>
        </p:txBody>
      </p:sp>
    </p:spTree>
    <p:extLst>
      <p:ext uri="{BB962C8B-B14F-4D97-AF65-F5344CB8AC3E}">
        <p14:creationId xmlns:p14="http://schemas.microsoft.com/office/powerpoint/2010/main" val="193032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255"/>
            <a:ext cx="11684000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5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226292"/>
            <a:ext cx="12192000" cy="66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المحور الرابع   :- حقيبة الاستاذ تضم الفقرات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960" y="2133600"/>
            <a:ext cx="9665652" cy="3777622"/>
          </a:xfrm>
        </p:spPr>
        <p:txBody>
          <a:bodyPr>
            <a:normAutofit/>
          </a:bodyPr>
          <a:lstStyle/>
          <a:p>
            <a:r>
              <a:rPr lang="ar-IQ" sz="2800" b="1" dirty="0"/>
              <a:t>معامل ال </a:t>
            </a:r>
            <a:r>
              <a:rPr lang="en-US" sz="2800" b="1" dirty="0"/>
              <a:t>h-index  </a:t>
            </a:r>
            <a:r>
              <a:rPr lang="ar-IQ" sz="2800" b="1" dirty="0"/>
              <a:t>حصريا في سكوبس لكل تدريسي </a:t>
            </a:r>
          </a:p>
          <a:p>
            <a:r>
              <a:rPr lang="ar-IQ" sz="2800" b="1" dirty="0"/>
              <a:t>الامر الاداري الخاص بالفقرات المذكوره في مواطن القوه</a:t>
            </a:r>
          </a:p>
          <a:p>
            <a:r>
              <a:rPr lang="ar-IQ" sz="2800" b="1" dirty="0"/>
              <a:t>صور لهوية نقابة الاكادميين</a:t>
            </a:r>
          </a:p>
        </p:txBody>
      </p:sp>
    </p:spTree>
    <p:extLst>
      <p:ext uri="{BB962C8B-B14F-4D97-AF65-F5344CB8AC3E}">
        <p14:creationId xmlns:p14="http://schemas.microsoft.com/office/powerpoint/2010/main" val="3813851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5" y="390598"/>
            <a:ext cx="10128069" cy="55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3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34" y="439383"/>
            <a:ext cx="8911687" cy="1280890"/>
          </a:xfrm>
        </p:spPr>
        <p:txBody>
          <a:bodyPr>
            <a:normAutofit/>
          </a:bodyPr>
          <a:lstStyle/>
          <a:p>
            <a:r>
              <a:rPr lang="ar-IQ" sz="4000" b="1" dirty="0">
                <a:solidFill>
                  <a:srgbClr val="FF0000"/>
                </a:solidFill>
              </a:rPr>
              <a:t>استمارة التدريسي الاداري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1" y="1235364"/>
            <a:ext cx="12192000" cy="55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7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28725"/>
            <a:ext cx="113823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3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34" y="517649"/>
            <a:ext cx="11130064" cy="5204197"/>
          </a:xfrm>
        </p:spPr>
        <p:txBody>
          <a:bodyPr>
            <a:normAutofit/>
          </a:bodyPr>
          <a:lstStyle/>
          <a:p>
            <a:pPr algn="r" rtl="1"/>
            <a:r>
              <a:rPr lang="ar-IQ" sz="3600" b="1" dirty="0"/>
              <a:t>تملىء استمارة عدد 2 لكل تدريسي </a:t>
            </a:r>
          </a:p>
          <a:p>
            <a:pPr marL="0" indent="0" algn="r" rtl="1">
              <a:buNone/>
            </a:pPr>
            <a:r>
              <a:rPr lang="ar-IQ" sz="3600" b="1" dirty="0"/>
              <a:t>( تدريسي , اداري , تفرغ جزئي )</a:t>
            </a:r>
          </a:p>
          <a:p>
            <a:pPr algn="r" rtl="1"/>
            <a:r>
              <a:rPr lang="ar-IQ" sz="3600" b="1" dirty="0"/>
              <a:t>مليء المعلومات نسخ</a:t>
            </a:r>
            <a:r>
              <a:rPr lang="ar-SA" sz="3600" b="1" dirty="0"/>
              <a:t>تين</a:t>
            </a:r>
            <a:r>
              <a:rPr lang="ar-IQ" sz="3600" b="1" dirty="0"/>
              <a:t> </a:t>
            </a:r>
            <a:r>
              <a:rPr lang="ar-SA" sz="3600" b="1" dirty="0"/>
              <a:t>مع </a:t>
            </a:r>
            <a:r>
              <a:rPr lang="ar-IQ" sz="3600" b="1" dirty="0"/>
              <a:t>التوقيع </a:t>
            </a:r>
            <a:r>
              <a:rPr lang="ar-SA" sz="3600" b="1" dirty="0"/>
              <a:t>اعلى الاستمارة</a:t>
            </a:r>
            <a:r>
              <a:rPr lang="ar-IQ" sz="3600" b="1" dirty="0"/>
              <a:t>   </a:t>
            </a:r>
            <a:r>
              <a:rPr lang="ar-IQ" sz="3600" b="1" u="sng" dirty="0">
                <a:solidFill>
                  <a:srgbClr val="FF0000"/>
                </a:solidFill>
              </a:rPr>
              <a:t>بدون تاريخ </a:t>
            </a:r>
          </a:p>
          <a:p>
            <a:pPr algn="r" rtl="1"/>
            <a:r>
              <a:rPr lang="ar-IQ" sz="3600" b="1" dirty="0">
                <a:solidFill>
                  <a:schemeClr val="tx1"/>
                </a:solidFill>
              </a:rPr>
              <a:t>ملىء استمارات النشاط عدد 2</a:t>
            </a:r>
          </a:p>
          <a:p>
            <a:r>
              <a:rPr lang="ar-IQ" sz="3600" b="1" dirty="0">
                <a:latin typeface="Arial-BoldMT"/>
              </a:rPr>
              <a:t> </a:t>
            </a:r>
            <a:r>
              <a:rPr lang="ar-IQ" sz="3600" b="1" u="sng" dirty="0">
                <a:solidFill>
                  <a:srgbClr val="FF0000"/>
                </a:solidFill>
                <a:latin typeface="Arial-BoldMT"/>
              </a:rPr>
              <a:t>على ان يتم سحب التوثيقات وجه واحد واضح  حصرا </a:t>
            </a:r>
            <a:endParaRPr lang="ar-IQ" sz="3600" b="1" u="sng" dirty="0">
              <a:solidFill>
                <a:srgbClr val="FF0000"/>
              </a:solidFill>
            </a:endParaRPr>
          </a:p>
          <a:p>
            <a:endParaRPr lang="ar-IQ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70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11" y="252549"/>
            <a:ext cx="9993191" cy="63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6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25" y="420430"/>
            <a:ext cx="8915400" cy="2862701"/>
          </a:xfrm>
        </p:spPr>
      </p:pic>
      <p:sp>
        <p:nvSpPr>
          <p:cNvPr id="5" name="Rectangle 4"/>
          <p:cNvSpPr/>
          <p:nvPr/>
        </p:nvSpPr>
        <p:spPr>
          <a:xfrm>
            <a:off x="1036320" y="3283131"/>
            <a:ext cx="10249988" cy="442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 rtl="1">
              <a:spcBef>
                <a:spcPts val="1000"/>
              </a:spcBef>
              <a:buClr>
                <a:srgbClr val="A53010"/>
              </a:buClr>
            </a:pPr>
            <a:r>
              <a:rPr lang="ar-IQ" sz="2000" b="1" dirty="0">
                <a:solidFill>
                  <a:srgbClr val="C00000"/>
                </a:solidFill>
                <a:ea typeface="Arial" panose="020B0604020202020204" pitchFamily="34" charset="0"/>
              </a:rPr>
              <a:t> المحور الاول :- حقيبة الاستاذ تضم المرفقات 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ar-IQ" b="1" dirty="0">
                <a:solidFill>
                  <a:srgbClr val="C00000"/>
                </a:solidFill>
                <a:ea typeface="Arial" panose="020B0604020202020204" pitchFamily="34" charset="0"/>
              </a:rPr>
              <a:t>التكليف الاولية 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ar-IQ" b="1" dirty="0">
                <a:solidFill>
                  <a:srgbClr val="C00000"/>
                </a:solidFill>
                <a:ea typeface="Arial" panose="020B0604020202020204" pitchFamily="34" charset="0"/>
              </a:rPr>
              <a:t>تكليف العليا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ar-IQ" b="1" dirty="0">
                <a:solidFill>
                  <a:srgbClr val="C00000"/>
                </a:solidFill>
                <a:ea typeface="Arial" panose="020B0604020202020204" pitchFamily="34" charset="0"/>
              </a:rPr>
              <a:t>استبانة الطلاب 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ar-IQ" b="1" dirty="0">
                <a:solidFill>
                  <a:srgbClr val="C00000"/>
                </a:solidFill>
                <a:ea typeface="Arial" panose="020B0604020202020204" pitchFamily="34" charset="0"/>
              </a:rPr>
              <a:t>التعليم المدمج كتاب نشر 5 مجاضرات على موقع الكليه او صور لنشر 5 محاضرات على الكلاس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ar-IQ" b="1" dirty="0">
                <a:solidFill>
                  <a:srgbClr val="C00000"/>
                </a:solidFill>
                <a:ea typeface="Arial" panose="020B0604020202020204" pitchFamily="34" charset="0"/>
              </a:rPr>
              <a:t>الامر الاداري لوصف المقرارت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ar-IQ" b="1" dirty="0">
                <a:solidFill>
                  <a:srgbClr val="C00000"/>
                </a:solidFill>
                <a:ea typeface="Arial" panose="020B0604020202020204" pitchFamily="34" charset="0"/>
              </a:rPr>
              <a:t>الامر الاداري لتحديث المناهج  </a:t>
            </a: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ar-IQ" sz="2400" b="1" dirty="0">
              <a:solidFill>
                <a:srgbClr val="C00000"/>
              </a:solidFill>
              <a:ea typeface="Arial" panose="020B0604020202020204" pitchFamily="34" charset="0"/>
            </a:endParaRPr>
          </a:p>
          <a:p>
            <a:pPr marR="224790" lvl="0" algn="just" defTabSz="457200" rtl="1">
              <a:lnSpc>
                <a:spcPct val="108000"/>
              </a:lnSpc>
              <a:spcBef>
                <a:spcPts val="1000"/>
              </a:spcBef>
              <a:buClr>
                <a:srgbClr val="A53010"/>
              </a:buClr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218440" lvl="0" indent="1270" algn="r" defTabSz="457200" rtl="1">
              <a:lnSpc>
                <a:spcPct val="104000"/>
              </a:lnSpc>
              <a:spcBef>
                <a:spcPts val="1000"/>
              </a:spcBef>
              <a:spcAft>
                <a:spcPts val="25"/>
              </a:spcAft>
              <a:buClr>
                <a:srgbClr val="A53010"/>
              </a:buClr>
              <a:buFont typeface="Wingdings 3" charset="2"/>
              <a:buChar char=""/>
            </a:pPr>
            <a:endParaRPr lang="en-US" sz="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r" defTabSz="457200" rtl="1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ar-IQ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61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8" y="183913"/>
            <a:ext cx="12192000" cy="476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6" y="478972"/>
            <a:ext cx="11974285" cy="5425440"/>
          </a:xfrm>
        </p:spPr>
      </p:pic>
    </p:spTree>
    <p:extLst>
      <p:ext uri="{BB962C8B-B14F-4D97-AF65-F5344CB8AC3E}">
        <p14:creationId xmlns:p14="http://schemas.microsoft.com/office/powerpoint/2010/main" val="180193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0" y="261937"/>
            <a:ext cx="118586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84" y="635726"/>
            <a:ext cx="8915400" cy="5852160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ar-IQ" sz="2800" b="1" dirty="0">
                <a:solidFill>
                  <a:srgbClr val="FF0000"/>
                </a:solidFill>
              </a:rPr>
              <a:t>كتاب لجنة الرصانة العلمية </a:t>
            </a:r>
          </a:p>
          <a:p>
            <a:pPr lvl="0">
              <a:buClr>
                <a:srgbClr val="A53010"/>
              </a:buClr>
            </a:pPr>
            <a:r>
              <a:rPr lang="ar-IQ" sz="2800" b="1" dirty="0">
                <a:solidFill>
                  <a:srgbClr val="FF0000"/>
                </a:solidFill>
              </a:rPr>
              <a:t>الورقة الاولى من البحث مع اثبات المجلة ضمن سكوبس </a:t>
            </a:r>
          </a:p>
          <a:p>
            <a:pPr lvl="0">
              <a:buClr>
                <a:srgbClr val="A53010"/>
              </a:buClr>
            </a:pPr>
            <a:r>
              <a:rPr lang="ar-IQ" sz="2800" b="1" dirty="0">
                <a:solidFill>
                  <a:srgbClr val="FF0000"/>
                </a:solidFill>
              </a:rPr>
              <a:t>البحوث المنشوره ضمن المؤتمرات ترفق شهادة المشاركة </a:t>
            </a:r>
          </a:p>
          <a:p>
            <a:pPr lvl="0">
              <a:buClr>
                <a:srgbClr val="A53010"/>
              </a:buClr>
            </a:pPr>
            <a:r>
              <a:rPr lang="ar-IQ" sz="2800" b="1" dirty="0">
                <a:solidFill>
                  <a:srgbClr val="FF0000"/>
                </a:solidFill>
              </a:rPr>
              <a:t>الامر الاداري للاشراف لسنة التقيم حصرا </a:t>
            </a:r>
          </a:p>
          <a:p>
            <a:pPr lvl="0">
              <a:buClr>
                <a:srgbClr val="A53010"/>
              </a:buClr>
            </a:pPr>
            <a:r>
              <a:rPr lang="ar-IQ" sz="2800" b="1" dirty="0">
                <a:solidFill>
                  <a:srgbClr val="FF0000"/>
                </a:solidFill>
              </a:rPr>
              <a:t>تقييم البحوث عدد 3 يرفق مايثبت التقييم </a:t>
            </a:r>
          </a:p>
          <a:p>
            <a:pPr lvl="0">
              <a:buClr>
                <a:srgbClr val="A53010"/>
              </a:buClr>
            </a:pPr>
            <a:r>
              <a:rPr lang="ar-IQ" sz="2800" b="1" dirty="0">
                <a:solidFill>
                  <a:srgbClr val="FF0000"/>
                </a:solidFill>
              </a:rPr>
              <a:t>يرفق الامر الاداري للمحاضر في ورشة عمل او ندوه ( حملة الماجستير مدرس ومدرس مساعد حصرا ) عدد 2 </a:t>
            </a:r>
          </a:p>
          <a:p>
            <a:pPr lvl="0">
              <a:buClr>
                <a:srgbClr val="A53010"/>
              </a:buClr>
            </a:pPr>
            <a:r>
              <a:rPr lang="ar-IQ" sz="2800" b="1" dirty="0">
                <a:solidFill>
                  <a:srgbClr val="FF0000"/>
                </a:solidFill>
              </a:rPr>
              <a:t>الامر الاداري لرئيس واعضاء لجنة تحرير المجلة </a:t>
            </a:r>
          </a:p>
          <a:p>
            <a:pPr lvl="0">
              <a:buClr>
                <a:srgbClr val="A53010"/>
              </a:buClr>
            </a:pPr>
            <a:endParaRPr lang="ar-IQ" sz="2800" b="1" dirty="0">
              <a:solidFill>
                <a:srgbClr val="FF0000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18061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705394"/>
            <a:ext cx="12192000" cy="56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258715"/>
            <a:ext cx="9728065" cy="13262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1741714"/>
            <a:ext cx="11547565" cy="47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25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7" y="235131"/>
            <a:ext cx="10128069" cy="6261463"/>
          </a:xfrm>
        </p:spPr>
      </p:pic>
    </p:spTree>
    <p:extLst>
      <p:ext uri="{BB962C8B-B14F-4D97-AF65-F5344CB8AC3E}">
        <p14:creationId xmlns:p14="http://schemas.microsoft.com/office/powerpoint/2010/main" val="3286333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0"/>
            <a:ext cx="9919653" cy="1316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1316981"/>
            <a:ext cx="9919653" cy="55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163" y="624110"/>
            <a:ext cx="9724450" cy="1280890"/>
          </a:xfrm>
        </p:spPr>
        <p:txBody>
          <a:bodyPr/>
          <a:lstStyle/>
          <a:p>
            <a:pPr algn="ctr"/>
            <a:r>
              <a:rPr lang="ar-IQ" b="1" dirty="0">
                <a:solidFill>
                  <a:srgbClr val="FF0000"/>
                </a:solidFill>
              </a:rPr>
              <a:t>استمارة تقييم أداء أعضاء الهيئة التدريسية</a:t>
            </a:r>
            <a:br>
              <a:rPr lang="ar-IQ" b="1" dirty="0">
                <a:solidFill>
                  <a:srgbClr val="FF0000"/>
                </a:solidFill>
              </a:rPr>
            </a:br>
            <a:r>
              <a:rPr lang="ar-IQ" b="1" dirty="0">
                <a:solidFill>
                  <a:srgbClr val="FF0000"/>
                </a:solidFill>
              </a:rPr>
              <a:t>تملىء المعلومات من قبل التدريسي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69" y="1905000"/>
            <a:ext cx="8599251" cy="4617396"/>
          </a:xfrm>
        </p:spPr>
      </p:pic>
    </p:spTree>
    <p:extLst>
      <p:ext uri="{BB962C8B-B14F-4D97-AF65-F5344CB8AC3E}">
        <p14:creationId xmlns:p14="http://schemas.microsoft.com/office/powerpoint/2010/main" val="3995779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1"/>
            <a:ext cx="10598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4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796" y="621819"/>
            <a:ext cx="10282136" cy="2140118"/>
          </a:xfrm>
        </p:spPr>
        <p:txBody>
          <a:bodyPr>
            <a:normAutofit/>
          </a:bodyPr>
          <a:lstStyle/>
          <a:p>
            <a:pPr algn="ctr" rtl="0"/>
            <a:r>
              <a:rPr lang="ar-IQ" sz="4400" b="1" dirty="0">
                <a:solidFill>
                  <a:srgbClr val="FF0000"/>
                </a:solidFill>
              </a:rPr>
              <a:t>المحور الاول</a:t>
            </a:r>
            <a:br>
              <a:rPr lang="ar-IQ" sz="4400" b="1" dirty="0">
                <a:solidFill>
                  <a:srgbClr val="FF0000"/>
                </a:solidFill>
              </a:rPr>
            </a:br>
            <a:r>
              <a:rPr lang="ar-IQ" sz="2200" b="1" dirty="0">
                <a:solidFill>
                  <a:srgbClr val="FF0000"/>
                </a:solidFill>
              </a:rPr>
              <a:t>المحور الأول : جودة التدريس والتعليم والالتزام الوظيفي يملئ من قبل اللجنة بعد ان يقدم صاحب العلاقة ما يؤيد</a:t>
            </a:r>
            <a:br>
              <a:rPr lang="ar-IQ" sz="2200" b="1" dirty="0">
                <a:solidFill>
                  <a:srgbClr val="FF0000"/>
                </a:solidFill>
              </a:rPr>
            </a:br>
            <a:r>
              <a:rPr lang="ar-IQ" sz="2200" b="1" dirty="0">
                <a:solidFill>
                  <a:srgbClr val="FF0000"/>
                </a:solidFill>
              </a:rPr>
              <a:t>الفقرات 1 ، 3 ، 4  تملئ الفقرتين 2 ، 5 من قبل المسؤل المباشر 50 %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105" y="3362827"/>
            <a:ext cx="10654867" cy="3777622"/>
          </a:xfrm>
        </p:spPr>
        <p:txBody>
          <a:bodyPr>
            <a:normAutofit/>
          </a:bodyPr>
          <a:lstStyle/>
          <a:p>
            <a:r>
              <a:rPr lang="ar-IQ" sz="2800" b="1" dirty="0"/>
              <a:t>غير المكلف بمهام تدريسية تحتسب له الفقرة 5 فقط وتمثل درجة المحور باكمله</a:t>
            </a:r>
          </a:p>
        </p:txBody>
      </p:sp>
    </p:spTree>
    <p:extLst>
      <p:ext uri="{BB962C8B-B14F-4D97-AF65-F5344CB8AC3E}">
        <p14:creationId xmlns:p14="http://schemas.microsoft.com/office/powerpoint/2010/main" val="190967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1" y="156754"/>
            <a:ext cx="10570359" cy="63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81" y="610581"/>
            <a:ext cx="11804071" cy="5716328"/>
          </a:xfrm>
        </p:spPr>
        <p:txBody>
          <a:bodyPr>
            <a:normAutofit/>
          </a:bodyPr>
          <a:lstStyle/>
          <a:p>
            <a:pPr marL="0" indent="0">
              <a:buClr>
                <a:srgbClr val="A53010"/>
              </a:buClr>
              <a:buNone/>
            </a:pPr>
            <a:r>
              <a:rPr lang="ar-IQ" sz="3600" b="1" dirty="0">
                <a:solidFill>
                  <a:srgbClr val="C00000"/>
                </a:solidFill>
                <a:ea typeface="Arial" panose="020B0604020202020204" pitchFamily="34" charset="0"/>
              </a:rPr>
              <a:t> المحور الاول :- حقيبة الاستاذ تضم المرفقات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ar-IQ" sz="3600" b="1" dirty="0">
                <a:solidFill>
                  <a:srgbClr val="C00000"/>
                </a:solidFill>
                <a:ea typeface="Arial" panose="020B0604020202020204" pitchFamily="34" charset="0"/>
              </a:rPr>
              <a:t> </a:t>
            </a:r>
          </a:p>
          <a:p>
            <a:pPr>
              <a:buClr>
                <a:srgbClr val="A53010"/>
              </a:buClr>
            </a:pPr>
            <a:r>
              <a:rPr lang="ar-IQ" sz="3200" b="1" dirty="0">
                <a:solidFill>
                  <a:srgbClr val="C00000"/>
                </a:solidFill>
                <a:ea typeface="Arial" panose="020B0604020202020204" pitchFamily="34" charset="0"/>
              </a:rPr>
              <a:t>التكليف الاولية </a:t>
            </a:r>
          </a:p>
          <a:p>
            <a:pPr>
              <a:buClr>
                <a:srgbClr val="A53010"/>
              </a:buClr>
            </a:pPr>
            <a:r>
              <a:rPr lang="ar-IQ" sz="3200" b="1" dirty="0">
                <a:solidFill>
                  <a:srgbClr val="C00000"/>
                </a:solidFill>
                <a:ea typeface="Arial" panose="020B0604020202020204" pitchFamily="34" charset="0"/>
              </a:rPr>
              <a:t>تكليف العليا</a:t>
            </a:r>
          </a:p>
          <a:p>
            <a:pPr>
              <a:buClr>
                <a:srgbClr val="A53010"/>
              </a:buClr>
            </a:pPr>
            <a:r>
              <a:rPr lang="ar-IQ" sz="3200" b="1" dirty="0">
                <a:solidFill>
                  <a:srgbClr val="C00000"/>
                </a:solidFill>
                <a:ea typeface="Arial" panose="020B0604020202020204" pitchFamily="34" charset="0"/>
              </a:rPr>
              <a:t>استبانة الطلاب </a:t>
            </a:r>
          </a:p>
          <a:p>
            <a:pPr>
              <a:buClr>
                <a:srgbClr val="A53010"/>
              </a:buClr>
            </a:pPr>
            <a:r>
              <a:rPr lang="ar-IQ" sz="3200" b="1" dirty="0">
                <a:solidFill>
                  <a:srgbClr val="C00000"/>
                </a:solidFill>
                <a:ea typeface="Arial" panose="020B0604020202020204" pitchFamily="34" charset="0"/>
              </a:rPr>
              <a:t>التعليم المدمج كتاب نشر 5 مجاضرات على موقع الكليه او صور لنشر 5 محاضرات على الكلاس</a:t>
            </a:r>
          </a:p>
          <a:p>
            <a:pPr>
              <a:buClr>
                <a:srgbClr val="A53010"/>
              </a:buClr>
            </a:pPr>
            <a:r>
              <a:rPr lang="ar-IQ" sz="3200" b="1" dirty="0">
                <a:solidFill>
                  <a:srgbClr val="C00000"/>
                </a:solidFill>
                <a:ea typeface="Arial" panose="020B0604020202020204" pitchFamily="34" charset="0"/>
              </a:rPr>
              <a:t>الامر الاداري لوصف المقرارت</a:t>
            </a:r>
          </a:p>
          <a:p>
            <a:pPr>
              <a:buClr>
                <a:srgbClr val="A53010"/>
              </a:buClr>
            </a:pPr>
            <a:r>
              <a:rPr lang="ar-IQ" sz="3200" b="1" dirty="0">
                <a:solidFill>
                  <a:srgbClr val="C00000"/>
                </a:solidFill>
                <a:ea typeface="Arial" panose="020B0604020202020204" pitchFamily="34" charset="0"/>
              </a:rPr>
              <a:t>الامر الاداري لتحديث المناهج  </a:t>
            </a:r>
          </a:p>
          <a:p>
            <a:pPr>
              <a:buClr>
                <a:srgbClr val="A53010"/>
              </a:buClr>
            </a:pPr>
            <a:endParaRPr lang="ar-IQ" sz="4000" b="1" dirty="0">
              <a:solidFill>
                <a:srgbClr val="C00000"/>
              </a:solidFill>
              <a:ea typeface="Arial" panose="020B0604020202020204" pitchFamily="34" charset="0"/>
            </a:endParaRPr>
          </a:p>
          <a:p>
            <a:pPr marL="0" marR="224790" lvl="0" indent="0" algn="just">
              <a:lnSpc>
                <a:spcPct val="108000"/>
              </a:lnSpc>
              <a:buClr>
                <a:srgbClr val="A53010"/>
              </a:buClr>
              <a:buNone/>
            </a:pP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marR="218440" lvl="0" indent="1270">
              <a:lnSpc>
                <a:spcPct val="104000"/>
              </a:lnSpc>
              <a:spcAft>
                <a:spcPts val="25"/>
              </a:spcAft>
              <a:buClr>
                <a:srgbClr val="A53010"/>
              </a:buClr>
            </a:pPr>
            <a:endParaRPr lang="en-US" sz="6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6290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01" y="452254"/>
            <a:ext cx="11851531" cy="2294188"/>
          </a:xfrm>
        </p:spPr>
        <p:txBody>
          <a:bodyPr>
            <a:normAutofit/>
          </a:bodyPr>
          <a:lstStyle/>
          <a:p>
            <a:pPr algn="ctr"/>
            <a:r>
              <a:rPr lang="ar-IQ" b="1" dirty="0">
                <a:solidFill>
                  <a:srgbClr val="FF0000"/>
                </a:solidFill>
              </a:rPr>
              <a:t>المحور الثاني</a:t>
            </a:r>
            <a:br>
              <a:rPr lang="ar-IQ" b="1" dirty="0">
                <a:solidFill>
                  <a:srgbClr val="FF0000"/>
                </a:solidFill>
              </a:rPr>
            </a:br>
            <a:r>
              <a:rPr lang="ar-IQ" b="1" dirty="0">
                <a:solidFill>
                  <a:srgbClr val="FF0000"/>
                </a:solidFill>
              </a:rPr>
              <a:t> </a:t>
            </a:r>
            <a:r>
              <a:rPr lang="ar-IQ" sz="2400" b="1" dirty="0">
                <a:solidFill>
                  <a:srgbClr val="FF0000"/>
                </a:solidFill>
              </a:rPr>
              <a:t>النشاط العلمي والبحثي 30 % يملئ من قبل اللجنة العلمية بعد ان تقدم الوثائق من قبل صاحب العلاقة المشمول بالتقييم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7" y="2148728"/>
            <a:ext cx="11905673" cy="3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673" y="230909"/>
            <a:ext cx="11246695" cy="66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446" y="191402"/>
            <a:ext cx="8911687" cy="1280890"/>
          </a:xfrm>
        </p:spPr>
        <p:txBody>
          <a:bodyPr/>
          <a:lstStyle/>
          <a:p>
            <a:pPr algn="r" rtl="0"/>
            <a:r>
              <a:rPr lang="ar-IQ" b="1" dirty="0">
                <a:solidFill>
                  <a:srgbClr val="7030A0"/>
                </a:solidFill>
                <a:latin typeface="TimesNewRomanPS-BoldMT"/>
              </a:rPr>
              <a:t>1 )البحوث العلمية المنشورة</a:t>
            </a:r>
            <a:endParaRPr lang="ar-IQ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193" y="946146"/>
            <a:ext cx="10654393" cy="6026153"/>
          </a:xfrm>
        </p:spPr>
        <p:txBody>
          <a:bodyPr>
            <a:noAutofit/>
          </a:bodyPr>
          <a:lstStyle/>
          <a:p>
            <a:r>
              <a:rPr lang="ar-IQ" sz="2800" b="1" dirty="0">
                <a:solidFill>
                  <a:srgbClr val="FF0000"/>
                </a:solidFill>
              </a:rPr>
              <a:t>كتاب لجنة الرصانة العلمية </a:t>
            </a:r>
          </a:p>
          <a:p>
            <a:r>
              <a:rPr lang="ar-IQ" sz="2800" b="1" dirty="0">
                <a:solidFill>
                  <a:srgbClr val="FF0000"/>
                </a:solidFill>
              </a:rPr>
              <a:t>الورقة الاولى من البحث مع اثبات المجلة ضمن سكوبس </a:t>
            </a:r>
          </a:p>
          <a:p>
            <a:r>
              <a:rPr lang="ar-IQ" sz="2800" b="1" dirty="0">
                <a:solidFill>
                  <a:srgbClr val="FF0000"/>
                </a:solidFill>
              </a:rPr>
              <a:t>البحوث المنشوره ضمن المؤتمرات ترفق شهادة المشاركة </a:t>
            </a:r>
          </a:p>
          <a:p>
            <a:r>
              <a:rPr lang="ar-IQ" sz="2800" b="1" dirty="0">
                <a:solidFill>
                  <a:srgbClr val="FF0000"/>
                </a:solidFill>
              </a:rPr>
              <a:t>الامر الاداري للاشراف لسنة التقيم حصرا </a:t>
            </a:r>
          </a:p>
          <a:p>
            <a:r>
              <a:rPr lang="ar-IQ" sz="2800" b="1" dirty="0">
                <a:solidFill>
                  <a:srgbClr val="FF0000"/>
                </a:solidFill>
              </a:rPr>
              <a:t>تقييم البحوث عدد 3 يرفق مايثبت التقييم </a:t>
            </a:r>
          </a:p>
          <a:p>
            <a:r>
              <a:rPr lang="ar-IQ" sz="2800" b="1" dirty="0">
                <a:solidFill>
                  <a:srgbClr val="FF0000"/>
                </a:solidFill>
              </a:rPr>
              <a:t>يرفق الامر الاداري للمحاضر في ورشة عمل او ندوه ( حملة الماجستير مدرس ومدرس مساعد حصرا ) عدد 2 </a:t>
            </a:r>
          </a:p>
          <a:p>
            <a:endParaRPr lang="ar-IQ" sz="2800" b="1" dirty="0">
              <a:solidFill>
                <a:srgbClr val="FF0000"/>
              </a:solidFill>
            </a:endParaRPr>
          </a:p>
          <a:p>
            <a:endParaRPr lang="ar-IQ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479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479</Words>
  <Application>Microsoft Office PowerPoint</Application>
  <PresentationFormat>Widescreen</PresentationFormat>
  <Paragraphs>58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Arial-BoldMT</vt:lpstr>
      <vt:lpstr>Calibri</vt:lpstr>
      <vt:lpstr>Century Gothic</vt:lpstr>
      <vt:lpstr>TimesNewRomanPS-BoldMT</vt:lpstr>
      <vt:lpstr>Wingdings 3</vt:lpstr>
      <vt:lpstr>Wisp</vt:lpstr>
      <vt:lpstr>دوره تدريبيه بعنوان  استمارة تقييم الاداء وفق المستجدات للعام الدراسي 2025-2026 اعداد  م. رشا محمد شاكر  </vt:lpstr>
      <vt:lpstr>PowerPoint Presentation</vt:lpstr>
      <vt:lpstr>استمارة تقييم أداء أعضاء الهيئة التدريسية تملىء المعلومات من قبل التدريسي </vt:lpstr>
      <vt:lpstr>المحور الاول المحور الأول : جودة التدريس والتعليم والالتزام الوظيفي يملئ من قبل اللجنة بعد ان يقدم صاحب العلاقة ما يؤيد الفقرات 1 ، 3 ، 4  تملئ الفقرتين 2 ، 5 من قبل المسؤل المباشر 50 %</vt:lpstr>
      <vt:lpstr>PowerPoint Presentation</vt:lpstr>
      <vt:lpstr>PowerPoint Presentation</vt:lpstr>
      <vt:lpstr>المحور الثاني  النشاط العلمي والبحثي 30 % يملئ من قبل اللجنة العلمية بعد ان تقدم الوثائق من قبل صاحب العلاقة المشمول بالتقييم</vt:lpstr>
      <vt:lpstr>PowerPoint Presentation</vt:lpstr>
      <vt:lpstr>1 )البحوث العلمية المنشورة</vt:lpstr>
      <vt:lpstr>المحور الثالث: الجانب التربوي والارشادي والتعليم المستمر 20 %</vt:lpstr>
      <vt:lpstr>PowerPoint Presentation</vt:lpstr>
      <vt:lpstr>المحور الثالث   :- حقيبة الاستاذ تضم الفقرات</vt:lpstr>
      <vt:lpstr>المحور الرابع  مواطن القوة تملى من قبل المسؤول المباشر( بعد ان تقدم الوثائق من قبل صاحب العلاقة المشمول بالتقييم  ملاحظة: في حال كون درجة الفقرة (المحور الثاني/ 1) صفر فان درجة التقييم النهائية يجب ان لا تتجاوز 75  مواطن القوة  (الدرجة القصوى 10)   حصريا في سكوبسh-index معامل ال</vt:lpstr>
      <vt:lpstr>PowerPoint Presentation</vt:lpstr>
      <vt:lpstr>PowerPoint Presentation</vt:lpstr>
      <vt:lpstr>المحور الرابع   :- حقيبة الاستاذ تضم الفقرات</vt:lpstr>
      <vt:lpstr>PowerPoint Presentation</vt:lpstr>
      <vt:lpstr>استمارة التدريسي الاداري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ANINATION STORE</dc:creator>
  <cp:lastModifiedBy>abdalbasit Fatihallah</cp:lastModifiedBy>
  <cp:revision>21</cp:revision>
  <dcterms:created xsi:type="dcterms:W3CDTF">2025-09-04T18:46:56Z</dcterms:created>
  <dcterms:modified xsi:type="dcterms:W3CDTF">2025-09-26T12:19:12Z</dcterms:modified>
</cp:coreProperties>
</file>